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  <p:sldMasterId id="2147483713" r:id="rId6"/>
  </p:sldMasterIdLst>
  <p:notesMasterIdLst>
    <p:notesMasterId r:id="rId30"/>
  </p:notesMasterIdLst>
  <p:sldIdLst>
    <p:sldId id="504" r:id="rId7"/>
    <p:sldId id="499" r:id="rId8"/>
    <p:sldId id="295" r:id="rId9"/>
    <p:sldId id="297" r:id="rId10"/>
    <p:sldId id="299" r:id="rId11"/>
    <p:sldId id="298" r:id="rId12"/>
    <p:sldId id="300" r:id="rId13"/>
    <p:sldId id="501" r:id="rId14"/>
    <p:sldId id="315" r:id="rId15"/>
    <p:sldId id="485" r:id="rId16"/>
    <p:sldId id="480" r:id="rId17"/>
    <p:sldId id="506" r:id="rId18"/>
    <p:sldId id="486" r:id="rId19"/>
    <p:sldId id="488" r:id="rId20"/>
    <p:sldId id="482" r:id="rId21"/>
    <p:sldId id="303" r:id="rId22"/>
    <p:sldId id="490" r:id="rId23"/>
    <p:sldId id="492" r:id="rId24"/>
    <p:sldId id="493" r:id="rId25"/>
    <p:sldId id="494" r:id="rId26"/>
    <p:sldId id="502" r:id="rId27"/>
    <p:sldId id="476" r:id="rId28"/>
    <p:sldId id="503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3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6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0837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  <p:transition spd="med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7861"/>
      </p:ext>
    </p:extLst>
  </p:cSld>
  <p:clrMapOvr>
    <a:masterClrMapping/>
  </p:clrMapOvr>
  <p:transition spd="med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  <p:transition spd="med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  <p:transition spd="med" advClick="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  <p:transition spd="med" advClick="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  <p:transition spd="med" advClick="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55367"/>
      </p:ext>
    </p:extLst>
  </p:cSld>
  <p:clrMapOvr>
    <a:masterClrMapping/>
  </p:clrMapOvr>
  <p:transition spd="med" advClick="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6591"/>
      </p:ext>
    </p:extLst>
  </p:cSld>
  <p:clrMapOvr>
    <a:masterClrMapping/>
  </p:clrMapOvr>
  <p:transition spd="med" advClick="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4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92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00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6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1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6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4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0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2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26" r:id="rId8"/>
    <p:sldLayoutId id="2147483692" r:id="rId9"/>
    <p:sldLayoutId id="2147483693" r:id="rId10"/>
    <p:sldLayoutId id="2147483694" r:id="rId11"/>
    <p:sldLayoutId id="2147483695" r:id="rId12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7" r:id="rId3"/>
    <p:sldLayoutId id="2147483699" r:id="rId4"/>
    <p:sldLayoutId id="2147483700" r:id="rId5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28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8.png"/><Relationship Id="rId18" Type="http://schemas.openxmlformats.org/officeDocument/2006/relationships/image" Target="../media/image31.GIF"/><Relationship Id="rId26" Type="http://schemas.microsoft.com/office/2007/relationships/hdphoto" Target="../media/hdphoto10.wdp"/><Relationship Id="rId3" Type="http://schemas.openxmlformats.org/officeDocument/2006/relationships/image" Target="../media/image22.png"/><Relationship Id="rId21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2" Type="http://schemas.openxmlformats.org/officeDocument/2006/relationships/image" Target="../media/image21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7.GIF"/><Relationship Id="rId1" Type="http://schemas.openxmlformats.org/officeDocument/2006/relationships/slideLayout" Target="../slideLayouts/slideLayout59.xml"/><Relationship Id="rId6" Type="http://schemas.microsoft.com/office/2007/relationships/hdphoto" Target="../media/hdphoto2.wdp"/><Relationship Id="rId11" Type="http://schemas.openxmlformats.org/officeDocument/2006/relationships/image" Target="../media/image26.GIF"/><Relationship Id="rId24" Type="http://schemas.microsoft.com/office/2007/relationships/hdphoto" Target="../media/hdphoto9.wdp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2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6.png"/><Relationship Id="rId30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79850" y="2285867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/>
            <a:r>
              <a:rPr lang="en-US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96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3194994349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7339" y="2399781"/>
            <a:ext cx="72106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Cử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đại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diện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1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8223" y="972721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0" y="2386940"/>
            <a:ext cx="8975814" cy="2303813"/>
            <a:chOff x="1330899" y="1422203"/>
            <a:chExt cx="4751619" cy="1989848"/>
          </a:xfrm>
        </p:grpSpPr>
        <p:grpSp>
          <p:nvGrpSpPr>
            <p:cNvPr id="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422203"/>
              <a:ext cx="4751619" cy="1989848"/>
              <a:chOff x="2972472" y="1030247"/>
              <a:chExt cx="6147046" cy="2574211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93367"/>
                <a:ext cx="5197475" cy="995362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068" y="1030247"/>
                <a:ext cx="5124450" cy="2574211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1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27197" y="2182359"/>
              <a:ext cx="3984668" cy="5050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Xôn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xao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nhộn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nhịp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cửa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sổ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khúc</a:t>
              </a:r>
              <a:r>
                <a:rPr kumimoji="0" lang="en-US" altLang="zh-CN" sz="32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khích</a:t>
              </a:r>
              <a:endPara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74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8708" y="214232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338326" y="51730"/>
            <a:ext cx="12047638" cy="2408543"/>
            <a:chOff x="1330899" y="1678703"/>
            <a:chExt cx="4506713" cy="1211173"/>
          </a:xfrm>
        </p:grpSpPr>
        <p:grpSp>
          <p:nvGrpSpPr>
            <p:cNvPr id="11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028566" y="2391583"/>
              <a:ext cx="1035239" cy="263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Calibri" panose="020F0502020204030204" pitchFamily="34" charset="0"/>
                </a:rPr>
                <a:t>Khúc nhạc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/>
                  <a:ea typeface="字魂36号-正文宋楷" panose="02000000000000000000" pitchFamily="2" charset="-122"/>
                  <a:cs typeface="Calibri" panose="020F0502020204030204" pitchFamily="34" charset="0"/>
                </a:rPr>
                <a:t>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字魂36号-正文宋楷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9613" y="1438588"/>
            <a:ext cx="693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một đoạn nhạc.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2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44362" y="1657230"/>
            <a:ext cx="12047638" cy="3100907"/>
            <a:chOff x="1330899" y="1678703"/>
            <a:chExt cx="4506713" cy="1211173"/>
          </a:xfrm>
        </p:grpSpPr>
        <p:grpSp>
          <p:nvGrpSpPr>
            <p:cNvPr id="73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77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4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1997942" y="2342635"/>
              <a:ext cx="1035239" cy="2043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Nhộn nhịp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121346" y="3361604"/>
            <a:ext cx="7919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từ gợi tả không khí đông vui, tấp nập, do có nhiều người qua lại hoặc cùng tham gia hoạt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5" name="组合 567">
            <a:extLst>
              <a:ext uri="{FF2B5EF4-FFF2-40B4-BE49-F238E27FC236}">
                <a16:creationId xmlns:a16="http://schemas.microsoft.com/office/drawing/2014/main" id="{52AA80A8-2133-44C9-B991-D7E5CD44A546}"/>
              </a:ext>
            </a:extLst>
          </p:cNvPr>
          <p:cNvGrpSpPr/>
          <p:nvPr/>
        </p:nvGrpSpPr>
        <p:grpSpPr>
          <a:xfrm>
            <a:off x="139596" y="4298964"/>
            <a:ext cx="12047638" cy="2286228"/>
            <a:chOff x="1330899" y="1678703"/>
            <a:chExt cx="4506713" cy="1211173"/>
          </a:xfrm>
        </p:grpSpPr>
        <p:grpSp>
          <p:nvGrpSpPr>
            <p:cNvPr id="136" name="组合 376">
              <a:extLst>
                <a:ext uri="{FF2B5EF4-FFF2-40B4-BE49-F238E27FC236}">
                  <a16:creationId xmlns:a16="http://schemas.microsoft.com/office/drawing/2014/main" id="{DDD3E264-E15C-4FC8-A727-6282DD12666F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138" name="Freeform 5">
                <a:extLst>
                  <a:ext uri="{FF2B5EF4-FFF2-40B4-BE49-F238E27FC236}">
                    <a16:creationId xmlns:a16="http://schemas.microsoft.com/office/drawing/2014/main" id="{618BBAC1-D141-424B-A320-AD96D932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6">
                <a:extLst>
                  <a:ext uri="{FF2B5EF4-FFF2-40B4-BE49-F238E27FC236}">
                    <a16:creationId xmlns:a16="http://schemas.microsoft.com/office/drawing/2014/main" id="{91CCA6C6-47F6-48D6-9628-07837B33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140" name="组合 375">
                <a:extLst>
                  <a:ext uri="{FF2B5EF4-FFF2-40B4-BE49-F238E27FC236}">
                    <a16:creationId xmlns:a16="http://schemas.microsoft.com/office/drawing/2014/main" id="{E33C33EA-DA17-475D-BC71-4FC8CB16E784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02832FAA-E067-469D-A672-F258C6C6A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C5682189-9FD0-4D41-8AF5-3F01B2B5D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E9D9A634-5FD6-4EBB-8F9A-5D27C5FD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3C977752-D72E-4FA1-B0BB-85E185097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15EC238-8F6B-475E-94BA-2F15C498F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6FF378D2-C3D9-474B-BDFB-393C2912B2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167A417-F0C8-41A2-92B7-46D51BDE3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0859252-1C89-4F73-8E85-A90571AE2E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25E9DBFD-8F5E-489F-B758-019204B17E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864F768-C92B-47FB-9F8F-D6216226F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1A51BC03-96FA-4717-B564-95E8DFCEF9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EEE785D5-B857-4BE4-A2B5-30F95A58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ED9CD061-098C-456A-AFEE-5C6F1E379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56A71468-BF51-4AF9-A055-22D510E7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CA26BA9D-B856-40D0-9D24-AE893C23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7E85183E-1B27-425D-92EC-69B4AD3EE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7201BC39-BEB6-4784-8453-BB20D5BF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EF6C751A-F6C2-4456-A7E5-6728E7F60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AF7DB0B6-3C5E-41AB-AA00-A68E56990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779F96C7-8605-4006-9EC0-B2C647817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2ADF6C5E-349E-4994-A3C4-C4957AB8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3C17C7B6-B54B-43F7-95DF-BF8D38FE8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4B3B0C9-C976-4787-A079-2E6973D2A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09C35AA2-454B-45F4-BFD8-E4B70AB56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997AF59-B9DF-4FFE-B696-9E550283C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F561DA6E-C2DE-4E06-B52B-841130ECC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1AB24A3F-697D-4F09-BD66-EC0F94812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650D0AF8-5B91-4E0A-902A-3FBF15486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53FC4CF8-5D2E-40E6-B2E0-A71C9BA34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4405E682-EFE0-48E2-A723-ECA24723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1128CA6D-EEC8-4B87-B2B8-F06CAA54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5BDFCBD1-843A-4E39-97C4-804E90B75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0BEB019E-A402-4974-8171-4441C9063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A4CAB647-F331-4BE3-92D5-3A3B590A1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BB4774A6-1D7D-4BD5-8125-2624C4600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FE1E3B39-1E0F-4EDC-B68A-09FB9E2A8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0E90404C-778A-47D0-A111-A9C6821F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DB87C3CB-1855-4E5B-B174-115ED211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973D1EA5-7DB6-4DD9-BFE4-9DECC4580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E0AEF2-A18A-4A9E-B2D2-D6622711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3E09A2D4-0FB3-4DBF-B983-9B35652FB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A824C353-F4D8-42F9-87BA-A39EFFF8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F797D3B0-728B-4BBD-88EB-3CDF9FA37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D655F037-87F9-44E9-8336-0F132BA53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ED5739C9-618B-49DD-AD3F-B64D5015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90A2C40-A59E-4C1D-B8E1-2DBE6D7D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E310F277-9CC9-43CD-A4F3-17645B36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1C30EAB1-6875-416A-9D10-8824EFF8F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AE72D63-DAAD-4AD9-83CD-6CCC1AE41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D83F7C5F-135F-4F59-8021-0201D7386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B101AF74-7EFD-4AC8-9A79-419F34045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BF300D3E-C7D7-4781-A19C-94616240B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A85EA701-8AE9-4D8F-BBDB-2138622B32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23430497-1A24-47C7-9F78-A4C16E1FA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C704CD49-DD8E-4114-B9D8-14D91B7BC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7101B03E-981A-4D78-833A-4515C6E34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37" name="文本框 558">
              <a:extLst>
                <a:ext uri="{FF2B5EF4-FFF2-40B4-BE49-F238E27FC236}">
                  <a16:creationId xmlns:a16="http://schemas.microsoft.com/office/drawing/2014/main" id="{A880DFBD-7074-4FA4-B8CF-750C87C4584C}"/>
                </a:ext>
              </a:extLst>
            </p:cNvPr>
            <p:cNvSpPr txBox="1"/>
            <p:nvPr/>
          </p:nvSpPr>
          <p:spPr>
            <a:xfrm>
              <a:off x="2010452" y="2333150"/>
              <a:ext cx="1035239" cy="2771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Khúc khích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4249613" y="5519634"/>
            <a:ext cx="7910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từ gợi tả tiếng cười nhỏ và liên tiếp, biểu lộ sự thích thú.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16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34" grpId="0"/>
      <p:bldP spid="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56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0465" y="1766568"/>
            <a:ext cx="7997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nối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từng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khổ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lần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430" y="658572"/>
            <a:ext cx="6611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4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9090" y="3680712"/>
            <a:ext cx="68225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toàn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Và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290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Calibri"/>
              </a:rPr>
              <a:t>TÌM HIỂU BÀI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98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639" y="6681"/>
            <a:ext cx="1097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+mj-lt"/>
              </a:rPr>
              <a:t>Đọc khổ thơ tương ứng với từng bức tranh dưới đây:</a:t>
            </a:r>
            <a:endParaRPr lang="en-US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75883" y="6125768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82507" y="3320882"/>
            <a:ext cx="25998" cy="43891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04077" y="3240620"/>
            <a:ext cx="21760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001070" y="3320882"/>
            <a:ext cx="1" cy="47348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" y="591456"/>
            <a:ext cx="4037581" cy="272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53" y="591456"/>
            <a:ext cx="3734632" cy="2804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651" y="680434"/>
            <a:ext cx="3434621" cy="280488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30389" y="3101534"/>
            <a:ext cx="2952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51329" y="2775702"/>
            <a:ext cx="2725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000" b="1" dirty="0">
                <a:solidFill>
                  <a:srgbClr val="7030A0"/>
                </a:solidFill>
                <a:latin typeface="+mj-lt"/>
              </a:rPr>
            </a:br>
            <a:r>
              <a:rPr lang="vi-VN" sz="20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62141" y="2775702"/>
            <a:ext cx="28679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650768" y="122619"/>
            <a:ext cx="1154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những câu thơ tả các bạn học sinh trong giờ ra chơi.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3806" y="722643"/>
            <a:ext cx="6096000" cy="2219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</a:t>
            </a:r>
            <a:endParaRPr lang="vi-VN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3540" y="3710080"/>
            <a:ext cx="1040869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</a:rPr>
              <a:t>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tán lá xanh, yêu lớp học, yêu lời cô giáo ở trường, lớp của mình.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743" y="2957731"/>
            <a:ext cx="9677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những gì ở trường, lớp của mình?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472" y="421347"/>
            <a:ext cx="940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472" y="1343187"/>
            <a:ext cx="11160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nhỏ nhớ những lời giảng bài ngọt ngào của cô giáo.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71" y="3316947"/>
            <a:ext cx="8174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?Khổ thơ nào trong bài cho con biết điều 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4907" y="4394307"/>
            <a:ext cx="2651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thứ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873" y="2154495"/>
            <a:ext cx="56012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Luyện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đọc</a:t>
            </a:r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lại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855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văn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bản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75"/>
          <a:stretch/>
        </p:blipFill>
        <p:spPr>
          <a:xfrm>
            <a:off x="13855" y="0"/>
            <a:ext cx="12178145" cy="706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473" y="298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693" y="1276276"/>
            <a:ext cx="521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4400" b="1" i="1" dirty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148" y="2378749"/>
            <a:ext cx="5722762" cy="1451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Yêu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lắm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trường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ơi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450167" y="323340"/>
            <a:ext cx="11549575" cy="1481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trong bài thơ thể hiện rõ nhất tình cảm của bạn nhỏ dành cho trường lớp?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762" y="2155722"/>
            <a:ext cx="1117598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"yêu" </a:t>
            </a:r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thể hiện rõ nhất tình cảm của bạn nhỏ dành cho trường lớp.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908" y="167099"/>
            <a:ext cx="11000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4908" y="1772866"/>
            <a:ext cx="3773026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4909" y="3079342"/>
            <a:ext cx="3835550" cy="993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4909" y="4287729"/>
            <a:ext cx="3770292" cy="1133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0369" y="1879785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50369" y="3173987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50369" y="4394646"/>
            <a:ext cx="3467686" cy="1026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8087" y="113036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0391" y="119937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5200" y="3626510"/>
            <a:ext cx="2812363" cy="12189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21204" y="2393255"/>
            <a:ext cx="2860427" cy="24891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4555201" y="2393256"/>
            <a:ext cx="2795168" cy="246140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5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Chúc các con chăm ngoan học giỏi</a:t>
            </a:r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4498815" y="2325503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0144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4432" y="2788336"/>
            <a:ext cx="747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“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yêu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trường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635" y="4020235"/>
            <a:ext cx="984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hát có tình cảm như thế nào với ngôi trường của mình?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047" y="1031192"/>
            <a:ext cx="5532560" cy="1500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326" y="2569621"/>
            <a:ext cx="7572375" cy="166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7" y="968530"/>
            <a:ext cx="11020301" cy="5581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5216" y="0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067867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9" y="2001327"/>
            <a:ext cx="3378278" cy="3665358"/>
          </a:xfrm>
          <a:prstGeom prst="rect">
            <a:avLst/>
          </a:prstGeom>
        </p:spPr>
      </p:pic>
      <p:sp>
        <p:nvSpPr>
          <p:cNvPr id="132" name="Speech Bubble: Oval 5">
            <a:extLst>
              <a:ext uri="{FF2B5EF4-FFF2-40B4-BE49-F238E27FC236}">
                <a16:creationId xmlns:a16="http://schemas.microsoft.com/office/drawing/2014/main" id="{679CCBCB-B090-44B6-8DF2-FE861FB9BD9E}"/>
              </a:ext>
            </a:extLst>
          </p:cNvPr>
          <p:cNvSpPr/>
          <p:nvPr/>
        </p:nvSpPr>
        <p:spPr>
          <a:xfrm>
            <a:off x="4421801" y="1529822"/>
            <a:ext cx="7342260" cy="2304184"/>
          </a:xfrm>
          <a:prstGeom prst="wedgeEllipseCallout">
            <a:avLst>
              <a:gd name="adj1" fmla="val -59946"/>
              <a:gd name="adj2" fmla="val 712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3" y="942535"/>
            <a:ext cx="11020301" cy="558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9847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0" y="942535"/>
            <a:ext cx="614150" cy="6141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27327" y="3005622"/>
            <a:ext cx="614150" cy="6141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436" y="2050279"/>
            <a:ext cx="614150" cy="6141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28140" y="4165682"/>
            <a:ext cx="614150" cy="6141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44801" y="4329455"/>
            <a:ext cx="614150" cy="6141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5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4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21" y="-32655"/>
            <a:ext cx="37918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1" y="3239794"/>
            <a:ext cx="40421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ra chơi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nhộn nhịp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hào gương mặt</a:t>
            </a:r>
            <a:b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xinh.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8611" y="-309167"/>
            <a:ext cx="3617742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đêm trong mơ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cười khúc khích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 đang ở lớp</a:t>
            </a:r>
            <a:b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bạn đùa vui.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9208" y="-314960"/>
            <a:ext cx="4604824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Yêu lớp học em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khung cửa sổ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Có bàn tay lá</a:t>
            </a:r>
            <a:br>
              <a:rPr lang="vi-VN" sz="2800" b="1" dirty="0">
                <a:solidFill>
                  <a:srgbClr val="7030A0"/>
                </a:solidFill>
                <a:latin typeface="+mj-lt"/>
              </a:rPr>
            </a:br>
            <a:r>
              <a:rPr lang="vi-VN" sz="2800" b="1" dirty="0">
                <a:solidFill>
                  <a:srgbClr val="7030A0"/>
                </a:solidFill>
                <a:latin typeface="+mj-lt"/>
              </a:rPr>
              <a:t>Quạt gió mát vào.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208" y="3284187"/>
            <a:ext cx="43672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B0F0"/>
                </a:solidFill>
                <a:latin typeface="+mj-lt"/>
              </a:rPr>
              <a:t>Lời cô ngọt ngào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Thấm từng trang sách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Ngày không đến lớp</a:t>
            </a:r>
            <a:br>
              <a:rPr lang="vi-VN" sz="2800" b="1" dirty="0">
                <a:solidFill>
                  <a:srgbClr val="00B0F0"/>
                </a:solidFill>
                <a:latin typeface="+mj-lt"/>
              </a:rPr>
            </a:br>
            <a:r>
              <a:rPr lang="vi-VN" sz="2800" b="1" dirty="0">
                <a:solidFill>
                  <a:srgbClr val="00B0F0"/>
                </a:solidFill>
                <a:latin typeface="+mj-lt"/>
              </a:rPr>
              <a:t>Thấy nhớ nhớ ghê!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5415" y="92667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07096" y="1502228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98029" y="214538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66361" y="273332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63694" y="274208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14004" y="403687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66360" y="475595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70082" y="532809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8082" y="589146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99321" y="587779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77311" y="893852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53060" y="1578945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71019" y="2160860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21948" y="2749043"/>
            <a:ext cx="120191" cy="5217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95148" y="2749043"/>
            <a:ext cx="113759" cy="4688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291381" y="926674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3"/>
          </p:cNvCxnSpPr>
          <p:nvPr/>
        </p:nvCxnSpPr>
        <p:spPr>
          <a:xfrm flipV="1">
            <a:off x="11931686" y="1529542"/>
            <a:ext cx="194667" cy="4454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009223" y="2163100"/>
            <a:ext cx="106081" cy="516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556436" y="280009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421119" y="278427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54311" y="4148136"/>
            <a:ext cx="117667" cy="4208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54004" y="4658211"/>
            <a:ext cx="134973" cy="5109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806196" y="5375709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806196" y="5935857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12585" y="5949266"/>
            <a:ext cx="194667" cy="4512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977208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702</TotalTime>
  <Words>677</Words>
  <Application>Microsoft Office PowerPoint</Application>
  <PresentationFormat>Widescreen</PresentationFormat>
  <Paragraphs>97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HP001 5H</vt:lpstr>
      <vt:lpstr>Times New Roman</vt:lpstr>
      <vt:lpstr>字魂36号-正文宋楷</vt:lpstr>
      <vt:lpstr>Office 主题​​</vt:lpstr>
      <vt:lpstr>1_Office Theme</vt:lpstr>
      <vt:lpstr>2_Office Theme</vt:lpstr>
      <vt:lpstr>包图主题2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Quý Tài</cp:lastModifiedBy>
  <cp:revision>87</cp:revision>
  <dcterms:created xsi:type="dcterms:W3CDTF">2021-06-19T03:09:12Z</dcterms:created>
  <dcterms:modified xsi:type="dcterms:W3CDTF">2022-10-26T03:09:35Z</dcterms:modified>
  <cp:category>9Slide.vn</cp:category>
</cp:coreProperties>
</file>