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9" r:id="rId3"/>
    <p:sldId id="262" r:id="rId4"/>
    <p:sldId id="270" r:id="rId5"/>
    <p:sldId id="258" r:id="rId6"/>
    <p:sldId id="259" r:id="rId7"/>
    <p:sldId id="263" r:id="rId8"/>
    <p:sldId id="265" r:id="rId9"/>
    <p:sldId id="268" r:id="rId10"/>
    <p:sldId id="264" r:id="rId11"/>
    <p:sldId id="266" r:id="rId12"/>
    <p:sldId id="267" r:id="rId13"/>
    <p:sldId id="26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8000"/>
    <a:srgbClr val="E1E884"/>
    <a:srgbClr val="368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371" autoAdjust="0"/>
  </p:normalViewPr>
  <p:slideViewPr>
    <p:cSldViewPr snapToGrid="0">
      <p:cViewPr varScale="1">
        <p:scale>
          <a:sx n="73" d="100"/>
          <a:sy n="73" d="100"/>
        </p:scale>
        <p:origin x="82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9121-A7E0-4902-8BA2-C79B7B8421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9BE0C-79C0-492D-B3B4-C095A90B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88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706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291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81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909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Muốn</a:t>
            </a:r>
            <a:r>
              <a:rPr lang="en-US" baseline="0" smtClean="0"/>
              <a:t> tìm chữ số x ta phải làm gì?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Có nhận xét gì về vị trí chữ số x?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Vậy x bằng mấy?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9BE0C-79C0-492D-B3B4-C095A90B4C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>
              <a:defRPr/>
            </a:pPr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>
                <a:defRPr/>
              </a:pPr>
              <a:t>13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69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15308"/>
      </p:ext>
    </p:extLst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4649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3461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5955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5066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167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7981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6253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1827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2777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5130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98710"/>
      </p:ext>
    </p:extLst>
  </p:cSld>
  <p:clrMapOvr>
    <a:masterClrMapping/>
  </p:clrMapOvr>
  <p:transition spd="med" advClick="0" advTm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5527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851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3832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3255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331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960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095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4422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100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733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4490"/>
      </p:ext>
    </p:extLst>
  </p:cSld>
  <p:clrMapOvr>
    <a:masterClrMapping/>
  </p:clrMapOvr>
  <p:transition spd="med" advClick="0" advTm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3221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48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6521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3750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408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6257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8354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7221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3442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1785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77532"/>
      </p:ext>
    </p:extLst>
  </p:cSld>
  <p:clrMapOvr>
    <a:masterClrMapping/>
  </p:clrMapOvr>
  <p:transition spd="med" advClick="0" advTm="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9593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0856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1440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8971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3049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3060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3976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2713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8276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575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27516"/>
      </p:ext>
    </p:extLst>
  </p:cSld>
  <p:clrMapOvr>
    <a:masterClrMapping/>
  </p:clrMapOvr>
  <p:transition spd="med" advClick="0" advTm="0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2786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5300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7534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1665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1652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9316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9425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5234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8563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3470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altLang="zh-CN" sz="2667" dirty="0">
                <a:solidFill>
                  <a:srgbClr val="00B050"/>
                </a:solidFill>
              </a:rPr>
              <a:t>Click here to add a title</a:t>
            </a:r>
            <a:endParaRPr lang="zh-CN" altLang="en-US" sz="2667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2551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042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7136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8938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7573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9298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6810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3475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7647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744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4955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698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0204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5863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7988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8477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0945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6870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905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378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099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9600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5910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2569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7827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1441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6967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2832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7212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9255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5548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90425"/>
      </p:ext>
    </p:extLst>
  </p:cSld>
  <p:clrMapOvr>
    <a:masterClrMapping/>
  </p:clrMapOvr>
  <p:transition spd="med" advClick="0" advTm="0">
    <p:pul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24578"/>
      </p:ext>
    </p:extLst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991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7901"/>
      </p:ext>
    </p:extLst>
  </p:cSld>
  <p:clrMapOvr>
    <a:masterClrMapping/>
  </p:clrMapOvr>
  <p:transition spd="med" advClick="0" advTm="0">
    <p:pull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56002"/>
      </p:ext>
    </p:extLst>
  </p:cSld>
  <p:clrMapOvr>
    <a:masterClrMapping/>
  </p:clrMapOvr>
  <p:transition spd="med" advClick="0" advTm="0">
    <p:pull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32966"/>
      </p:ext>
    </p:extLst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6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  <p:sldLayoutId id="2147483745" r:id="rId15"/>
    <p:sldLayoutId id="2147483744" r:id="rId16"/>
    <p:sldLayoutId id="2147483743" r:id="rId17"/>
    <p:sldLayoutId id="2147483742" r:id="rId18"/>
    <p:sldLayoutId id="2147483741" r:id="rId19"/>
    <p:sldLayoutId id="2147483740" r:id="rId20"/>
    <p:sldLayoutId id="2147483739" r:id="rId21"/>
    <p:sldLayoutId id="2147483738" r:id="rId22"/>
    <p:sldLayoutId id="2147483737" r:id="rId23"/>
    <p:sldLayoutId id="2147483736" r:id="rId24"/>
    <p:sldLayoutId id="2147483735" r:id="rId25"/>
    <p:sldLayoutId id="2147483734" r:id="rId26"/>
    <p:sldLayoutId id="2147483733" r:id="rId27"/>
    <p:sldLayoutId id="2147483732" r:id="rId28"/>
    <p:sldLayoutId id="2147483731" r:id="rId29"/>
    <p:sldLayoutId id="2147483730" r:id="rId30"/>
    <p:sldLayoutId id="2147483729" r:id="rId31"/>
    <p:sldLayoutId id="2147483728" r:id="rId32"/>
    <p:sldLayoutId id="2147483727" r:id="rId33"/>
    <p:sldLayoutId id="2147483726" r:id="rId34"/>
    <p:sldLayoutId id="2147483725" r:id="rId35"/>
    <p:sldLayoutId id="2147483724" r:id="rId36"/>
    <p:sldLayoutId id="2147483723" r:id="rId37"/>
    <p:sldLayoutId id="2147483722" r:id="rId38"/>
    <p:sldLayoutId id="2147483721" r:id="rId39"/>
    <p:sldLayoutId id="2147483720" r:id="rId40"/>
    <p:sldLayoutId id="2147483719" r:id="rId41"/>
    <p:sldLayoutId id="2147483718" r:id="rId42"/>
    <p:sldLayoutId id="2147483717" r:id="rId43"/>
    <p:sldLayoutId id="2147483716" r:id="rId44"/>
    <p:sldLayoutId id="2147483715" r:id="rId45"/>
    <p:sldLayoutId id="2147483714" r:id="rId46"/>
    <p:sldLayoutId id="2147483713" r:id="rId47"/>
    <p:sldLayoutId id="2147483712" r:id="rId48"/>
    <p:sldLayoutId id="2147483711" r:id="rId49"/>
    <p:sldLayoutId id="2147483710" r:id="rId50"/>
    <p:sldLayoutId id="2147483709" r:id="rId51"/>
    <p:sldLayoutId id="2147483708" r:id="rId52"/>
    <p:sldLayoutId id="2147483707" r:id="rId53"/>
    <p:sldLayoutId id="2147483706" r:id="rId54"/>
    <p:sldLayoutId id="2147483705" r:id="rId55"/>
    <p:sldLayoutId id="2147483704" r:id="rId56"/>
    <p:sldLayoutId id="2147483703" r:id="rId57"/>
    <p:sldLayoutId id="2147483702" r:id="rId58"/>
    <p:sldLayoutId id="2147483701" r:id="rId59"/>
    <p:sldLayoutId id="2147483700" r:id="rId60"/>
    <p:sldLayoutId id="2147483699" r:id="rId61"/>
    <p:sldLayoutId id="2147483698" r:id="rId62"/>
    <p:sldLayoutId id="2147483697" r:id="rId63"/>
    <p:sldLayoutId id="2147483696" r:id="rId64"/>
    <p:sldLayoutId id="2147483695" r:id="rId65"/>
    <p:sldLayoutId id="2147483694" r:id="rId66"/>
    <p:sldLayoutId id="2147483693" r:id="rId67"/>
    <p:sldLayoutId id="2147483692" r:id="rId68"/>
    <p:sldLayoutId id="2147483691" r:id="rId69"/>
    <p:sldLayoutId id="2147483690" r:id="rId70"/>
    <p:sldLayoutId id="2147483689" r:id="rId71"/>
    <p:sldLayoutId id="2147483688" r:id="rId72"/>
    <p:sldLayoutId id="2147483687" r:id="rId73"/>
    <p:sldLayoutId id="2147483686" r:id="rId74"/>
    <p:sldLayoutId id="2147483685" r:id="rId75"/>
    <p:sldLayoutId id="2147483684" r:id="rId76"/>
    <p:sldLayoutId id="2147483683" r:id="rId77"/>
    <p:sldLayoutId id="2147483682" r:id="rId78"/>
    <p:sldLayoutId id="2147483681" r:id="rId79"/>
    <p:sldLayoutId id="2147483680" r:id="rId80"/>
    <p:sldLayoutId id="2147483679" r:id="rId81"/>
    <p:sldLayoutId id="2147483678" r:id="rId82"/>
    <p:sldLayoutId id="2147483677" r:id="rId83"/>
    <p:sldLayoutId id="2147483676" r:id="rId84"/>
    <p:sldLayoutId id="2147483668" r:id="rId85"/>
    <p:sldLayoutId id="2147483669" r:id="rId86"/>
    <p:sldLayoutId id="2147483670" r:id="rId87"/>
    <p:sldLayoutId id="2147483671" r:id="rId88"/>
    <p:sldLayoutId id="2147483672" r:id="rId89"/>
    <p:sldLayoutId id="2147483673" r:id="rId90"/>
    <p:sldLayoutId id="2147483674" r:id="rId91"/>
    <p:sldLayoutId id="2147483675" r:id="rId92"/>
  </p:sldLayoutIdLst>
  <p:transition spd="med" advClick="0" advTm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9" y="44075"/>
            <a:ext cx="1641720" cy="22756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68" y="1934903"/>
            <a:ext cx="302217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5333" b="1">
                <a:solidFill>
                  <a:srgbClr val="00B050"/>
                </a:solidFill>
                <a:ea typeface="微软雅黑" panose="020B0503020204020204" pitchFamily="34" charset="-122"/>
              </a:rPr>
              <a:t>Môn Toán</a:t>
            </a:r>
            <a:endParaRPr lang="zh-CN" altLang="en-US" sz="5333" b="1" dirty="0">
              <a:solidFill>
                <a:srgbClr val="00B05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41210" y="405719"/>
            <a:ext cx="688784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733" b="1">
                <a:solidFill>
                  <a:prstClr val="black"/>
                </a:solidFill>
                <a:ea typeface="微软雅黑" panose="020B0503020204020204" pitchFamily="34" charset="-122"/>
              </a:rPr>
              <a:t>Trường Tiểu học Đô thị Việt Hưng</a:t>
            </a:r>
            <a:endParaRPr lang="en-US" altLang="zh-CN" sz="3733" b="1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08524" y="3108999"/>
            <a:ext cx="161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4800" b="1">
                <a:solidFill>
                  <a:srgbClr val="00B050"/>
                </a:solidFill>
                <a:ea typeface="微软雅黑" panose="020B0503020204020204" pitchFamily="34" charset="-122"/>
              </a:rPr>
              <a:t>Lớp 5</a:t>
            </a:r>
            <a:endParaRPr lang="en-US" altLang="zh-CN" sz="4800" b="1" dirty="0">
              <a:solidFill>
                <a:srgbClr val="00B050"/>
              </a:solidFill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4884404"/>
            <a:ext cx="5471844" cy="17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5011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2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8595" y="862028"/>
            <a:ext cx="4102043" cy="588703"/>
          </a:xfrm>
          <a:prstGeom prst="rect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-18594" y="862026"/>
            <a:ext cx="3912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: Tìm chữ số x, biết</a:t>
            </a:r>
            <a:endParaRPr lang="en-US" alt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37138" y="2059354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3346938" y="1614854"/>
            <a:ext cx="4038600" cy="701675"/>
            <a:chOff x="1392" y="1632"/>
            <a:chExt cx="2544" cy="442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392" y="1632"/>
              <a:ext cx="25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/>
                <a:t>9,7   8  &lt;   9,718</a:t>
              </a:r>
            </a:p>
          </p:txBody>
        </p:sp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1845" y="1680"/>
            <a:ext cx="33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5" y="1680"/>
                          <a:ext cx="33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150410"/>
              </p:ext>
            </p:extLst>
          </p:nvPr>
        </p:nvGraphicFramePr>
        <p:xfrm>
          <a:off x="4000989" y="2370278"/>
          <a:ext cx="60166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989" y="2370278"/>
                        <a:ext cx="601662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053243" y="2361275"/>
            <a:ext cx="481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&lt;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6465860" y="2379755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1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291539" y="3182309"/>
            <a:ext cx="45612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/>
              <a:t>Vậy:   </a:t>
            </a:r>
            <a:r>
              <a:rPr lang="en-US" altLang="en-US" sz="4000" b="1" smtClean="0"/>
              <a:t>         </a:t>
            </a:r>
            <a:r>
              <a:rPr lang="en-US" altLang="en-US" sz="4000" b="1"/>
              <a:t>= 0 </a:t>
            </a:r>
          </a:p>
        </p:txBody>
      </p:sp>
      <p:graphicFrame>
        <p:nvGraphicFramePr>
          <p:cNvPr id="3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13650"/>
              </p:ext>
            </p:extLst>
          </p:nvPr>
        </p:nvGraphicFramePr>
        <p:xfrm>
          <a:off x="4000989" y="3107697"/>
          <a:ext cx="7048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989" y="3107697"/>
                        <a:ext cx="70485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291540" y="3843882"/>
            <a:ext cx="91962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/>
              <a:t>Với              </a:t>
            </a:r>
            <a:r>
              <a:rPr lang="en-US" altLang="en-US" sz="4000" b="1"/>
              <a:t>= 0 </a:t>
            </a:r>
            <a:r>
              <a:rPr lang="en-US" altLang="en-US" sz="4000" b="1" smtClean="0"/>
              <a:t>   ta </a:t>
            </a:r>
            <a:r>
              <a:rPr lang="en-US" altLang="en-US" sz="4000" b="1"/>
              <a:t>có  9,708 &lt; 9718</a:t>
            </a:r>
          </a:p>
        </p:txBody>
      </p:sp>
      <p:graphicFrame>
        <p:nvGraphicFramePr>
          <p:cNvPr id="3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749497"/>
              </p:ext>
            </p:extLst>
          </p:nvPr>
        </p:nvGraphicFramePr>
        <p:xfrm>
          <a:off x="4000989" y="3808957"/>
          <a:ext cx="7048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989" y="3808957"/>
                        <a:ext cx="7048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161076" y="2318418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Ta </a:t>
            </a:r>
            <a:r>
              <a:rPr lang="en-US" altLang="en-US" sz="4000" b="1" smtClean="0"/>
              <a:t>có:</a:t>
            </a:r>
            <a:endParaRPr lang="en-US" altLang="en-US" sz="4000" b="1"/>
          </a:p>
        </p:txBody>
      </p:sp>
      <p:sp>
        <p:nvSpPr>
          <p:cNvPr id="36" name="Rounded Rectangle 35"/>
          <p:cNvSpPr/>
          <p:nvPr/>
        </p:nvSpPr>
        <p:spPr>
          <a:xfrm>
            <a:off x="149628" y="4765158"/>
            <a:ext cx="11903825" cy="17416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Khi so sánh 2 STP có phần nguyên giống nhau,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ta so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sánh phần thập phân lần lượt từ hàng phần mười, hàng phần trăm, hàng phần nghìn,…;đến cùng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một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hàng nào đó, số thập phân nào có chữ số ở hàng tương ứng lớn hơn thì số đó lớn hơn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.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1412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961178" y="-6775113"/>
            <a:ext cx="12192000" cy="581747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" y="386692"/>
            <a:ext cx="6645349" cy="767820"/>
            <a:chOff x="0" y="384805"/>
            <a:chExt cx="5275476" cy="585344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384805"/>
              <a:ext cx="5275476" cy="585344"/>
              <a:chOff x="411950" y="-970582"/>
              <a:chExt cx="5275476" cy="58534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11950" y="-970582"/>
                <a:ext cx="5074450" cy="585344"/>
              </a:xfrm>
              <a:prstGeom prst="rect">
                <a:avLst/>
              </a:prstGeom>
              <a:solidFill>
                <a:srgbClr val="E1E8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ight Triangle 26"/>
              <p:cNvSpPr/>
              <p:nvPr/>
            </p:nvSpPr>
            <p:spPr>
              <a:xfrm rot="13750695">
                <a:off x="5260339" y="-885010"/>
                <a:ext cx="427087" cy="427086"/>
              </a:xfrm>
              <a:prstGeom prst="rtTriangle">
                <a:avLst/>
              </a:prstGeom>
              <a:solidFill>
                <a:srgbClr val="E1E8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" name="Text Box 12"/>
            <p:cNvSpPr txBox="1">
              <a:spLocks noChangeArrowheads="1"/>
            </p:cNvSpPr>
            <p:nvPr/>
          </p:nvSpPr>
          <p:spPr bwMode="auto">
            <a:xfrm>
              <a:off x="17561" y="449143"/>
              <a:ext cx="5196970" cy="39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Bài </a:t>
              </a:r>
              <a:r>
                <a:rPr lang="en-US" alt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4: Tìm số tự nhiên x biết</a:t>
              </a:r>
              <a:endParaRPr lang="en-US" altLang="en-US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2163022" y="1310226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687217" y="1808306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0,9 &lt;       &lt; 1,2  </a:t>
            </a:r>
          </a:p>
        </p:txBody>
      </p:sp>
      <p:graphicFrame>
        <p:nvGraphicFramePr>
          <p:cNvPr id="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03512"/>
              </p:ext>
            </p:extLst>
          </p:nvPr>
        </p:nvGraphicFramePr>
        <p:xfrm>
          <a:off x="2058817" y="1824181"/>
          <a:ext cx="6350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817" y="1824181"/>
                        <a:ext cx="6350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899242"/>
              </p:ext>
            </p:extLst>
          </p:nvPr>
        </p:nvGraphicFramePr>
        <p:xfrm>
          <a:off x="2328122" y="3947748"/>
          <a:ext cx="623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122" y="3947748"/>
                        <a:ext cx="623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410422" y="3014298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Ta có :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1855595" y="2917466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0,9 &lt;    &lt; 1,2  </a:t>
            </a: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001222" y="3928698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= 1</a:t>
            </a:r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715222" y="3933461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Vậy :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3104683" y="2892706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448993" y="1824181"/>
            <a:ext cx="46236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/>
              <a:t>64,97 </a:t>
            </a:r>
            <a:r>
              <a:rPr lang="en-US" altLang="en-US" sz="4000" b="1"/>
              <a:t>&lt;       &lt; </a:t>
            </a:r>
            <a:r>
              <a:rPr lang="en-US" altLang="en-US" sz="4000" b="1" smtClean="0"/>
              <a:t>65,14  </a:t>
            </a:r>
            <a:endParaRPr lang="en-US" altLang="en-US" sz="4000" b="1"/>
          </a:p>
        </p:txBody>
      </p:sp>
      <p:graphicFrame>
        <p:nvGraphicFramePr>
          <p:cNvPr id="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35617"/>
              </p:ext>
            </p:extLst>
          </p:nvPr>
        </p:nvGraphicFramePr>
        <p:xfrm>
          <a:off x="8384211" y="1833849"/>
          <a:ext cx="6350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4211" y="1833849"/>
                        <a:ext cx="6350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194761"/>
              </p:ext>
            </p:extLst>
          </p:nvPr>
        </p:nvGraphicFramePr>
        <p:xfrm>
          <a:off x="8089899" y="3963623"/>
          <a:ext cx="623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899" y="3963623"/>
                        <a:ext cx="623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172199" y="3030173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Ta </a:t>
            </a:r>
            <a:r>
              <a:rPr lang="en-US" altLang="en-US" b="1" smtClean="0"/>
              <a:t>có:</a:t>
            </a:r>
            <a:endParaRPr lang="en-US" altLang="en-US" b="1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7541172" y="2988286"/>
            <a:ext cx="4340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/>
              <a:t>64,97 &lt;    &lt; 65,14  </a:t>
            </a:r>
            <a:endParaRPr lang="en-US" altLang="en-US" sz="4000" b="1"/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8762999" y="3944573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= </a:t>
            </a:r>
            <a:r>
              <a:rPr lang="en-US" altLang="en-US" sz="4000" b="1" smtClean="0"/>
              <a:t>65</a:t>
            </a:r>
            <a:endParaRPr lang="en-US" altLang="en-US" sz="4000" b="1"/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6476999" y="3949336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Vậy :</a:t>
            </a: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9243848" y="294820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CC3300"/>
                </a:solidFill>
              </a:rPr>
              <a:t>65</a:t>
            </a:r>
            <a:endParaRPr lang="en-US" altLang="en-US" sz="4000" b="1">
              <a:solidFill>
                <a:srgbClr val="CC33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7217" y="5045789"/>
            <a:ext cx="10823849" cy="14101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Lưu ý</a:t>
            </a:r>
            <a:r>
              <a:rPr lang="en-US" alt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Ta có thể viết các số tự nhiên dưới dạng số thập phân có phần thập phân là 0</a:t>
            </a:r>
          </a:p>
          <a:p>
            <a:pPr algn="ctr"/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VD: 1 = 1,0			65 = 65,0</a:t>
            </a:r>
            <a:endParaRPr lang="en-US" altLang="en-US" sz="3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5979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35" grpId="0"/>
      <p:bldP spid="50" grpId="0"/>
      <p:bldP spid="51" grpId="0"/>
      <p:bldP spid="52" grpId="0"/>
      <p:bldP spid="53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035310"/>
            <a:ext cx="12192000" cy="581747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740971"/>
            <a:ext cx="2150021" cy="623420"/>
            <a:chOff x="0" y="384805"/>
            <a:chExt cx="1706815" cy="475261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384805"/>
              <a:ext cx="1706815" cy="475261"/>
              <a:chOff x="411950" y="-970582"/>
              <a:chExt cx="1706815" cy="47526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11950" y="-970582"/>
                <a:ext cx="1556933" cy="475261"/>
              </a:xfrm>
              <a:prstGeom prst="rect">
                <a:avLst/>
              </a:prstGeom>
              <a:solidFill>
                <a:srgbClr val="E1E8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ight Triangle 26"/>
              <p:cNvSpPr/>
              <p:nvPr/>
            </p:nvSpPr>
            <p:spPr>
              <a:xfrm rot="13750695">
                <a:off x="1771811" y="-898438"/>
                <a:ext cx="356594" cy="337315"/>
              </a:xfrm>
              <a:prstGeom prst="rtTriangle">
                <a:avLst/>
              </a:prstGeom>
              <a:solidFill>
                <a:srgbClr val="E1E8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" name="Text Box 12"/>
            <p:cNvSpPr txBox="1">
              <a:spLocks noChangeArrowheads="1"/>
            </p:cNvSpPr>
            <p:nvPr/>
          </p:nvSpPr>
          <p:spPr bwMode="auto">
            <a:xfrm>
              <a:off x="60211" y="409756"/>
              <a:ext cx="1384082" cy="39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Vận dụng</a:t>
              </a:r>
              <a:endParaRPr lang="en-US" altLang="en-US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2052391" y="1328048"/>
            <a:ext cx="78374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số sau theo thứ tự từ lớn đến </a:t>
            </a:r>
            <a:r>
              <a:rPr lang="en-US" altLang="en-US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bé:  </a:t>
            </a:r>
            <a:endParaRPr lang="en-US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auto">
          <a:xfrm>
            <a:off x="2849535" y="2313859"/>
            <a:ext cx="15240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0,366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4813272" y="2371009"/>
            <a:ext cx="15240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0,368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6840510" y="2364659"/>
            <a:ext cx="15240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2,4</a:t>
            </a: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2840010" y="3283821"/>
            <a:ext cx="15240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7,034</a:t>
            </a: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>
            <a:off x="4813272" y="3283821"/>
            <a:ext cx="15240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dirty="0">
                <a:latin typeface="Arial" charset="0"/>
                <a:cs typeface="Arial" charset="0"/>
              </a:rPr>
              <a:t>3,17</a:t>
            </a:r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6850035" y="3283821"/>
            <a:ext cx="15240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0,005</a:t>
            </a:r>
          </a:p>
        </p:txBody>
      </p:sp>
      <p:sp>
        <p:nvSpPr>
          <p:cNvPr id="92" name="Rectangle 14"/>
          <p:cNvSpPr>
            <a:spLocks noChangeArrowheads="1"/>
          </p:cNvSpPr>
          <p:nvPr/>
        </p:nvSpPr>
        <p:spPr bwMode="auto">
          <a:xfrm>
            <a:off x="1598670" y="4303923"/>
            <a:ext cx="12192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latin typeface="Arial" charset="0"/>
                <a:cs typeface="Arial" charset="0"/>
              </a:rPr>
              <a:t>7,034</a:t>
            </a:r>
          </a:p>
        </p:txBody>
      </p:sp>
      <p:sp>
        <p:nvSpPr>
          <p:cNvPr id="93" name="Rectangle 15"/>
          <p:cNvSpPr>
            <a:spLocks noChangeArrowheads="1"/>
          </p:cNvSpPr>
          <p:nvPr/>
        </p:nvSpPr>
        <p:spPr bwMode="auto">
          <a:xfrm>
            <a:off x="3076633" y="4303923"/>
            <a:ext cx="12192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latin typeface="Arial" charset="0"/>
                <a:cs typeface="Arial" charset="0"/>
              </a:rPr>
              <a:t>3,17</a:t>
            </a: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4554595" y="4303923"/>
            <a:ext cx="12192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latin typeface="Arial" charset="0"/>
                <a:cs typeface="Arial" charset="0"/>
              </a:rPr>
              <a:t>2,4</a:t>
            </a:r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6032558" y="4303923"/>
            <a:ext cx="12192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latin typeface="Arial" charset="0"/>
                <a:cs typeface="Arial" charset="0"/>
              </a:rPr>
              <a:t>0,368</a:t>
            </a:r>
          </a:p>
        </p:txBody>
      </p:sp>
      <p:sp>
        <p:nvSpPr>
          <p:cNvPr id="96" name="Rectangle 11"/>
          <p:cNvSpPr>
            <a:spLocks noChangeArrowheads="1"/>
          </p:cNvSpPr>
          <p:nvPr/>
        </p:nvSpPr>
        <p:spPr bwMode="auto">
          <a:xfrm>
            <a:off x="7510520" y="4303923"/>
            <a:ext cx="12192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latin typeface="Arial" charset="0"/>
                <a:cs typeface="Arial" charset="0"/>
              </a:rPr>
              <a:t>0,366</a:t>
            </a:r>
          </a:p>
        </p:txBody>
      </p: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8990070" y="4303923"/>
            <a:ext cx="1219200" cy="609600"/>
          </a:xfrm>
          <a:prstGeom prst="rect">
            <a:avLst/>
          </a:prstGeom>
          <a:ln>
            <a:prstDash val="dash"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latin typeface="Arial" charset="0"/>
                <a:cs typeface="Arial" charset="0"/>
              </a:rPr>
              <a:t>0,005</a:t>
            </a: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609504" y="5179272"/>
            <a:ext cx="91534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tập lại cách đọc, viết và so sánh số thập phân</a:t>
            </a:r>
            <a:endParaRPr lang="en-US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609504" y="5745983"/>
            <a:ext cx="1145553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sau: Luyện tập chung</a:t>
            </a:r>
            <a:endParaRPr lang="en-US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3855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50593" y="2128078"/>
            <a:ext cx="65117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6600" b="1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Buổi học kết thúc</a:t>
            </a:r>
            <a:endParaRPr lang="zh-CN" altLang="en-US" sz="66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4884404"/>
            <a:ext cx="5471844" cy="17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7861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4337179" y="1604555"/>
            <a:ext cx="2268693" cy="2347629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 rot="588792">
            <a:off x="3486618" y="3336610"/>
            <a:ext cx="3566761" cy="177753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defTabSz="914377">
              <a:defRPr/>
            </a:pPr>
            <a:r>
              <a:rPr lang="en-US" altLang="zh-CN" sz="3733" smtClean="0">
                <a:solidFill>
                  <a:srgbClr val="FFFFFF"/>
                </a:solidFill>
                <a:ea typeface="微软雅黑" panose="020B0503020204020204" pitchFamily="34" charset="-122"/>
              </a:rPr>
              <a:t>Khởi động</a:t>
            </a:r>
            <a:endParaRPr lang="zh-CN" altLang="en-US" sz="3733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5025681" y="1408948"/>
            <a:ext cx="891689" cy="89169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r>
              <a:rPr lang="en-US" altLang="zh-CN" sz="4267" smtClean="0">
                <a:solidFill>
                  <a:srgbClr val="FFFFFF"/>
                </a:solidFill>
                <a:ea typeface="微软雅黑" panose="020B0503020204020204" pitchFamily="34" charset="-122"/>
              </a:rPr>
              <a:t>01</a:t>
            </a:r>
            <a:endParaRPr lang="zh-CN" altLang="en-US" sz="4267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95489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4617635" y="572924"/>
            <a:ext cx="224612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733" b="1" smtClean="0">
                <a:solidFill>
                  <a:prstClr val="black"/>
                </a:solidFill>
                <a:ea typeface="微软雅黑" panose="020B0503020204020204" pitchFamily="34" charset="-122"/>
              </a:rPr>
              <a:t>Khởi động</a:t>
            </a:r>
            <a:endParaRPr lang="en-US" altLang="zh-CN" sz="3733" b="1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187116" y="1508041"/>
            <a:ext cx="11004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 sánh hai số thập phân 9,7 và 9,65. Giải thích kết quả làm. 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360821" y="2410281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9,7 &gt; 9,65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25453"/>
              </p:ext>
            </p:extLst>
          </p:nvPr>
        </p:nvGraphicFramePr>
        <p:xfrm>
          <a:off x="4756484" y="2970496"/>
          <a:ext cx="1323473" cy="111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520474" imgH="393529" progId="Equation.DSMT4">
                  <p:embed/>
                </p:oleObj>
              </mc:Choice>
              <mc:Fallback>
                <p:oleObj name="Equation" r:id="rId3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484" y="2970496"/>
                        <a:ext cx="1323473" cy="111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006272" y="4540156"/>
            <a:ext cx="9468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Muốn so sánh hai số thập phân ta làm như thế nào? </a:t>
            </a:r>
          </a:p>
        </p:txBody>
      </p:sp>
    </p:spTree>
    <p:extLst>
      <p:ext uri="{BB962C8B-B14F-4D97-AF65-F5344CB8AC3E}">
        <p14:creationId xmlns:p14="http://schemas.microsoft.com/office/powerpoint/2010/main" val="348295668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8" y="906734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9" y="44075"/>
            <a:ext cx="1641720" cy="22756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29786" y="1689705"/>
            <a:ext cx="16900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5333" b="1" smtClean="0">
                <a:solidFill>
                  <a:srgbClr val="00B05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5333" b="1">
                <a:solidFill>
                  <a:srgbClr val="00B050"/>
                </a:solidFill>
                <a:ea typeface="微软雅黑" panose="020B0503020204020204" pitchFamily="34" charset="-122"/>
              </a:rPr>
              <a:t>Toán</a:t>
            </a:r>
            <a:endParaRPr lang="zh-CN" altLang="en-US" sz="5333" b="1" dirty="0">
              <a:solidFill>
                <a:srgbClr val="00B05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41210" y="405719"/>
            <a:ext cx="688784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733" b="1">
                <a:solidFill>
                  <a:prstClr val="black"/>
                </a:solidFill>
                <a:ea typeface="微软雅黑" panose="020B0503020204020204" pitchFamily="34" charset="-122"/>
              </a:rPr>
              <a:t>Trường Tiểu học Đô thị Việt Hưng</a:t>
            </a:r>
            <a:endParaRPr lang="en-US" altLang="zh-CN" sz="3733" b="1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51324" y="2566299"/>
            <a:ext cx="2680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4800" b="1" smtClean="0">
                <a:solidFill>
                  <a:srgbClr val="00B050"/>
                </a:solidFill>
                <a:ea typeface="微软雅黑" panose="020B0503020204020204" pitchFamily="34" charset="-122"/>
              </a:rPr>
              <a:t>Luyện tập</a:t>
            </a:r>
            <a:endParaRPr lang="en-US" altLang="zh-CN" sz="4800" b="1" dirty="0">
              <a:solidFill>
                <a:srgbClr val="00B050"/>
              </a:solidFill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4884404"/>
            <a:ext cx="5471844" cy="1781157"/>
          </a:xfrm>
          <a:prstGeom prst="rect">
            <a:avLst/>
          </a:prstGeom>
        </p:spPr>
      </p:pic>
      <p:sp>
        <p:nvSpPr>
          <p:cNvPr id="10" name="文本框 6"/>
          <p:cNvSpPr txBox="1"/>
          <p:nvPr/>
        </p:nvSpPr>
        <p:spPr>
          <a:xfrm>
            <a:off x="4229722" y="3413078"/>
            <a:ext cx="2925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600" b="1" smtClean="0">
                <a:solidFill>
                  <a:srgbClr val="00B050"/>
                </a:solidFill>
                <a:ea typeface="微软雅黑" panose="020B0503020204020204" pitchFamily="34" charset="-122"/>
              </a:rPr>
              <a:t>(SGK trang 43)</a:t>
            </a:r>
            <a:endParaRPr lang="en-US" altLang="zh-CN" sz="3600" b="1" dirty="0">
              <a:solidFill>
                <a:srgbClr val="00B05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0400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380742"/>
            <a:ext cx="12192000" cy="481583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8" y="60604"/>
            <a:ext cx="1641720" cy="2275652"/>
          </a:xfrm>
          <a:prstGeom prst="rect">
            <a:avLst/>
          </a:prstGeom>
        </p:spPr>
      </p:pic>
      <p:sp>
        <p:nvSpPr>
          <p:cNvPr id="25" name="文本框 5"/>
          <p:cNvSpPr txBox="1"/>
          <p:nvPr/>
        </p:nvSpPr>
        <p:spPr>
          <a:xfrm>
            <a:off x="3661158" y="474557"/>
            <a:ext cx="3822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4400" b="1">
                <a:solidFill>
                  <a:prstClr val="black"/>
                </a:solidFill>
                <a:ea typeface="微软雅黑" panose="020B0503020204020204" pitchFamily="34" charset="-122"/>
              </a:rPr>
              <a:t>Yêu cầu cần đạt</a:t>
            </a:r>
            <a:endParaRPr lang="en-US" altLang="zh-CN" sz="4400" b="1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6104" y="2451066"/>
            <a:ext cx="2891179" cy="3572723"/>
            <a:chOff x="-889478" y="304771"/>
            <a:chExt cx="2891179" cy="3572723"/>
          </a:xfrm>
        </p:grpSpPr>
        <p:sp>
          <p:nvSpPr>
            <p:cNvPr id="10" name="MH_Other_2"/>
            <p:cNvSpPr/>
            <p:nvPr>
              <p:custDataLst>
                <p:tags r:id="rId3"/>
              </p:custDataLst>
            </p:nvPr>
          </p:nvSpPr>
          <p:spPr>
            <a:xfrm>
              <a:off x="301104" y="1461399"/>
              <a:ext cx="484187" cy="484188"/>
            </a:xfrm>
            <a:prstGeom prst="ellipse">
              <a:avLst/>
            </a:prstGeom>
            <a:solidFill>
              <a:srgbClr val="7CC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 defTabSz="914377">
                <a:defRPr/>
              </a:pPr>
              <a:r>
                <a:rPr lang="en-US" altLang="zh-CN" sz="24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2"/>
            <p:cNvGrpSpPr/>
            <p:nvPr/>
          </p:nvGrpSpPr>
          <p:grpSpPr>
            <a:xfrm>
              <a:off x="-889478" y="304771"/>
              <a:ext cx="2891179" cy="3572723"/>
              <a:chOff x="1037431" y="1077062"/>
              <a:chExt cx="2168384" cy="2679542"/>
            </a:xfrm>
          </p:grpSpPr>
          <p:sp>
            <p:nvSpPr>
              <p:cNvPr id="35" name="자유형 88"/>
              <p:cNvSpPr/>
              <p:nvPr/>
            </p:nvSpPr>
            <p:spPr bwMode="auto">
              <a:xfrm>
                <a:off x="1037431" y="1484195"/>
                <a:ext cx="2168384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자유형 87"/>
              <p:cNvSpPr/>
              <p:nvPr/>
            </p:nvSpPr>
            <p:spPr bwMode="auto">
              <a:xfrm>
                <a:off x="2226546" y="3166531"/>
                <a:ext cx="713827" cy="489634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자유형 200"/>
              <p:cNvSpPr/>
              <p:nvPr/>
            </p:nvSpPr>
            <p:spPr bwMode="auto">
              <a:xfrm>
                <a:off x="1225754" y="1548763"/>
                <a:ext cx="1947779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자유형 124"/>
              <p:cNvSpPr/>
              <p:nvPr/>
            </p:nvSpPr>
            <p:spPr bwMode="auto">
              <a:xfrm>
                <a:off x="2154806" y="1358647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타원 113"/>
              <p:cNvSpPr/>
              <p:nvPr/>
            </p:nvSpPr>
            <p:spPr bwMode="auto">
              <a:xfrm>
                <a:off x="2129696" y="1077062"/>
                <a:ext cx="303106" cy="303108"/>
              </a:xfrm>
              <a:prstGeom prst="ellipse">
                <a:avLst/>
              </a:pr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377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  <p:sp>
            <p:nvSpPr>
              <p:cNvPr id="40" name="矩形 22"/>
              <p:cNvSpPr/>
              <p:nvPr/>
            </p:nvSpPr>
            <p:spPr>
              <a:xfrm>
                <a:off x="1321823" y="2311806"/>
                <a:ext cx="1792613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28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Biết so sánh hai số thập phân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375736" y="1931879"/>
            <a:ext cx="2888787" cy="3572721"/>
            <a:chOff x="2485267" y="1015304"/>
            <a:chExt cx="2888787" cy="3572721"/>
          </a:xfrm>
        </p:grpSpPr>
        <p:sp>
          <p:nvSpPr>
            <p:cNvPr id="16" name="MH_Other_2"/>
            <p:cNvSpPr/>
            <p:nvPr>
              <p:custDataLst>
                <p:tags r:id="rId2"/>
              </p:custDataLst>
            </p:nvPr>
          </p:nvSpPr>
          <p:spPr>
            <a:xfrm>
              <a:off x="3758171" y="2123070"/>
              <a:ext cx="484187" cy="484188"/>
            </a:xfrm>
            <a:prstGeom prst="ellipse">
              <a:avLst/>
            </a:prstGeom>
            <a:solidFill>
              <a:srgbClr val="7CC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 defTabSz="914377">
                <a:defRPr/>
              </a:pPr>
              <a:r>
                <a:rPr lang="en-US" altLang="zh-CN" sz="24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3"/>
            <p:cNvGrpSpPr/>
            <p:nvPr/>
          </p:nvGrpSpPr>
          <p:grpSpPr>
            <a:xfrm>
              <a:off x="2485267" y="1015304"/>
              <a:ext cx="2888787" cy="3572721"/>
              <a:chOff x="3476638" y="1141629"/>
              <a:chExt cx="2166590" cy="2679541"/>
            </a:xfrm>
          </p:grpSpPr>
          <p:sp>
            <p:nvSpPr>
              <p:cNvPr id="43" name="자유형 88"/>
              <p:cNvSpPr/>
              <p:nvPr/>
            </p:nvSpPr>
            <p:spPr bwMode="auto">
              <a:xfrm>
                <a:off x="3476638" y="1548761"/>
                <a:ext cx="2166590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자유형 87"/>
              <p:cNvSpPr/>
              <p:nvPr/>
            </p:nvSpPr>
            <p:spPr bwMode="auto">
              <a:xfrm>
                <a:off x="4577869" y="317908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자유형 200"/>
              <p:cNvSpPr/>
              <p:nvPr/>
            </p:nvSpPr>
            <p:spPr bwMode="auto">
              <a:xfrm>
                <a:off x="3663168" y="1613329"/>
                <a:ext cx="1949573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자유형 124"/>
              <p:cNvSpPr/>
              <p:nvPr/>
            </p:nvSpPr>
            <p:spPr bwMode="auto">
              <a:xfrm>
                <a:off x="4592219" y="1423215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타원 113"/>
              <p:cNvSpPr/>
              <p:nvPr/>
            </p:nvSpPr>
            <p:spPr bwMode="auto">
              <a:xfrm>
                <a:off x="4568902" y="1141629"/>
                <a:ext cx="301314" cy="303108"/>
              </a:xfrm>
              <a:prstGeom prst="ellipse">
                <a:avLst/>
              </a:pr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377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  <p:sp>
            <p:nvSpPr>
              <p:cNvPr id="48" name="矩形 23"/>
              <p:cNvSpPr/>
              <p:nvPr/>
            </p:nvSpPr>
            <p:spPr>
              <a:xfrm>
                <a:off x="3762749" y="2317479"/>
                <a:ext cx="1700272" cy="13619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28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Sắp xếp các số thập phân theo thứ tự xác định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8046668" y="1072054"/>
            <a:ext cx="3044387" cy="3570329"/>
            <a:chOff x="6201008" y="-68674"/>
            <a:chExt cx="3044387" cy="3570329"/>
          </a:xfrm>
        </p:grpSpPr>
        <p:grpSp>
          <p:nvGrpSpPr>
            <p:cNvPr id="26" name="组合 4"/>
            <p:cNvGrpSpPr/>
            <p:nvPr/>
          </p:nvGrpSpPr>
          <p:grpSpPr>
            <a:xfrm>
              <a:off x="6201008" y="-68674"/>
              <a:ext cx="3044387" cy="3570329"/>
              <a:chOff x="5897911" y="1105759"/>
              <a:chExt cx="2283290" cy="2677747"/>
            </a:xfrm>
          </p:grpSpPr>
          <p:sp>
            <p:nvSpPr>
              <p:cNvPr id="27" name="자유형 88"/>
              <p:cNvSpPr/>
              <p:nvPr/>
            </p:nvSpPr>
            <p:spPr bwMode="auto">
              <a:xfrm>
                <a:off x="5897911" y="1512891"/>
                <a:ext cx="2166590" cy="2270615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34" charset="-127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자유형 87"/>
              <p:cNvSpPr/>
              <p:nvPr/>
            </p:nvSpPr>
            <p:spPr bwMode="auto">
              <a:xfrm>
                <a:off x="6999142" y="314321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자유형 200"/>
              <p:cNvSpPr/>
              <p:nvPr/>
            </p:nvSpPr>
            <p:spPr bwMode="auto">
              <a:xfrm>
                <a:off x="6084439" y="1577459"/>
                <a:ext cx="1949573" cy="389196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자유형 124"/>
              <p:cNvSpPr/>
              <p:nvPr/>
            </p:nvSpPr>
            <p:spPr bwMode="auto">
              <a:xfrm>
                <a:off x="7013490" y="1385549"/>
                <a:ext cx="132721" cy="281586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ko-KR" altLang="en-US" sz="1867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타원 113"/>
              <p:cNvSpPr/>
              <p:nvPr/>
            </p:nvSpPr>
            <p:spPr bwMode="auto">
              <a:xfrm>
                <a:off x="6990174" y="1105759"/>
                <a:ext cx="301314" cy="303108"/>
              </a:xfrm>
              <a:prstGeom prst="ellipse">
                <a:avLst/>
              </a:pr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377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  <p:sp>
            <p:nvSpPr>
              <p:cNvPr id="32" name="矩形 24"/>
              <p:cNvSpPr/>
              <p:nvPr/>
            </p:nvSpPr>
            <p:spPr>
              <a:xfrm>
                <a:off x="6090782" y="2082067"/>
                <a:ext cx="2090419" cy="1361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28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So sánh </a:t>
                </a:r>
                <a:r>
                  <a:rPr lang="en-US" altLang="zh-CN" sz="28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các </a:t>
                </a:r>
                <a:r>
                  <a:rPr lang="en-US" altLang="zh-CN" sz="28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số thập phân để </a:t>
                </a:r>
                <a:r>
                  <a:rPr lang="en-US" altLang="zh-CN" sz="28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tìm được </a:t>
                </a:r>
                <a:r>
                  <a:rPr lang="en-US" altLang="zh-CN" sz="28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chữ </a:t>
                </a:r>
                <a:r>
                  <a:rPr lang="en-US" altLang="zh-CN" sz="28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số thích hợp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MH_Other_2"/>
            <p:cNvSpPr/>
            <p:nvPr>
              <p:custDataLst>
                <p:tags r:id="rId1"/>
              </p:custDataLst>
            </p:nvPr>
          </p:nvSpPr>
          <p:spPr>
            <a:xfrm>
              <a:off x="7507333" y="829154"/>
              <a:ext cx="484187" cy="484188"/>
            </a:xfrm>
            <a:prstGeom prst="ellipse">
              <a:avLst/>
            </a:prstGeom>
            <a:solidFill>
              <a:srgbClr val="7CC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 defTabSz="914377">
                <a:defRPr/>
              </a:pPr>
              <a:r>
                <a:rPr lang="en-US" altLang="zh-CN" sz="24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1819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4337179" y="1604555"/>
            <a:ext cx="2268693" cy="2347629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 rot="588792">
            <a:off x="3486618" y="3336610"/>
            <a:ext cx="3566761" cy="177753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defTabSz="914377">
              <a:defRPr/>
            </a:pPr>
            <a:r>
              <a:rPr lang="en-US" altLang="zh-CN" sz="3733" smtClean="0">
                <a:solidFill>
                  <a:srgbClr val="FFFFFF"/>
                </a:solidFill>
                <a:ea typeface="微软雅黑" panose="020B0503020204020204" pitchFamily="34" charset="-122"/>
              </a:rPr>
              <a:t>Luyện tập, thực hành</a:t>
            </a:r>
            <a:endParaRPr lang="zh-CN" altLang="en-US" sz="3733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5025681" y="1408948"/>
            <a:ext cx="891689" cy="89169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r>
              <a:rPr lang="en-US" altLang="zh-CN" sz="4267" smtClean="0">
                <a:solidFill>
                  <a:srgbClr val="FFFFFF"/>
                </a:solidFill>
                <a:ea typeface="微软雅黑" panose="020B0503020204020204" pitchFamily="34" charset="-122"/>
              </a:rPr>
              <a:t>02</a:t>
            </a:r>
            <a:endParaRPr lang="zh-CN" altLang="en-US" sz="4267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85781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93176"/>
            <a:ext cx="12192000" cy="581747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94825" y="378749"/>
            <a:ext cx="1363579" cy="605513"/>
            <a:chOff x="0" y="378749"/>
            <a:chExt cx="6195228" cy="591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384805"/>
              <a:ext cx="5287992" cy="585344"/>
              <a:chOff x="411950" y="-970582"/>
              <a:chExt cx="5287992" cy="58534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11950" y="-970582"/>
                <a:ext cx="5074450" cy="585344"/>
              </a:xfrm>
              <a:prstGeom prst="rect">
                <a:avLst/>
              </a:prstGeom>
              <a:solidFill>
                <a:srgbClr val="E1E8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/>
              <p:cNvSpPr/>
              <p:nvPr/>
            </p:nvSpPr>
            <p:spPr>
              <a:xfrm rot="13500000">
                <a:off x="5272855" y="-885010"/>
                <a:ext cx="427087" cy="427086"/>
              </a:xfrm>
              <a:prstGeom prst="rtTriangle">
                <a:avLst/>
              </a:prstGeom>
              <a:solidFill>
                <a:srgbClr val="E1E8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 Box 12"/>
            <p:cNvSpPr txBox="1">
              <a:spLocks noChangeArrowheads="1"/>
            </p:cNvSpPr>
            <p:nvPr/>
          </p:nvSpPr>
          <p:spPr bwMode="auto">
            <a:xfrm>
              <a:off x="70018" y="378749"/>
              <a:ext cx="612521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</a:rPr>
                <a:t>Bài 1</a:t>
              </a:r>
              <a:r>
                <a:rPr lang="en-US" altLang="en-US" sz="2800" b="1" smtClean="0">
                  <a:latin typeface="Times New Roman" panose="02020603050405020304" pitchFamily="18" charset="0"/>
                </a:rPr>
                <a:t>: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302656" y="1544515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</a:rPr>
              <a:t>84,2 … 84,19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397656" y="984262"/>
            <a:ext cx="533400" cy="1371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&gt;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&lt;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007256" y="1125415"/>
            <a:ext cx="38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302656" y="3525715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</a:rPr>
              <a:t>6,843 … 6,85</a:t>
            </a:r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731656" y="3525715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</a:rPr>
              <a:t>90,6 … 89,6</a:t>
            </a:r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731656" y="1544515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cs typeface="Arial" panose="020B0604020202020204" pitchFamily="34" charset="0"/>
              </a:rPr>
              <a:t>47,5 … 47,500</a:t>
            </a:r>
            <a:endParaRPr lang="en-US" altLang="en-US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293256" y="154451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7722256" y="154451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445656" y="352571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7722256" y="360191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&gt;</a:t>
            </a:r>
          </a:p>
        </p:txBody>
      </p:sp>
      <p:graphicFrame>
        <p:nvGraphicFramePr>
          <p:cNvPr id="4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43355"/>
              </p:ext>
            </p:extLst>
          </p:nvPr>
        </p:nvGraphicFramePr>
        <p:xfrm>
          <a:off x="3607456" y="2154115"/>
          <a:ext cx="228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520474" imgH="393529" progId="Equation.DSMT4">
                  <p:embed/>
                </p:oleObj>
              </mc:Choice>
              <mc:Fallback>
                <p:oleObj name="Equation" r:id="rId3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456" y="2154115"/>
                        <a:ext cx="228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570289"/>
              </p:ext>
            </p:extLst>
          </p:nvPr>
        </p:nvGraphicFramePr>
        <p:xfrm>
          <a:off x="3378856" y="4135315"/>
          <a:ext cx="2438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672808" imgH="393529" progId="Equation.DSMT4">
                  <p:embed/>
                </p:oleObj>
              </mc:Choice>
              <mc:Fallback>
                <p:oleObj name="Equation" r:id="rId5" imgW="67280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856" y="4135315"/>
                        <a:ext cx="2438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775640"/>
              </p:ext>
            </p:extLst>
          </p:nvPr>
        </p:nvGraphicFramePr>
        <p:xfrm>
          <a:off x="6960256" y="4211515"/>
          <a:ext cx="2362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7" imgW="494870" imgH="177646" progId="Equation.DSMT4">
                  <p:embed/>
                </p:oleObj>
              </mc:Choice>
              <mc:Fallback>
                <p:oleObj name="Equation" r:id="rId7" imgW="4948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256" y="4211515"/>
                        <a:ext cx="2362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653272" y="5331805"/>
            <a:ext cx="10823849" cy="972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Lưu ý</a:t>
            </a:r>
            <a:r>
              <a:rPr lang="en-US" alt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Khi viết thêm các chữ số 0 vào tận cùng bên phải phần thập phân thì STP đó không thay đổi</a:t>
            </a:r>
            <a:endParaRPr lang="en-US" altLang="en-US" sz="320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7970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62641" y="-5306994"/>
            <a:ext cx="12192000" cy="581747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" y="378751"/>
            <a:ext cx="7797085" cy="618419"/>
            <a:chOff x="0" y="378750"/>
            <a:chExt cx="5278837" cy="591399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384805"/>
              <a:ext cx="5202770" cy="585344"/>
              <a:chOff x="411950" y="-970582"/>
              <a:chExt cx="5202770" cy="58534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11950" y="-970582"/>
                <a:ext cx="5074450" cy="585344"/>
              </a:xfrm>
              <a:prstGeom prst="rect">
                <a:avLst/>
              </a:prstGeom>
              <a:solidFill>
                <a:srgbClr val="E1E8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ight Triangle 26"/>
              <p:cNvSpPr/>
              <p:nvPr/>
            </p:nvSpPr>
            <p:spPr>
              <a:xfrm rot="13239003">
                <a:off x="5330768" y="-904173"/>
                <a:ext cx="283952" cy="478438"/>
              </a:xfrm>
              <a:prstGeom prst="rtTriangle">
                <a:avLst/>
              </a:prstGeom>
              <a:solidFill>
                <a:srgbClr val="E1E8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" name="Text Box 12"/>
            <p:cNvSpPr txBox="1">
              <a:spLocks noChangeArrowheads="1"/>
            </p:cNvSpPr>
            <p:nvPr/>
          </p:nvSpPr>
          <p:spPr bwMode="auto">
            <a:xfrm>
              <a:off x="70018" y="378750"/>
              <a:ext cx="5208819" cy="500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Bài </a:t>
              </a:r>
              <a:r>
                <a:rPr lang="en-US" alt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2: Viết các số sau theo thứ tự từ bé đến lớn:</a:t>
              </a:r>
              <a:endParaRPr lang="en-US" altLang="en-US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08498" y="1398610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/>
              <a:t>5,7 </a:t>
            </a:r>
            <a:r>
              <a:rPr lang="en-US" altLang="en-US" sz="4000" b="1"/>
              <a:t>; 6,02 ; 4,23 ; 4,32 ; 5,3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72529" y="2061969"/>
            <a:ext cx="2217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smtClean="0"/>
              <a:t>Phần nguyên:</a:t>
            </a:r>
            <a:endParaRPr lang="en-US" altLang="en-US" sz="2400" b="1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408498" y="1420491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551498" y="1425253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999298" y="1425253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432811" y="1425253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7875848" y="1425253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570673" y="2082478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&lt;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601788" y="2042978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&lt;</a:t>
            </a: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1570298" y="3149278"/>
            <a:ext cx="1067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Ta </a:t>
            </a:r>
            <a:r>
              <a:rPr lang="en-US" altLang="en-US" sz="2400" b="1" smtClean="0"/>
              <a:t>có:</a:t>
            </a:r>
            <a:endParaRPr lang="en-US" altLang="en-US" sz="2400" b="1"/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3170498" y="3073078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4,23  ;  4,32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6066098" y="3073078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5,7  ;  5,3 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8504498" y="3073078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6,02 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5532698" y="3073078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&lt; </a:t>
            </a: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047298" y="3073078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&lt; </a:t>
            </a: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4999298" y="1398610"/>
            <a:ext cx="1173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6600CC"/>
                </a:solidFill>
              </a:rPr>
              <a:t>4,23</a:t>
            </a: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6442335" y="1417660"/>
            <a:ext cx="1173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6600CC"/>
                </a:solidFill>
              </a:rPr>
              <a:t>4,32</a:t>
            </a:r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6137535" y="3670322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&lt;</a:t>
            </a: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9759234" y="3675084"/>
            <a:ext cx="481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&lt;</a:t>
            </a: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8478121" y="3675084"/>
            <a:ext cx="1455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 </a:t>
            </a:r>
            <a:r>
              <a:rPr lang="en-US" altLang="en-US" sz="4000" b="1"/>
              <a:t>4,23</a:t>
            </a:r>
            <a:r>
              <a:rPr lang="en-US" altLang="en-US" sz="4000"/>
              <a:t> 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10181509" y="3670322"/>
            <a:ext cx="1173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4,32</a:t>
            </a:r>
          </a:p>
        </p:txBody>
      </p:sp>
      <p:sp>
        <p:nvSpPr>
          <p:cNvPr id="50" name="Rectangle 35"/>
          <p:cNvSpPr>
            <a:spLocks noChangeArrowheads="1"/>
          </p:cNvSpPr>
          <p:nvPr/>
        </p:nvSpPr>
        <p:spPr bwMode="auto">
          <a:xfrm>
            <a:off x="7797084" y="3808434"/>
            <a:ext cx="81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nên</a:t>
            </a: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9749977" y="4407076"/>
            <a:ext cx="481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&lt;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6137535" y="4357864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&lt;</a:t>
            </a:r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2402274" y="1417012"/>
            <a:ext cx="890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5,7</a:t>
            </a:r>
          </a:p>
        </p:txBody>
      </p:sp>
      <p:sp>
        <p:nvSpPr>
          <p:cNvPr id="52" name="Rectangle 33"/>
          <p:cNvSpPr>
            <a:spLocks noChangeArrowheads="1"/>
          </p:cNvSpPr>
          <p:nvPr/>
        </p:nvSpPr>
        <p:spPr bwMode="auto">
          <a:xfrm>
            <a:off x="7888472" y="1412413"/>
            <a:ext cx="890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5,3</a:t>
            </a:r>
          </a:p>
        </p:txBody>
      </p:sp>
      <p:sp>
        <p:nvSpPr>
          <p:cNvPr id="53" name="Rectangle 34"/>
          <p:cNvSpPr>
            <a:spLocks noChangeArrowheads="1"/>
          </p:cNvSpPr>
          <p:nvPr/>
        </p:nvSpPr>
        <p:spPr bwMode="auto">
          <a:xfrm>
            <a:off x="8309324" y="1407732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6600CC"/>
                </a:solidFill>
              </a:rPr>
              <a:t>3</a:t>
            </a:r>
          </a:p>
        </p:txBody>
      </p: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2830105" y="1414829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6600CC"/>
                </a:solidFill>
              </a:rPr>
              <a:t>7</a:t>
            </a: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8583165" y="4407076"/>
            <a:ext cx="1173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 </a:t>
            </a:r>
            <a:r>
              <a:rPr lang="en-US" altLang="en-US" sz="4000" b="1"/>
              <a:t>5,3</a:t>
            </a:r>
            <a:r>
              <a:rPr lang="en-US" altLang="en-US" sz="4000"/>
              <a:t> </a:t>
            </a:r>
          </a:p>
        </p:txBody>
      </p:sp>
      <p:sp>
        <p:nvSpPr>
          <p:cNvPr id="56" name="Rectangle 37"/>
          <p:cNvSpPr>
            <a:spLocks noChangeArrowheads="1"/>
          </p:cNvSpPr>
          <p:nvPr/>
        </p:nvSpPr>
        <p:spPr bwMode="auto">
          <a:xfrm>
            <a:off x="10500865" y="4402314"/>
            <a:ext cx="890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5,7</a:t>
            </a:r>
          </a:p>
        </p:txBody>
      </p:sp>
      <p:sp>
        <p:nvSpPr>
          <p:cNvPr id="57" name="Rectangle 38"/>
          <p:cNvSpPr>
            <a:spLocks noChangeArrowheads="1"/>
          </p:cNvSpPr>
          <p:nvPr/>
        </p:nvSpPr>
        <p:spPr bwMode="auto">
          <a:xfrm>
            <a:off x="7902127" y="4540426"/>
            <a:ext cx="81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nên</a:t>
            </a:r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5429753" y="1410702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6872791" y="1420227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372529" y="4873156"/>
            <a:ext cx="5444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smtClean="0"/>
              <a:t>Các số theo thứ tự từ bé đến lớn là:</a:t>
            </a:r>
            <a:endParaRPr lang="en-US" altLang="en-US" sz="2400" b="1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1708367" y="5446342"/>
            <a:ext cx="15985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4400" b="1">
                <a:solidFill>
                  <a:schemeClr val="accent2">
                    <a:lumMod val="50000"/>
                  </a:schemeClr>
                </a:solidFill>
              </a:rPr>
              <a:t>4,23</a:t>
            </a:r>
            <a:r>
              <a:rPr lang="en-US" altLang="en-US" sz="440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3438186" y="5446342"/>
            <a:ext cx="1284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>
                    <a:lumMod val="50000"/>
                  </a:schemeClr>
                </a:solidFill>
              </a:rPr>
              <a:t>4,32</a:t>
            </a: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4853816" y="5446342"/>
            <a:ext cx="970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>
                    <a:lumMod val="50000"/>
                  </a:schemeClr>
                </a:solidFill>
              </a:rPr>
              <a:t>5,3</a:t>
            </a: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5955257" y="5446342"/>
            <a:ext cx="970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>
                    <a:lumMod val="50000"/>
                  </a:schemeClr>
                </a:solidFill>
              </a:rPr>
              <a:t>5,7</a:t>
            </a:r>
          </a:p>
        </p:txBody>
      </p:sp>
      <p:sp>
        <p:nvSpPr>
          <p:cNvPr id="65" name="Rectangle 13"/>
          <p:cNvSpPr>
            <a:spLocks noChangeArrowheads="1"/>
          </p:cNvSpPr>
          <p:nvPr/>
        </p:nvSpPr>
        <p:spPr bwMode="auto">
          <a:xfrm>
            <a:off x="7056698" y="5446342"/>
            <a:ext cx="1284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>
                    <a:lumMod val="50000"/>
                  </a:schemeClr>
                </a:solidFill>
              </a:rPr>
              <a:t>6,02</a:t>
            </a: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4602055" y="544634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3186425" y="544634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6804937" y="544634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5703496" y="544634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0267967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5521 0.0893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446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20403 0.086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4336 0.090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449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15494 0.086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948 0.0891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0.3328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0.3328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32981 0.4291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21458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23034 0.42708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6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5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7" grpId="0"/>
      <p:bldP spid="39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6" grpId="0"/>
      <p:bldP spid="57" grpId="0"/>
      <p:bldP spid="60" grpId="0"/>
      <p:bldP spid="60" grpId="1"/>
      <p:bldP spid="61" grpId="0"/>
      <p:bldP spid="61" grpId="1"/>
      <p:bldP spid="58" grpId="0"/>
      <p:bldP spid="59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41820"/>
            <a:ext cx="12192000" cy="581747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6356" y="1659904"/>
            <a:ext cx="10823849" cy="972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Nếu phần nguyên khác nhau, số thập phân nào có phần nguyên lớn hơn thì số đó lớn hơn</a:t>
            </a:r>
            <a:r>
              <a:rPr lang="en-US" altLang="en-US" sz="32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88025" y="789287"/>
            <a:ext cx="112221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smtClean="0">
                <a:latin typeface="Times New Roman" panose="02020603050405020304" pitchFamily="18" charset="0"/>
              </a:rPr>
              <a:t>Cách so sánh các số thập phân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86357" y="3010268"/>
            <a:ext cx="10823849" cy="6805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Nếu phần nguyên bằng nhau thì so sánh phần thập phân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86355" y="4207512"/>
            <a:ext cx="10823849" cy="10309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</a:rPr>
              <a:t>Nếu phần nguyên và phần thập phân của hai số đó bằng nhau thì hai số đó bằng nhau.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6666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45352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551</Words>
  <Application>Microsoft Office PowerPoint</Application>
  <PresentationFormat>Widescreen</PresentationFormat>
  <Paragraphs>136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맑은 고딕</vt:lpstr>
      <vt:lpstr>맑은 고딕</vt:lpstr>
      <vt:lpstr>微软雅黑</vt:lpstr>
      <vt:lpstr>宋体</vt:lpstr>
      <vt:lpstr>Arial</vt:lpstr>
      <vt:lpstr>Calibri</vt:lpstr>
      <vt:lpstr>Calibri Light</vt:lpstr>
      <vt:lpstr>Times New Roman</vt:lpstr>
      <vt:lpstr>等线</vt:lpstr>
      <vt:lpstr>等线 Light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2021-10-19T16:48:53Z</dcterms:created>
  <dcterms:modified xsi:type="dcterms:W3CDTF">2021-10-22T14:44:37Z</dcterms:modified>
</cp:coreProperties>
</file>