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310" r:id="rId2"/>
    <p:sldId id="333" r:id="rId3"/>
    <p:sldId id="256" r:id="rId4"/>
    <p:sldId id="257" r:id="rId5"/>
    <p:sldId id="311" r:id="rId6"/>
    <p:sldId id="358" r:id="rId7"/>
    <p:sldId id="328" r:id="rId8"/>
    <p:sldId id="313" r:id="rId9"/>
    <p:sldId id="329" r:id="rId10"/>
    <p:sldId id="314" r:id="rId11"/>
    <p:sldId id="315" r:id="rId12"/>
    <p:sldId id="316" r:id="rId13"/>
    <p:sldId id="317" r:id="rId14"/>
    <p:sldId id="319" r:id="rId15"/>
    <p:sldId id="361" r:id="rId16"/>
    <p:sldId id="360" r:id="rId17"/>
    <p:sldId id="359" r:id="rId18"/>
    <p:sldId id="321" r:id="rId19"/>
    <p:sldId id="340" r:id="rId20"/>
    <p:sldId id="322" r:id="rId21"/>
    <p:sldId id="362" r:id="rId22"/>
  </p:sldIdLst>
  <p:sldSz cx="12161838" cy="6858000"/>
  <p:notesSz cx="6858000" cy="9144000"/>
  <p:embeddedFontLst>
    <p:embeddedFont>
      <p:font typeface="Delius Unicase" charset="0"/>
      <p:regular r:id="rId24"/>
    </p:embeddedFont>
    <p:embeddedFont>
      <p:font typeface="Microsoft New Tai Lue" pitchFamily="34" charset="0"/>
      <p:regular r:id="rId25"/>
      <p:bold r:id="rId26"/>
    </p:embeddedFont>
    <p:embeddedFont>
      <p:font typeface="Comfortaa" charset="0"/>
      <p:regular r:id="rId27"/>
    </p:embeddedFont>
    <p:embeddedFont>
      <p:font typeface="Arial-Rounded" charset="-93"/>
      <p:regular r:id="rId28"/>
    </p:embeddedFont>
    <p:embeddedFont>
      <p:font typeface="Work Sans" charset="-93"/>
      <p:regular r:id="rId29"/>
    </p:embeddedFont>
    <p:embeddedFont>
      <p:font typeface="Arial Rounded MT Bold" pitchFamily="34" charset="0"/>
      <p:regular r:id="rId30"/>
    </p:embeddedFont>
    <p:embeddedFont>
      <p:font typeface="Chewy"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49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14" autoAdjust="0"/>
  </p:normalViewPr>
  <p:slideViewPr>
    <p:cSldViewPr>
      <p:cViewPr>
        <p:scale>
          <a:sx n="69" d="100"/>
          <a:sy n="69" d="100"/>
        </p:scale>
        <p:origin x="-678" y="-1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417251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19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73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vi-VN" smtClean="0"/>
              <a:t>Có</a:t>
            </a:r>
            <a:r>
              <a:rPr lang="vi-VN" baseline="0" smtClean="0"/>
              <a:t> thể cho Hs đọc nội dung đoạn rồi mới nêu câu hỏi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253468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thể có nhiều cách trả lời. GV tôn trọng các ý kiên của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43469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88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pPr/>
              <a:t>16</a:t>
            </a:fld>
            <a:endParaRPr lang="en-US"/>
          </a:p>
        </p:txBody>
      </p:sp>
    </p:spTree>
    <p:extLst>
      <p:ext uri="{BB962C8B-B14F-4D97-AF65-F5344CB8AC3E}">
        <p14:creationId xmlns:p14="http://schemas.microsoft.com/office/powerpoint/2010/main" val="5450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4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p>
        </p:txBody>
      </p:sp>
    </p:spTree>
    <p:extLst>
      <p:ext uri="{BB962C8B-B14F-4D97-AF65-F5344CB8AC3E}">
        <p14:creationId xmlns:p14="http://schemas.microsoft.com/office/powerpoint/2010/main" val="136819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p>
        </p:txBody>
      </p:sp>
    </p:spTree>
    <p:extLst>
      <p:ext uri="{BB962C8B-B14F-4D97-AF65-F5344CB8AC3E}">
        <p14:creationId xmlns:p14="http://schemas.microsoft.com/office/powerpoint/2010/main" val="150113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920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 đặc biệt là giọng của nhân vật</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5</a:t>
            </a:fld>
            <a:endParaRPr lang="en-US"/>
          </a:p>
        </p:txBody>
      </p:sp>
    </p:spTree>
    <p:extLst>
      <p:ext uri="{BB962C8B-B14F-4D97-AF65-F5344CB8AC3E}">
        <p14:creationId xmlns:p14="http://schemas.microsoft.com/office/powerpoint/2010/main" val="204696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pPr/>
              <a:t>6</a:t>
            </a:fld>
            <a:endParaRPr lang="en-US"/>
          </a:p>
        </p:txBody>
      </p:sp>
    </p:spTree>
    <p:extLst>
      <p:ext uri="{BB962C8B-B14F-4D97-AF65-F5344CB8AC3E}">
        <p14:creationId xmlns:p14="http://schemas.microsoft.com/office/powerpoint/2010/main" val="50675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câu dài</a:t>
            </a:r>
            <a:endParaRPr lang="en-US"/>
          </a:p>
        </p:txBody>
      </p:sp>
    </p:spTree>
    <p:extLst>
      <p:ext uri="{BB962C8B-B14F-4D97-AF65-F5344CB8AC3E}">
        <p14:creationId xmlns:p14="http://schemas.microsoft.com/office/powerpoint/2010/main" val="130895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8</a:t>
            </a:fld>
            <a:endParaRPr lang="en-US"/>
          </a:p>
        </p:txBody>
      </p:sp>
    </p:spTree>
    <p:extLst>
      <p:ext uri="{BB962C8B-B14F-4D97-AF65-F5344CB8AC3E}">
        <p14:creationId xmlns:p14="http://schemas.microsoft.com/office/powerpoint/2010/main" val="377124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Từ</a:t>
            </a:r>
            <a:r>
              <a:rPr lang="en-US" baseline="0" smtClean="0"/>
              <a:t> ngữ</a:t>
            </a:r>
            <a:endParaRPr lang="en-US"/>
          </a:p>
        </p:txBody>
      </p:sp>
    </p:spTree>
    <p:extLst>
      <p:ext uri="{BB962C8B-B14F-4D97-AF65-F5344CB8AC3E}">
        <p14:creationId xmlns:p14="http://schemas.microsoft.com/office/powerpoint/2010/main" val="77499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146314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11</a:t>
            </a:fld>
            <a:endParaRPr lang="en-US"/>
          </a:p>
        </p:txBody>
      </p:sp>
    </p:spTree>
    <p:extLst>
      <p:ext uri="{BB962C8B-B14F-4D97-AF65-F5344CB8AC3E}">
        <p14:creationId xmlns:p14="http://schemas.microsoft.com/office/powerpoint/2010/main" val="219312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330" lvl="0" indent="-397510" rtl="0">
              <a:spcBef>
                <a:spcPts val="0"/>
              </a:spcBef>
              <a:spcAft>
                <a:spcPts val="0"/>
              </a:spcAft>
              <a:buSzPts val="1100"/>
              <a:buFont typeface="Livvic"/>
              <a:buAutoNum type="arabicPeriod"/>
              <a:defRPr sz="1400">
                <a:latin typeface="Comfortaa"/>
                <a:ea typeface="Comfortaa"/>
                <a:cs typeface="Comfortaa"/>
                <a:sym typeface="Comfortaa"/>
              </a:defRPr>
            </a:lvl1pPr>
            <a:lvl2pPr marL="1217295" lvl="1" indent="-397510" rtl="0">
              <a:spcBef>
                <a:spcPts val="2130"/>
              </a:spcBef>
              <a:spcAft>
                <a:spcPts val="0"/>
              </a:spcAft>
              <a:buSzPts val="1100"/>
              <a:buFont typeface="Roboto Condensed Light" panose="02000000000000000000"/>
              <a:buAutoNum type="alphaLcPeriod"/>
              <a:defRPr sz="1500"/>
            </a:lvl2pPr>
            <a:lvl3pPr marL="1825625" lvl="2" indent="-397510" rtl="0">
              <a:spcBef>
                <a:spcPts val="2130"/>
              </a:spcBef>
              <a:spcAft>
                <a:spcPts val="0"/>
              </a:spcAft>
              <a:buSzPts val="1100"/>
              <a:buFont typeface="Roboto Condensed Light" panose="02000000000000000000"/>
              <a:buAutoNum type="romanLcPeriod"/>
              <a:defRPr sz="1500"/>
            </a:lvl3pPr>
            <a:lvl4pPr marL="2434590" lvl="3" indent="-397510" rtl="0">
              <a:spcBef>
                <a:spcPts val="2130"/>
              </a:spcBef>
              <a:spcAft>
                <a:spcPts val="0"/>
              </a:spcAft>
              <a:buSzPts val="1100"/>
              <a:buFont typeface="Roboto Condensed Light" panose="02000000000000000000"/>
              <a:buAutoNum type="arabicPeriod"/>
              <a:defRPr sz="1500"/>
            </a:lvl4pPr>
            <a:lvl5pPr marL="3042920" lvl="4" indent="-397510" rtl="0">
              <a:spcBef>
                <a:spcPts val="2130"/>
              </a:spcBef>
              <a:spcAft>
                <a:spcPts val="0"/>
              </a:spcAft>
              <a:buSzPts val="1100"/>
              <a:buFont typeface="Roboto Condensed Light" panose="02000000000000000000"/>
              <a:buAutoNum type="alphaLcPeriod"/>
              <a:defRPr sz="1500"/>
            </a:lvl5pPr>
            <a:lvl6pPr marL="3651885" lvl="5" indent="-397510" rtl="0">
              <a:spcBef>
                <a:spcPts val="2130"/>
              </a:spcBef>
              <a:spcAft>
                <a:spcPts val="0"/>
              </a:spcAft>
              <a:buSzPts val="1100"/>
              <a:buFont typeface="Roboto Condensed Light" panose="02000000000000000000"/>
              <a:buAutoNum type="romanLcPeriod"/>
              <a:defRPr sz="1500"/>
            </a:lvl6pPr>
            <a:lvl7pPr marL="4260215" lvl="6" indent="-397510" rtl="0">
              <a:spcBef>
                <a:spcPts val="2130"/>
              </a:spcBef>
              <a:spcAft>
                <a:spcPts val="0"/>
              </a:spcAft>
              <a:buSzPts val="1100"/>
              <a:buFont typeface="Roboto Condensed Light" panose="02000000000000000000"/>
              <a:buAutoNum type="arabicPeriod"/>
              <a:defRPr sz="1500"/>
            </a:lvl7pPr>
            <a:lvl8pPr marL="4869180" lvl="7" indent="-397510" rtl="0">
              <a:spcBef>
                <a:spcPts val="2130"/>
              </a:spcBef>
              <a:spcAft>
                <a:spcPts val="0"/>
              </a:spcAft>
              <a:buSzPts val="1100"/>
              <a:buFont typeface="Roboto Condensed Light" panose="02000000000000000000"/>
              <a:buAutoNum type="alphaLcPeriod"/>
              <a:defRPr sz="1500"/>
            </a:lvl8pPr>
            <a:lvl9pPr marL="5477510" lvl="8" indent="-397510" rtl="0">
              <a:spcBef>
                <a:spcPts val="2130"/>
              </a:spcBef>
              <a:spcAft>
                <a:spcPts val="2130"/>
              </a:spcAft>
              <a:buSzPts val="1100"/>
              <a:buFont typeface="Roboto Condensed Light" panose="02000000000000000000"/>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028888" y="719333"/>
            <a:ext cx="8184502" cy="1406000"/>
          </a:xfrm>
          <a:prstGeom prst="rect">
            <a:avLst/>
          </a:prstGeom>
        </p:spPr>
        <p:txBody>
          <a:bodyPr spcFirstLastPara="1" wrap="square" lIns="121705" tIns="121705" rIns="121705" bIns="121705" anchor="t" anchorCtr="0">
            <a:noAutofit/>
          </a:bodyPr>
          <a:lstStyle>
            <a:lvl1pPr lvl="0" algn="r">
              <a:spcBef>
                <a:spcPts val="0"/>
              </a:spcBef>
              <a:spcAft>
                <a:spcPts val="0"/>
              </a:spcAft>
              <a:buSzPts val="3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4" name="Google Shape;94;p5"/>
          <p:cNvSpPr txBox="1">
            <a:spLocks noGrp="1"/>
          </p:cNvSpPr>
          <p:nvPr>
            <p:ph type="subTitle" idx="1"/>
          </p:nvPr>
        </p:nvSpPr>
        <p:spPr>
          <a:xfrm>
            <a:off x="5448820" y="5284067"/>
            <a:ext cx="2815418" cy="847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95" name="Google Shape;95;p5"/>
          <p:cNvSpPr txBox="1">
            <a:spLocks noGrp="1"/>
          </p:cNvSpPr>
          <p:nvPr>
            <p:ph type="subTitle" idx="2"/>
          </p:nvPr>
        </p:nvSpPr>
        <p:spPr>
          <a:xfrm>
            <a:off x="5448842" y="4367567"/>
            <a:ext cx="2815418" cy="51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Font typeface="Work Sans"/>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Font typeface="Work Sans"/>
              <a:buNone/>
              <a:defRPr sz="4000" b="1">
                <a:latin typeface="Work Sans"/>
                <a:ea typeface="Work Sans"/>
                <a:cs typeface="Work Sans"/>
                <a:sym typeface="Work Sans"/>
              </a:defRPr>
            </a:lvl2pPr>
            <a:lvl3pPr lvl="2" rtl="0">
              <a:spcBef>
                <a:spcPts val="2130"/>
              </a:spcBef>
              <a:spcAft>
                <a:spcPts val="0"/>
              </a:spcAft>
              <a:buSzPts val="3000"/>
              <a:buFont typeface="Work Sans"/>
              <a:buNone/>
              <a:defRPr sz="4000" b="1">
                <a:latin typeface="Work Sans"/>
                <a:ea typeface="Work Sans"/>
                <a:cs typeface="Work Sans"/>
                <a:sym typeface="Work Sans"/>
              </a:defRPr>
            </a:lvl3pPr>
            <a:lvl4pPr lvl="3" rtl="0">
              <a:spcBef>
                <a:spcPts val="2130"/>
              </a:spcBef>
              <a:spcAft>
                <a:spcPts val="0"/>
              </a:spcAft>
              <a:buSzPts val="3000"/>
              <a:buFont typeface="Work Sans"/>
              <a:buNone/>
              <a:defRPr sz="4000" b="1">
                <a:latin typeface="Work Sans"/>
                <a:ea typeface="Work Sans"/>
                <a:cs typeface="Work Sans"/>
                <a:sym typeface="Work Sans"/>
              </a:defRPr>
            </a:lvl4pPr>
            <a:lvl5pPr lvl="4" rtl="0">
              <a:spcBef>
                <a:spcPts val="2130"/>
              </a:spcBef>
              <a:spcAft>
                <a:spcPts val="0"/>
              </a:spcAft>
              <a:buSzPts val="3000"/>
              <a:buFont typeface="Work Sans"/>
              <a:buNone/>
              <a:defRPr sz="4000" b="1">
                <a:latin typeface="Work Sans"/>
                <a:ea typeface="Work Sans"/>
                <a:cs typeface="Work Sans"/>
                <a:sym typeface="Work Sans"/>
              </a:defRPr>
            </a:lvl5pPr>
            <a:lvl6pPr lvl="5" rtl="0">
              <a:spcBef>
                <a:spcPts val="2130"/>
              </a:spcBef>
              <a:spcAft>
                <a:spcPts val="0"/>
              </a:spcAft>
              <a:buSzPts val="3000"/>
              <a:buFont typeface="Work Sans"/>
              <a:buNone/>
              <a:defRPr sz="4000" b="1">
                <a:latin typeface="Work Sans"/>
                <a:ea typeface="Work Sans"/>
                <a:cs typeface="Work Sans"/>
                <a:sym typeface="Work Sans"/>
              </a:defRPr>
            </a:lvl6pPr>
            <a:lvl7pPr lvl="6" rtl="0">
              <a:spcBef>
                <a:spcPts val="2130"/>
              </a:spcBef>
              <a:spcAft>
                <a:spcPts val="0"/>
              </a:spcAft>
              <a:buSzPts val="3000"/>
              <a:buFont typeface="Work Sans"/>
              <a:buNone/>
              <a:defRPr sz="4000" b="1">
                <a:latin typeface="Work Sans"/>
                <a:ea typeface="Work Sans"/>
                <a:cs typeface="Work Sans"/>
                <a:sym typeface="Work Sans"/>
              </a:defRPr>
            </a:lvl7pPr>
            <a:lvl8pPr lvl="7" rtl="0">
              <a:spcBef>
                <a:spcPts val="2130"/>
              </a:spcBef>
              <a:spcAft>
                <a:spcPts val="0"/>
              </a:spcAft>
              <a:buSzPts val="3000"/>
              <a:buFont typeface="Work Sans"/>
              <a:buNone/>
              <a:defRPr sz="4000" b="1">
                <a:latin typeface="Work Sans"/>
                <a:ea typeface="Work Sans"/>
                <a:cs typeface="Work Sans"/>
                <a:sym typeface="Work Sans"/>
              </a:defRPr>
            </a:lvl8pPr>
            <a:lvl9pPr lvl="8" rtl="0">
              <a:spcBef>
                <a:spcPts val="2130"/>
              </a:spcBef>
              <a:spcAft>
                <a:spcPts val="2130"/>
              </a:spcAft>
              <a:buSzPts val="3000"/>
              <a:buFont typeface="Work Sans"/>
              <a:buNone/>
              <a:defRPr sz="4000" b="1">
                <a:latin typeface="Work Sans"/>
                <a:ea typeface="Work Sans"/>
                <a:cs typeface="Work Sans"/>
                <a:sym typeface="Work Sans"/>
              </a:defRPr>
            </a:lvl9pPr>
          </a:lstStyle>
          <a:p>
            <a:endParaRPr/>
          </a:p>
        </p:txBody>
      </p:sp>
      <p:sp>
        <p:nvSpPr>
          <p:cNvPr id="96" name="Google Shape;96;p5"/>
          <p:cNvSpPr txBox="1">
            <a:spLocks noGrp="1"/>
          </p:cNvSpPr>
          <p:nvPr>
            <p:ph type="subTitle" idx="3"/>
          </p:nvPr>
        </p:nvSpPr>
        <p:spPr>
          <a:xfrm>
            <a:off x="8397730" y="5284067"/>
            <a:ext cx="2815418" cy="847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97" name="Google Shape;97;p5"/>
          <p:cNvSpPr txBox="1">
            <a:spLocks noGrp="1"/>
          </p:cNvSpPr>
          <p:nvPr>
            <p:ph type="subTitle" idx="4"/>
          </p:nvPr>
        </p:nvSpPr>
        <p:spPr>
          <a:xfrm>
            <a:off x="8397734" y="4367567"/>
            <a:ext cx="2815418" cy="51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Font typeface="Work Sans"/>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Font typeface="Work Sans"/>
              <a:buNone/>
              <a:defRPr sz="4000" b="1">
                <a:latin typeface="Work Sans"/>
                <a:ea typeface="Work Sans"/>
                <a:cs typeface="Work Sans"/>
                <a:sym typeface="Work Sans"/>
              </a:defRPr>
            </a:lvl2pPr>
            <a:lvl3pPr lvl="2" rtl="0">
              <a:spcBef>
                <a:spcPts val="2130"/>
              </a:spcBef>
              <a:spcAft>
                <a:spcPts val="0"/>
              </a:spcAft>
              <a:buSzPts val="3000"/>
              <a:buFont typeface="Work Sans"/>
              <a:buNone/>
              <a:defRPr sz="4000" b="1">
                <a:latin typeface="Work Sans"/>
                <a:ea typeface="Work Sans"/>
                <a:cs typeface="Work Sans"/>
                <a:sym typeface="Work Sans"/>
              </a:defRPr>
            </a:lvl3pPr>
            <a:lvl4pPr lvl="3" rtl="0">
              <a:spcBef>
                <a:spcPts val="2130"/>
              </a:spcBef>
              <a:spcAft>
                <a:spcPts val="0"/>
              </a:spcAft>
              <a:buSzPts val="3000"/>
              <a:buFont typeface="Work Sans"/>
              <a:buNone/>
              <a:defRPr sz="4000" b="1">
                <a:latin typeface="Work Sans"/>
                <a:ea typeface="Work Sans"/>
                <a:cs typeface="Work Sans"/>
                <a:sym typeface="Work Sans"/>
              </a:defRPr>
            </a:lvl4pPr>
            <a:lvl5pPr lvl="4" rtl="0">
              <a:spcBef>
                <a:spcPts val="2130"/>
              </a:spcBef>
              <a:spcAft>
                <a:spcPts val="0"/>
              </a:spcAft>
              <a:buSzPts val="3000"/>
              <a:buFont typeface="Work Sans"/>
              <a:buNone/>
              <a:defRPr sz="4000" b="1">
                <a:latin typeface="Work Sans"/>
                <a:ea typeface="Work Sans"/>
                <a:cs typeface="Work Sans"/>
                <a:sym typeface="Work Sans"/>
              </a:defRPr>
            </a:lvl5pPr>
            <a:lvl6pPr lvl="5" rtl="0">
              <a:spcBef>
                <a:spcPts val="2130"/>
              </a:spcBef>
              <a:spcAft>
                <a:spcPts val="0"/>
              </a:spcAft>
              <a:buSzPts val="3000"/>
              <a:buFont typeface="Work Sans"/>
              <a:buNone/>
              <a:defRPr sz="4000" b="1">
                <a:latin typeface="Work Sans"/>
                <a:ea typeface="Work Sans"/>
                <a:cs typeface="Work Sans"/>
                <a:sym typeface="Work Sans"/>
              </a:defRPr>
            </a:lvl6pPr>
            <a:lvl7pPr lvl="6" rtl="0">
              <a:spcBef>
                <a:spcPts val="2130"/>
              </a:spcBef>
              <a:spcAft>
                <a:spcPts val="0"/>
              </a:spcAft>
              <a:buSzPts val="3000"/>
              <a:buFont typeface="Work Sans"/>
              <a:buNone/>
              <a:defRPr sz="4000" b="1">
                <a:latin typeface="Work Sans"/>
                <a:ea typeface="Work Sans"/>
                <a:cs typeface="Work Sans"/>
                <a:sym typeface="Work Sans"/>
              </a:defRPr>
            </a:lvl7pPr>
            <a:lvl8pPr lvl="7" rtl="0">
              <a:spcBef>
                <a:spcPts val="2130"/>
              </a:spcBef>
              <a:spcAft>
                <a:spcPts val="0"/>
              </a:spcAft>
              <a:buSzPts val="3000"/>
              <a:buFont typeface="Work Sans"/>
              <a:buNone/>
              <a:defRPr sz="4000" b="1">
                <a:latin typeface="Work Sans"/>
                <a:ea typeface="Work Sans"/>
                <a:cs typeface="Work Sans"/>
                <a:sym typeface="Work Sans"/>
              </a:defRPr>
            </a:lvl8pPr>
            <a:lvl9pPr lvl="8" rtl="0">
              <a:spcBef>
                <a:spcPts val="2130"/>
              </a:spcBef>
              <a:spcAft>
                <a:spcPts val="2130"/>
              </a:spcAft>
              <a:buSzPts val="3000"/>
              <a:buFont typeface="Work Sans"/>
              <a:buNone/>
              <a:defRPr sz="4000" b="1">
                <a:latin typeface="Work Sans"/>
                <a:ea typeface="Work Sans"/>
                <a:cs typeface="Work Sans"/>
                <a:sym typeface="Work Sans"/>
              </a:defRPr>
            </a:lvl9pPr>
          </a:lstStyle>
          <a:p>
            <a:endParaRPr/>
          </a:p>
        </p:txBody>
      </p:sp>
      <p:sp>
        <p:nvSpPr>
          <p:cNvPr id="98" name="Google Shape;98;p5"/>
          <p:cNvSpPr/>
          <p:nvPr/>
        </p:nvSpPr>
        <p:spPr>
          <a:xfrm rot="-5400000" flipH="1">
            <a:off x="2710703" y="-1184155"/>
            <a:ext cx="921356" cy="328966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9" name="Google Shape;99;p5"/>
          <p:cNvSpPr/>
          <p:nvPr/>
        </p:nvSpPr>
        <p:spPr>
          <a:xfrm>
            <a:off x="0" y="0"/>
            <a:ext cx="1203120"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0" name="Google Shape;100;p5"/>
          <p:cNvSpPr/>
          <p:nvPr/>
        </p:nvSpPr>
        <p:spPr>
          <a:xfrm>
            <a:off x="3055888" y="379501"/>
            <a:ext cx="436067" cy="453120"/>
          </a:xfrm>
          <a:custGeom>
            <a:avLst/>
            <a:gdLst/>
            <a:ahLst/>
            <a:cxnLst/>
            <a:rect l="l" t="t" r="r" b="b"/>
            <a:pathLst>
              <a:path w="8950" h="9277" extrusionOk="0">
                <a:moveTo>
                  <a:pt x="4475" y="1"/>
                </a:moveTo>
                <a:cubicBezTo>
                  <a:pt x="2017" y="1"/>
                  <a:pt x="0" y="2075"/>
                  <a:pt x="0" y="4629"/>
                </a:cubicBezTo>
                <a:cubicBezTo>
                  <a:pt x="0" y="7202"/>
                  <a:pt x="2017" y="9276"/>
                  <a:pt x="4475" y="9276"/>
                </a:cubicBezTo>
                <a:cubicBezTo>
                  <a:pt x="6952" y="9276"/>
                  <a:pt x="8949" y="7202"/>
                  <a:pt x="8949" y="4629"/>
                </a:cubicBezTo>
                <a:cubicBezTo>
                  <a:pt x="8949" y="2075"/>
                  <a:pt x="6952" y="1"/>
                  <a:pt x="4475"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1" name="Google Shape;101;p5"/>
          <p:cNvSpPr/>
          <p:nvPr/>
        </p:nvSpPr>
        <p:spPr>
          <a:xfrm>
            <a:off x="535141" y="1"/>
            <a:ext cx="1747341"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2" name="Google Shape;102;p5"/>
          <p:cNvSpPr/>
          <p:nvPr/>
        </p:nvSpPr>
        <p:spPr>
          <a:xfrm flipH="1">
            <a:off x="785411" y="4913867"/>
            <a:ext cx="169994"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3" name="Google Shape;103;p5"/>
          <p:cNvSpPr/>
          <p:nvPr/>
        </p:nvSpPr>
        <p:spPr>
          <a:xfrm flipH="1">
            <a:off x="405772" y="5286644"/>
            <a:ext cx="293114"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4" name="Google Shape;104;p5"/>
          <p:cNvSpPr/>
          <p:nvPr/>
        </p:nvSpPr>
        <p:spPr>
          <a:xfrm flipH="1">
            <a:off x="315584" y="2508971"/>
            <a:ext cx="169994"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5" name="Google Shape;105;p5"/>
          <p:cNvSpPr/>
          <p:nvPr/>
        </p:nvSpPr>
        <p:spPr>
          <a:xfrm flipH="1">
            <a:off x="7" y="3246124"/>
            <a:ext cx="801153"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6" name="Google Shape;106;p5"/>
          <p:cNvSpPr/>
          <p:nvPr/>
        </p:nvSpPr>
        <p:spPr>
          <a:xfrm flipH="1">
            <a:off x="1" y="4913866"/>
            <a:ext cx="4920385"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7" name="Google Shape;107;p5"/>
          <p:cNvSpPr/>
          <p:nvPr/>
        </p:nvSpPr>
        <p:spPr>
          <a:xfrm flipH="1">
            <a:off x="169911" y="3859710"/>
            <a:ext cx="104127"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8" name="Google Shape;108;p5"/>
          <p:cNvSpPr/>
          <p:nvPr/>
        </p:nvSpPr>
        <p:spPr>
          <a:xfrm flipH="1">
            <a:off x="348502" y="4628576"/>
            <a:ext cx="104127"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panose="02000603000000000000"/>
              <a:buNone/>
              <a:defRPr sz="3000" b="1">
                <a:solidFill>
                  <a:schemeClr val="dk1"/>
                </a:solidFill>
                <a:latin typeface="Delius Unicase" panose="02000603000000000000"/>
                <a:ea typeface="Delius Unicase" panose="02000603000000000000"/>
                <a:cs typeface="Delius Unicase" panose="02000603000000000000"/>
                <a:sym typeface="Delius Unicase" panose="02000603000000000000"/>
              </a:defRPr>
            </a:lvl1pPr>
            <a:lvl2pPr lvl="1"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2pPr>
            <a:lvl3pPr lvl="2"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3pPr>
            <a:lvl4pPr lvl="3"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4pPr>
            <a:lvl5pPr lvl="4"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5pPr>
            <a:lvl6pPr lvl="5"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6pPr>
            <a:lvl7pPr lvl="6"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7pPr>
            <a:lvl8pPr lvl="7"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8pPr>
            <a:lvl9pPr lvl="8"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8" name="Title 1"/>
          <p:cNvSpPr txBox="1"/>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95"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anose="020B0604020202020204" pitchFamily="34" charset="0"/>
                <a:ea typeface="Arial-Rounded" panose="020B0500000000000000" pitchFamily="34" charset="0"/>
                <a:cs typeface="Arial" panose="020B0604020202020204" pitchFamily="34" charset="0"/>
              </a:rPr>
              <a:t>TIẾNG VIỆT 2</a:t>
            </a:r>
            <a:endParaRPr lang="en-US" sz="8000" b="1">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a:fillRect/>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anose="020B0500000000000000" pitchFamily="34" charset="0"/>
                  <a:ea typeface="Arial-Rounded" panose="020B0500000000000000" pitchFamily="34" charset="0"/>
                  <a:cs typeface="Arial-Rounded" panose="020B0500000000000000" pitchFamily="34" charset="0"/>
                </a:rPr>
                <a:t>Luyện đọc</a:t>
              </a:r>
            </a:p>
            <a:p>
              <a:pPr algn="ctr"/>
              <a:r>
                <a:rPr lang="en-US" sz="4400" smtClean="0">
                  <a:latin typeface="Arial-Rounded" panose="020B0500000000000000" pitchFamily="34" charset="0"/>
                  <a:ea typeface="Arial-Rounded" panose="020B0500000000000000" pitchFamily="34" charset="0"/>
                  <a:cs typeface="Arial-Rounded" panose="020B0500000000000000" pitchFamily="34" charset="0"/>
                </a:rPr>
                <a:t>toàn bài</a:t>
              </a:r>
              <a:endParaRPr lang="en-US" sz="4400">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9" name="Google Shape;796;p40"/>
          <p:cNvSpPr txBox="1">
            <a:spLocks noGrp="1"/>
          </p:cNvSpPr>
          <p:nvPr>
            <p:ph type="title"/>
          </p:nvPr>
        </p:nvSpPr>
        <p:spPr>
          <a:xfrm>
            <a:off x="3032919" y="2438400"/>
            <a:ext cx="5869044" cy="1826400"/>
          </a:xfrm>
          <a:prstGeom prst="rect">
            <a:avLst/>
          </a:prstGeom>
        </p:spPr>
        <p:txBody>
          <a:bodyPr spcFirstLastPara="1" wrap="square" lIns="121705" tIns="121705" rIns="121705" bIns="121705" anchor="ctr" anchorCtr="0">
            <a:noAutofit/>
          </a:bodyPr>
          <a:lstStyle/>
          <a:p>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hiểu</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3455" y="55645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vi-VN" sz="3600" dirty="0" smtClean="0">
                  <a:solidFill>
                    <a:schemeClr val="bg2"/>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3600" dirty="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p:cNvSpPr txBox="1"/>
          <p:nvPr/>
        </p:nvSpPr>
        <p:spPr>
          <a:xfrm>
            <a:off x="1516722" y="1430755"/>
            <a:ext cx="10142034" cy="1640962"/>
          </a:xfrm>
          <a:prstGeom prst="rect">
            <a:avLst/>
          </a:prstGeom>
          <a:noFill/>
        </p:spPr>
        <p:txBody>
          <a:bodyPr wrap="square" rtlCol="0">
            <a:spAutoFit/>
          </a:bodyPr>
          <a:lstStyle/>
          <a:p>
            <a:pPr marL="44450" lvl="0" algn="just">
              <a:lnSpc>
                <a:spcPct val="150000"/>
              </a:lnSpc>
              <a:defRPr/>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là: năm, sáu bạn túm áo nhau làm rồng rắn.</a:t>
            </a:r>
          </a:p>
        </p:txBody>
      </p:sp>
      <p:grpSp>
        <p:nvGrpSpPr>
          <p:cNvPr id="13" name="Group 12"/>
          <p:cNvGrpSpPr/>
          <p:nvPr/>
        </p:nvGrpSpPr>
        <p:grpSpPr>
          <a:xfrm>
            <a:off x="859953" y="3352800"/>
            <a:ext cx="11483912" cy="745586"/>
            <a:chOff x="294783" y="915918"/>
            <a:chExt cx="11483912" cy="745586"/>
          </a:xfrm>
        </p:grpSpPr>
        <p:grpSp>
          <p:nvGrpSpPr>
            <p:cNvPr id="14" name="Group 13"/>
            <p:cNvGrpSpPr/>
            <p:nvPr/>
          </p:nvGrpSpPr>
          <p:grpSpPr>
            <a:xfrm>
              <a:off x="294783" y="915918"/>
              <a:ext cx="758018" cy="731520"/>
              <a:chOff x="3065608" y="1727884"/>
              <a:chExt cx="1240358" cy="1188720"/>
            </a:xfrm>
          </p:grpSpPr>
          <p:sp>
            <p:nvSpPr>
              <p:cNvPr id="1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dirty="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5400" dirty="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15" name="TextBox 14"/>
            <p:cNvSpPr txBox="1"/>
            <p:nvPr/>
          </p:nvSpPr>
          <p:spPr>
            <a:xfrm>
              <a:off x="978050" y="1015173"/>
              <a:ext cx="10800645" cy="646331"/>
            </a:xfrm>
            <a:prstGeom prst="rect">
              <a:avLst/>
            </a:prstGeom>
            <a:noFill/>
          </p:spPr>
          <p:txBody>
            <a:bodyPr wrap="square" rtlCol="0">
              <a:spAutoFit/>
            </a:bodyPr>
            <a:lstStyle/>
            <a:p>
              <a:pPr algn="just"/>
              <a:r>
                <a:rPr lang="vi-VN" sz="3600" dirty="0" smtClean="0">
                  <a:solidFill>
                    <a:schemeClr val="bg2"/>
                  </a:solidFill>
                  <a:latin typeface="Arial-Rounded" panose="020B0500000000000000" pitchFamily="34" charset="0"/>
                  <a:ea typeface="Arial-Rounded" panose="020B0500000000000000" pitchFamily="34" charset="0"/>
                  <a:cs typeface="Arial-Rounded" panose="020B0500000000000000" pitchFamily="34" charset="0"/>
                </a:rPr>
                <a:t>Rồng rắn đến gặp thầy thuốc để làm gì?</a:t>
              </a:r>
              <a:endParaRPr lang="en-US" sz="3600" dirty="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8" name="TextBox 17"/>
          <p:cNvSpPr txBox="1"/>
          <p:nvPr/>
        </p:nvSpPr>
        <p:spPr>
          <a:xfrm>
            <a:off x="1515928" y="4478724"/>
            <a:ext cx="9949349" cy="1200329"/>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 rắn đến gặp thầy thuốc </a:t>
            </a:r>
            <a:r>
              <a:rPr lang="vi-VN"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hỏi xin thuốc cho </a:t>
            </a:r>
            <a:r>
              <a:rPr lang="vi-VN"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con</a:t>
            </a:r>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36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13434" y="533400"/>
            <a:ext cx="12394102" cy="745586"/>
            <a:chOff x="294783" y="915918"/>
            <a:chExt cx="1239410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3</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978050" y="1015173"/>
              <a:ext cx="11710835" cy="646331"/>
            </a:xfrm>
            <a:prstGeom prst="rect">
              <a:avLst/>
            </a:prstGeom>
            <a:noFill/>
          </p:spPr>
          <p:txBody>
            <a:bodyPr wrap="square" rtlCol="0">
              <a:spAutoFit/>
            </a:bodyPr>
            <a:lstStyle/>
            <a:p>
              <a:pPr algn="just"/>
              <a:r>
                <a:rPr lang="vi-VN" sz="3600" dirty="0" smtClean="0">
                  <a:solidFill>
                    <a:schemeClr val="bg2"/>
                  </a:solidFill>
                  <a:latin typeface="Arial-Rounded" panose="020B0500000000000000" pitchFamily="34" charset="0"/>
                  <a:ea typeface="Arial-Rounded" panose="020B0500000000000000" pitchFamily="34" charset="0"/>
                  <a:cs typeface="Arial-Rounded" panose="020B0500000000000000" pitchFamily="34" charset="0"/>
                </a:rPr>
                <a:t>Chuyện gì xảy ra nếu khúc đuôi bị thầy bắt?</a:t>
              </a:r>
              <a:endParaRPr lang="en-US" sz="3600" dirty="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p:cNvSpPr txBox="1"/>
          <p:nvPr/>
        </p:nvSpPr>
        <p:spPr>
          <a:xfrm>
            <a:off x="1337483" y="1393634"/>
            <a:ext cx="9352455" cy="1754326"/>
          </a:xfrm>
          <a:prstGeom prst="rect">
            <a:avLst/>
          </a:prstGeom>
          <a:noFill/>
        </p:spPr>
        <p:txBody>
          <a:bodyPr wrap="square" rtlCol="0">
            <a:spAutoFit/>
          </a:bodyPr>
          <a:lstStyle/>
          <a:p>
            <a:pPr algn="just">
              <a:lnSpc>
                <a:spcPct val="150000"/>
              </a:lnSpc>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bạn khúc đuôi để thầy bắt được thì đổi vai làm thầy thuốc</a:t>
            </a:r>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10" name="Group 9"/>
          <p:cNvGrpSpPr/>
          <p:nvPr/>
        </p:nvGrpSpPr>
        <p:grpSpPr>
          <a:xfrm>
            <a:off x="995895" y="3505200"/>
            <a:ext cx="12394102" cy="745586"/>
            <a:chOff x="294783" y="915918"/>
            <a:chExt cx="12394102" cy="745586"/>
          </a:xfrm>
        </p:grpSpPr>
        <p:grpSp>
          <p:nvGrpSpPr>
            <p:cNvPr id="11" name="Group 10"/>
            <p:cNvGrpSpPr/>
            <p:nvPr/>
          </p:nvGrpSpPr>
          <p:grpSpPr>
            <a:xfrm>
              <a:off x="294783" y="915918"/>
              <a:ext cx="758018" cy="731520"/>
              <a:chOff x="3065608" y="1727884"/>
              <a:chExt cx="1240358" cy="1188720"/>
            </a:xfrm>
          </p:grpSpPr>
          <p:sp>
            <p:nvSpPr>
              <p:cNvPr id="13"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4</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978050" y="1015173"/>
              <a:ext cx="11710835" cy="646331"/>
            </a:xfrm>
            <a:prstGeom prst="rect">
              <a:avLst/>
            </a:prstGeom>
            <a:noFill/>
          </p:spPr>
          <p:txBody>
            <a:bodyPr wrap="square" rtlCol="0">
              <a:spAutoFit/>
            </a:bodyPr>
            <a:lstStyle/>
            <a:p>
              <a:pPr algn="just"/>
              <a:r>
                <a:rPr lang="vi-VN" sz="3600" dirty="0">
                  <a:solidFill>
                    <a:schemeClr val="bg2"/>
                  </a:solidFill>
                  <a:latin typeface="Arial-Rounded" panose="020B0500000000000000" pitchFamily="34" charset="0"/>
                  <a:ea typeface="Arial-Rounded" panose="020B0500000000000000" pitchFamily="34" charset="0"/>
                  <a:cs typeface="Arial-Rounded" panose="020B0500000000000000" pitchFamily="34" charset="0"/>
                </a:rPr>
                <a:t>Nếu bạn khúc giữa bị đứt thì bạn đó phải làm gì?</a:t>
              </a:r>
              <a:endParaRPr lang="en-US" sz="3600" dirty="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1679162" y="4593960"/>
            <a:ext cx="10360438" cy="646331"/>
          </a:xfrm>
          <a:prstGeom prst="rect">
            <a:avLst/>
          </a:prstGeom>
        </p:spPr>
        <p:txBody>
          <a:bodyPr wrap="square">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bạn khúc giữa bị đứt thì bạn đó đổi vai làm đuôi.</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9" name="Google Shape;796;p40"/>
          <p:cNvSpPr txBox="1">
            <a:spLocks noGrp="1"/>
          </p:cNvSpPr>
          <p:nvPr>
            <p:ph type="title"/>
          </p:nvPr>
        </p:nvSpPr>
        <p:spPr>
          <a:xfrm>
            <a:off x="1966119" y="2057400"/>
            <a:ext cx="8382000" cy="1826400"/>
          </a:xfrm>
          <a:prstGeom prst="rect">
            <a:avLst/>
          </a:prstGeom>
        </p:spPr>
        <p:txBody>
          <a:bodyPr spcFirstLastPara="1" wrap="square" lIns="121705" tIns="121705" rIns="121705" bIns="121705" anchor="ctr" anchorCtr="0">
            <a:noAutofit/>
          </a:bodyPr>
          <a:lstStyle/>
          <a:p>
            <a:r>
              <a:rPr lang="en-US" sz="6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6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sz="6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5890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439" y="660975"/>
            <a:ext cx="11448144" cy="6109365"/>
          </a:xfrm>
          <a:prstGeom prst="rect">
            <a:avLst/>
          </a:prstGeom>
          <a:noFill/>
        </p:spPr>
        <p:txBody>
          <a:bodyPr wrap="square" rtlCol="0">
            <a:spAutoFit/>
          </a:bodyPr>
          <a:lstStyle/>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335439" y="685800"/>
            <a:ext cx="11448144" cy="6109365"/>
          </a:xfrm>
          <a:prstGeom prst="rect">
            <a:avLst/>
          </a:prstGeom>
          <a:solidFill>
            <a:srgbClr val="FFFFFF"/>
          </a:solidFill>
        </p:spPr>
        <p:txBody>
          <a:bodyPr wrap="square" rtlCol="0">
            <a:spAutoFit/>
          </a:bodyPr>
          <a:lstStyle/>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9701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9" name="Google Shape;796;p40"/>
          <p:cNvSpPr txBox="1">
            <a:spLocks noGrp="1"/>
          </p:cNvSpPr>
          <p:nvPr>
            <p:ph type="title"/>
          </p:nvPr>
        </p:nvSpPr>
        <p:spPr>
          <a:xfrm>
            <a:off x="1889919" y="2819400"/>
            <a:ext cx="8382000" cy="1826400"/>
          </a:xfrm>
          <a:prstGeom prst="rect">
            <a:avLst/>
          </a:prstGeom>
        </p:spPr>
        <p:txBody>
          <a:bodyPr spcFirstLastPara="1" wrap="square" lIns="121705" tIns="121705" rIns="121705" bIns="121705" anchor="ctr" anchorCtr="0">
            <a:noAutofit/>
          </a:bodyPr>
          <a:lstStyle/>
          <a:p>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tập</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văn</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bản</a:t>
            </a:r>
            <a:r>
              <a:rPr lang="en-US" sz="5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35014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6" t="33160" r="89898" b="54167"/>
          <a:stretch>
            <a:fillRect/>
          </a:stretch>
        </p:blipFill>
        <p:spPr bwMode="auto">
          <a:xfrm>
            <a:off x="271857" y="854625"/>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854625"/>
            <a:ext cx="9683670" cy="731520"/>
            <a:chOff x="292250" y="915918"/>
            <a:chExt cx="96836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995274" y="984274"/>
              <a:ext cx="8980646" cy="646331"/>
            </a:xfrm>
            <a:prstGeom prst="rect">
              <a:avLst/>
            </a:prstGeom>
            <a:noFill/>
          </p:spPr>
          <p:txBody>
            <a:bodyPr wrap="square" rtlCol="0">
              <a:spAutoFit/>
            </a:bodyPr>
            <a:lstStyle/>
            <a:p>
              <a:pPr algn="just"/>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tiếp để hoàn thành câu:</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1508919" y="1905000"/>
            <a:ext cx="9372600" cy="809965"/>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 Nếu thầy nói "không"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352780" y="2867365"/>
            <a:ext cx="9372600" cy="809965"/>
          </a:xfrm>
          <a:prstGeom prst="rect">
            <a:avLst/>
          </a:prstGeom>
          <a:noFill/>
        </p:spPr>
        <p:txBody>
          <a:bodyPr wrap="square" rtlCol="0">
            <a:spAutoFit/>
          </a:bodyPr>
          <a:lstStyle/>
          <a:p>
            <a:pPr algn="just">
              <a:lnSpc>
                <a:spcPct val="150000"/>
              </a:lnSpc>
            </a:pP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Nếu thầy nói "không" thì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 rắn đi tiếp</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508919" y="3886200"/>
            <a:ext cx="9372600" cy="923330"/>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 Nếu thầy nói "có"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1352780" y="4848565"/>
            <a:ext cx="9372600" cy="1200329"/>
          </a:xfrm>
          <a:prstGeom prst="rect">
            <a:avLst/>
          </a:prstGeom>
          <a:noFill/>
        </p:spPr>
        <p:txBody>
          <a:bodyPr wrap="square" rtlCol="0">
            <a:spAutoFit/>
          </a:bodyPr>
          <a:lstStyle/>
          <a:p>
            <a:pPr marL="44450" lvl="0" algn="just">
              <a:defRPr/>
            </a:pP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Nếu thầy nói "có" thì </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rắn hỏi xin thuốc cho con và đồng ý cho thầy bắt khúc đuôi.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6" t="33160" r="89898" b="54167"/>
          <a:stretch>
            <a:fillRect/>
          </a:stretch>
        </p:blipFill>
        <p:spPr bwMode="auto">
          <a:xfrm>
            <a:off x="271857" y="854625"/>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854625"/>
            <a:ext cx="9683670" cy="731520"/>
            <a:chOff x="292250" y="915918"/>
            <a:chExt cx="96836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995274" y="984274"/>
              <a:ext cx="8980646" cy="646331"/>
            </a:xfrm>
            <a:prstGeom prst="rect">
              <a:avLst/>
            </a:prstGeom>
            <a:noFill/>
          </p:spPr>
          <p:txBody>
            <a:bodyPr wrap="square" rtlCol="0">
              <a:spAutoFit/>
            </a:bodyPr>
            <a:lstStyle/>
            <a:p>
              <a:pPr algn="just"/>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tiếp để hoàn thành câu:</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1508919" y="1752600"/>
            <a:ext cx="9372600" cy="923330"/>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 Nếu bạn khúc đuôi để thầy bắt được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352780" y="2714965"/>
            <a:ext cx="9372600" cy="1200329"/>
          </a:xfrm>
          <a:prstGeom prst="rect">
            <a:avLst/>
          </a:prstGeom>
          <a:noFill/>
        </p:spPr>
        <p:txBody>
          <a:bodyPr wrap="square" rtlCol="0">
            <a:spAutoFit/>
          </a:bodyPr>
          <a:lstStyle/>
          <a:p>
            <a:pPr algn="just"/>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Nếu bạn khúc đuôi để thầy bắt được </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thì</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 làm thầy thuốc</a:t>
            </a:r>
            <a:endPar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508919" y="3886200"/>
            <a:ext cx="9372600" cy="923330"/>
          </a:xfrm>
          <a:prstGeom prst="rect">
            <a:avLst/>
          </a:prstGeom>
          <a:noFill/>
        </p:spPr>
        <p:txBody>
          <a:bodyPr wrap="square" rtlCol="0">
            <a:spAutoFit/>
          </a:bodyPr>
          <a:lstStyle/>
          <a:p>
            <a:pPr algn="just">
              <a:lnSpc>
                <a:spcPct val="150000"/>
              </a:lnSpc>
            </a:pPr>
            <a:r>
              <a:rPr lang="vi-VN" sz="360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d</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Nếu bạn khúc giữa để đứt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1352780" y="4848565"/>
            <a:ext cx="9372600" cy="1200329"/>
          </a:xfrm>
          <a:prstGeom prst="rect">
            <a:avLst/>
          </a:prstGeom>
          <a:noFill/>
        </p:spPr>
        <p:txBody>
          <a:bodyPr wrap="square" rtlCol="0">
            <a:spAutoFit/>
          </a:bodyPr>
          <a:lstStyle/>
          <a:p>
            <a:pPr marL="44450" lvl="0" algn="just">
              <a:defRPr/>
            </a:pP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bạn khúc giữa để đứt thì đổi vai làm đuôi. Trò chơi cứ thế tiếp tục.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43131"/>
            <a:ext cx="2681111" cy="2529561"/>
          </a:xfrm>
          <a:prstGeom prst="rect">
            <a:avLst/>
          </a:prstGeom>
        </p:spPr>
      </p:pic>
      <p:pic>
        <p:nvPicPr>
          <p:cNvPr id="17" name="Picture 6" descr="✓ happy dino free vector eps, cdr, ai, svg vector illustration graphic art"/>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26" r="96842">
                        <a14:foregroundMark x1="9737" y1="20506" x2="35000" y2="22753"/>
                        <a14:foregroundMark x1="26053" y1="14326" x2="30000" y2="28933"/>
                      </a14:backgroundRemoval>
                    </a14:imgEffect>
                  </a14:imgLayer>
                </a14:imgProps>
              </a:ext>
              <a:ext uri="{28A0092B-C50C-407E-A947-70E740481C1C}">
                <a14:useLocalDpi xmlns:a14="http://schemas.microsoft.com/office/drawing/2010/main" val="0"/>
              </a:ext>
            </a:extLst>
          </a:blip>
          <a:srcRect t="4110" b="5047"/>
          <a:stretch>
            <a:fillRect/>
          </a:stretch>
        </p:blipFill>
        <p:spPr bwMode="auto">
          <a:xfrm>
            <a:off x="334699" y="2557452"/>
            <a:ext cx="2346412" cy="1996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te baby dinosaur cartoon dinosaur sticker - TenStick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19" y="5105400"/>
            <a:ext cx="1695143" cy="14874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18262" y="881478"/>
            <a:ext cx="8839200" cy="584775"/>
          </a:xfrm>
          <a:prstGeom prst="rect">
            <a:avLst/>
          </a:prstGeom>
          <a:noFill/>
        </p:spPr>
        <p:txBody>
          <a:bodyPr wrap="square" rtlCol="0">
            <a:spAutoFit/>
          </a:bodyPr>
          <a:lstStyle/>
          <a:p>
            <a:pPr algn="ctr"/>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hãy nêu một số đặc điểm của đồ chơi lê-gô.</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p:cNvSpPr txBox="1"/>
          <p:nvPr/>
        </p:nvSpPr>
        <p:spPr>
          <a:xfrm>
            <a:off x="2518262" y="3200400"/>
            <a:ext cx="8839200" cy="584775"/>
          </a:xfrm>
          <a:prstGeom prst="rect">
            <a:avLst/>
          </a:prstGeom>
          <a:noFill/>
        </p:spPr>
        <p:txBody>
          <a:bodyPr wrap="square" rtlCol="0">
            <a:spAutoFit/>
          </a:bodyPr>
          <a:lstStyle/>
          <a:p>
            <a:pPr algn="ctr"/>
            <a:r>
              <a:rPr lang="vi-VN"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Hãy kể một số lợi ích mà trò chơi lê-gô mang lại.</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804319" y="5310535"/>
            <a:ext cx="8839200" cy="1077218"/>
          </a:xfrm>
          <a:prstGeom prst="rect">
            <a:avLst/>
          </a:prstGeom>
          <a:noFill/>
        </p:spPr>
        <p:txBody>
          <a:bodyPr wrap="square" rtlCol="0">
            <a:spAutoFit/>
          </a:bodyPr>
          <a:lstStyle/>
          <a:p>
            <a:pPr algn="ctr"/>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Chúc mừng bạn!</a:t>
            </a:r>
          </a:p>
          <a:p>
            <a:pPr algn="ctr"/>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 là chú khủng long may mắn!</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1110" y="5105400"/>
            <a:ext cx="747889" cy="10720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0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nextCondLst>
                <p:cond evt="onClick" delay="0">
                  <p:tgtEl>
                    <p:spTgt spid="1026"/>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959218" y="1041983"/>
            <a:ext cx="10363200" cy="731520"/>
            <a:chOff x="292250" y="915918"/>
            <a:chExt cx="99884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995274" y="984274"/>
              <a:ext cx="9285446" cy="646331"/>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 </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câu nói về trò chơi em thích.</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1320538" y="1981200"/>
            <a:ext cx="9372600" cy="923330"/>
          </a:xfrm>
          <a:prstGeom prst="rect">
            <a:avLst/>
          </a:prstGeom>
          <a:noFill/>
        </p:spPr>
        <p:txBody>
          <a:bodyPr wrap="square" rtlCol="0">
            <a:spAutoFit/>
          </a:bodyPr>
          <a:lstStyle/>
          <a:p>
            <a:pPr algn="just">
              <a:lnSpc>
                <a:spcPct val="150000"/>
              </a:lnSpc>
            </a:pP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  </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Rồng rắn lên mây là một trò chơi vui nhộn</a:t>
            </a: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2027805" y="3033486"/>
            <a:ext cx="9372600" cy="818814"/>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Chúng em rất vui vẻ khi chơi trò chơi kéo co.</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889919" y="3810000"/>
            <a:ext cx="9372600" cy="818814"/>
          </a:xfrm>
          <a:prstGeom prst="rect">
            <a:avLst/>
          </a:prstGeom>
          <a:noFill/>
        </p:spPr>
        <p:txBody>
          <a:bodyPr wrap="square" rtlCol="0">
            <a:spAutoFit/>
          </a:bodyPr>
          <a:lstStyle/>
          <a:p>
            <a:pPr algn="just">
              <a:lnSpc>
                <a:spcPct val="150000"/>
              </a:lnSpc>
            </a:pP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a:fillRect/>
          </a:stretch>
        </p:blipFill>
        <p:spPr>
          <a:xfrm>
            <a:off x="2134224" y="-572814"/>
            <a:ext cx="7840407" cy="7278414"/>
          </a:xfrm>
          <a:prstGeom prst="rect">
            <a:avLst/>
          </a:prstGeom>
        </p:spPr>
      </p:pic>
      <p:sp>
        <p:nvSpPr>
          <p:cNvPr id="12" name="Title 1"/>
          <p:cNvSpPr txBox="1"/>
          <p:nvPr/>
        </p:nvSpPr>
        <p:spPr>
          <a:xfrm>
            <a:off x="2723746" y="1408385"/>
            <a:ext cx="6411885" cy="1143000"/>
          </a:xfrm>
          <a:prstGeom prst="rect">
            <a:avLst/>
          </a:prstGeom>
        </p:spPr>
        <p:txBody>
          <a:bodyPr>
            <a:normAutofit fontScale="85000" lnSpcReduction="10000"/>
          </a:bodyPr>
          <a:lstStyle>
            <a:lvl1pPr algn="ctr" defTabSz="1217295" rtl="0" eaLnBrk="1" latinLnBrk="0" hangingPunct="1">
              <a:spcBef>
                <a:spcPct val="0"/>
              </a:spcBef>
              <a:buNone/>
              <a:defRPr sz="5900" kern="1200">
                <a:solidFill>
                  <a:schemeClr val="tx1"/>
                </a:solidFill>
                <a:latin typeface="+mj-lt"/>
                <a:ea typeface="+mj-ea"/>
                <a:cs typeface="+mj-cs"/>
              </a:defRPr>
            </a:lvl1pPr>
          </a:lstStyle>
          <a:p>
            <a:r>
              <a:rPr lang="en-US" sz="6000" dirty="0" err="1" smtClean="0">
                <a:solidFill>
                  <a:srgbClr val="0070C0"/>
                </a:solidFill>
                <a:ea typeface="Arial-Rounded" panose="020B0500000000000000" pitchFamily="34" charset="0"/>
                <a:cs typeface="Arial" panose="020B0604020202020204" pitchFamily="34" charset="0"/>
              </a:rPr>
              <a:t>Hẹn</a:t>
            </a:r>
            <a:r>
              <a:rPr lang="en-US" sz="6000" dirty="0" smtClean="0">
                <a:solidFill>
                  <a:srgbClr val="0070C0"/>
                </a:solidFill>
                <a:ea typeface="Arial-Rounded" panose="020B0500000000000000" pitchFamily="34" charset="0"/>
                <a:cs typeface="Arial" panose="020B0604020202020204" pitchFamily="34" charset="0"/>
              </a:rPr>
              <a:t> </a:t>
            </a:r>
            <a:r>
              <a:rPr lang="en-US" sz="6000" dirty="0" err="1" smtClean="0">
                <a:solidFill>
                  <a:srgbClr val="0070C0"/>
                </a:solidFill>
                <a:ea typeface="Arial-Rounded" panose="020B0500000000000000" pitchFamily="34" charset="0"/>
                <a:cs typeface="Arial" panose="020B0604020202020204" pitchFamily="34" charset="0"/>
              </a:rPr>
              <a:t>gặp</a:t>
            </a:r>
            <a:r>
              <a:rPr lang="en-US" sz="6000" dirty="0" smtClean="0">
                <a:solidFill>
                  <a:srgbClr val="0070C0"/>
                </a:solidFill>
                <a:ea typeface="Arial-Rounded" panose="020B0500000000000000" pitchFamily="34" charset="0"/>
                <a:cs typeface="Arial" panose="020B0604020202020204" pitchFamily="34" charset="0"/>
              </a:rPr>
              <a:t> </a:t>
            </a:r>
            <a:r>
              <a:rPr lang="en-US" sz="6000" dirty="0" err="1" smtClean="0">
                <a:solidFill>
                  <a:srgbClr val="0070C0"/>
                </a:solidFill>
                <a:ea typeface="Arial-Rounded" panose="020B0500000000000000" pitchFamily="34" charset="0"/>
                <a:cs typeface="Arial" panose="020B0604020202020204" pitchFamily="34" charset="0"/>
              </a:rPr>
              <a:t>lại</a:t>
            </a:r>
            <a:r>
              <a:rPr lang="en-US" sz="6000" dirty="0" smtClean="0">
                <a:solidFill>
                  <a:srgbClr val="0070C0"/>
                </a:solidFill>
                <a:ea typeface="Arial-Rounded" panose="020B0500000000000000" pitchFamily="34" charset="0"/>
                <a:cs typeface="Arial" panose="020B0604020202020204" pitchFamily="34" charset="0"/>
              </a:rPr>
              <a:t> </a:t>
            </a:r>
            <a:r>
              <a:rPr lang="en-US" sz="6000" dirty="0" err="1" smtClean="0">
                <a:solidFill>
                  <a:srgbClr val="0070C0"/>
                </a:solidFill>
                <a:ea typeface="Arial-Rounded" panose="020B0500000000000000" pitchFamily="34" charset="0"/>
                <a:cs typeface="Arial" panose="020B0604020202020204" pitchFamily="34" charset="0"/>
              </a:rPr>
              <a:t>các</a:t>
            </a:r>
            <a:r>
              <a:rPr lang="en-US" sz="6000" dirty="0" smtClean="0">
                <a:solidFill>
                  <a:srgbClr val="0070C0"/>
                </a:solidFill>
                <a:ea typeface="Arial-Rounded" panose="020B0500000000000000" pitchFamily="34" charset="0"/>
                <a:cs typeface="Arial" panose="020B0604020202020204" pitchFamily="34" charset="0"/>
              </a:rPr>
              <a:t> con!</a:t>
            </a:r>
            <a:endParaRPr lang="en-US" sz="6000" dirty="0">
              <a:solidFill>
                <a:srgbClr val="0070C0"/>
              </a:solidFill>
              <a:ea typeface="Arial-Rounded" panose="020B0500000000000000" pitchFamily="34" charset="0"/>
              <a:cs typeface="Arial" panose="020B0604020202020204" pitchFamily="34" charset="0"/>
            </a:endParaRPr>
          </a:p>
        </p:txBody>
      </p:sp>
      <p:grpSp>
        <p:nvGrpSpPr>
          <p:cNvPr id="4" name="Google Shape;671;p35"/>
          <p:cNvGrpSpPr/>
          <p:nvPr/>
        </p:nvGrpSpPr>
        <p:grpSpPr>
          <a:xfrm rot="684726" flipH="1">
            <a:off x="482394" y="3967187"/>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19807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4" name="TextBox 3"/>
          <p:cNvSpPr txBox="1"/>
          <p:nvPr/>
        </p:nvSpPr>
        <p:spPr>
          <a:xfrm>
            <a:off x="8062119" y="5143528"/>
            <a:ext cx="1828800" cy="707872"/>
          </a:xfrm>
          <a:prstGeom prst="rect">
            <a:avLst/>
          </a:prstGeom>
          <a:solidFill>
            <a:srgbClr val="FFC000"/>
          </a:solidFill>
          <a:ln>
            <a:noFill/>
          </a:ln>
        </p:spPr>
        <p:txBody>
          <a:bodyPr wrap="square" lIns="91428" tIns="45713" rIns="91428" bIns="45713" rtlCol="0">
            <a:spAutoFit/>
          </a:bodyPr>
          <a:lstStyle/>
          <a:p>
            <a:pPr algn="ctr"/>
            <a:r>
              <a:rPr lang="en-US" sz="4000" smtClean="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S/101</a:t>
            </a:r>
          </a:p>
        </p:txBody>
      </p:sp>
      <p:sp>
        <p:nvSpPr>
          <p:cNvPr id="5" name="Google Shape;145;p39"/>
          <p:cNvSpPr txBox="1">
            <a:spLocks noGrp="1"/>
          </p:cNvSpPr>
          <p:nvPr>
            <p:ph type="ctrTitle"/>
          </p:nvPr>
        </p:nvSpPr>
        <p:spPr>
          <a:xfrm>
            <a:off x="2118519" y="1447800"/>
            <a:ext cx="8181353" cy="2393582"/>
          </a:xfrm>
          <a:prstGeom prst="rect">
            <a:avLst/>
          </a:prstGeom>
        </p:spPr>
        <p:txBody>
          <a:bodyPr spcFirstLastPara="1" wrap="square" lIns="121705" tIns="121705" rIns="121705" bIns="121705" anchor="b" anchorCtr="0">
            <a:noAutofit/>
          </a:bodyPr>
          <a:lstStyle/>
          <a:p>
            <a:pPr algn="ctr">
              <a:lnSpc>
                <a:spcPct val="150000"/>
              </a:lnSpc>
            </a:pPr>
            <a:r>
              <a:rPr lang="en-US" sz="44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sz="4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23</a:t>
            </a:r>
            <a:br>
              <a:rPr lang="en-US" sz="44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br>
            <a:r>
              <a:rPr lang="en-US" sz="44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vi-VN" sz="4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7" name="TextBox 6"/>
          <p:cNvSpPr txBox="1"/>
          <p:nvPr/>
        </p:nvSpPr>
        <p:spPr>
          <a:xfrm>
            <a:off x="1670844" y="979068"/>
            <a:ext cx="11334045" cy="584775"/>
          </a:xfrm>
          <a:prstGeom prst="rect">
            <a:avLst/>
          </a:prstGeom>
          <a:noFill/>
        </p:spPr>
        <p:txBody>
          <a:bodyPr wrap="square" rtlCol="0">
            <a:spAutoFit/>
          </a:bodyPr>
          <a:lstStyle/>
          <a:p>
            <a:pPr algn="just"/>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biết gì về trò chơi </a:t>
            </a:r>
            <a:r>
              <a:rPr lang="en-US" sz="3200" i="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9" y="706943"/>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844" y="1950720"/>
            <a:ext cx="757550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335439" y="660975"/>
            <a:ext cx="11448144" cy="6123940"/>
          </a:xfrm>
          <a:prstGeom prst="rect">
            <a:avLst/>
          </a:prstGeom>
          <a:noFill/>
        </p:spPr>
        <p:txBody>
          <a:bodyPr wrap="square" rtlCol="0">
            <a:spAutoFit/>
          </a:bodyPr>
          <a:lstStyle/>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mây</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vui</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nhộn</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Năm</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sáu</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túm</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áo</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lvl="0" algn="just">
              <a:defRPr/>
            </a:pPr>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a:t>
            </a:r>
            <a:r>
              <a:rPr lang="en-US" altLang="vi-VN" sz="2800" i="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M</a:t>
            </a:r>
            <a:r>
              <a:rPr lang="vi-VN" sz="2800" i="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ầm non</a:t>
            </a:r>
            <a:r>
              <a:rPr lang="vi-VN" sz="28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p:cNvCxnSpPr/>
          <p:nvPr/>
        </p:nvCxnSpPr>
        <p:spPr>
          <a:xfrm>
            <a:off x="1356519" y="11430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90241" y="19812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8661" y="28194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0354" y="5847080"/>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1119" y="4542972"/>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8024" y="1536700"/>
            <a:ext cx="13723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439" y="660975"/>
            <a:ext cx="11448144" cy="6109365"/>
          </a:xfrm>
          <a:prstGeom prst="rect">
            <a:avLst/>
          </a:prstGeom>
          <a:noFill/>
        </p:spPr>
        <p:txBody>
          <a:bodyPr wrap="square" rtlCol="0">
            <a:spAutoFit/>
          </a:bodyPr>
          <a:lstStyle/>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335439" y="685800"/>
            <a:ext cx="11448144" cy="6109365"/>
          </a:xfrm>
          <a:prstGeom prst="rect">
            <a:avLst/>
          </a:prstGeom>
          <a:solidFill>
            <a:srgbClr val="FFFFFF"/>
          </a:solidFill>
        </p:spPr>
        <p:txBody>
          <a:bodyPr wrap="square" rtlCol="0">
            <a:spAutoFit/>
          </a:bodyPr>
          <a:lstStyle/>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447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5802" y="2227314"/>
            <a:ext cx="10771313" cy="1323439"/>
          </a:xfrm>
          <a:prstGeom prst="rect">
            <a:avLst/>
          </a:prstGeom>
        </p:spPr>
        <p:txBody>
          <a:bodyPr>
            <a:spAutoFit/>
          </a:bodyPr>
          <a:lstStyle/>
          <a:p>
            <a:pPr marL="44450" lvl="0" algn="just">
              <a:defRPr/>
            </a:pP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"có" thì rồng rắn hỏi xin thuốc cho con và đồng ý cho thầy bắt khúc đuôi.</a:t>
            </a:r>
          </a:p>
        </p:txBody>
      </p:sp>
      <p:sp>
        <p:nvSpPr>
          <p:cNvPr id="10" name="Rectangle 9"/>
          <p:cNvSpPr/>
          <p:nvPr/>
        </p:nvSpPr>
        <p:spPr>
          <a:xfrm>
            <a:off x="925235" y="2227313"/>
            <a:ext cx="10771313" cy="1569660"/>
          </a:xfrm>
          <a:prstGeom prst="rect">
            <a:avLst/>
          </a:prstGeom>
          <a:solidFill>
            <a:srgbClr val="FFFFFF"/>
          </a:solidFill>
        </p:spPr>
        <p:txBody>
          <a:bodyPr>
            <a:spAutoFit/>
          </a:bodyPr>
          <a:lstStyle/>
          <a:p>
            <a:pPr marL="44450" lvl="0" algn="just">
              <a:defRPr/>
            </a:pP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a:t>
            </a:r>
            <a:r>
              <a:rPr lang="vi-VN" sz="4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thì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rắn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 xin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thuốc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con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 đồng ý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cho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bắt khúc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đuôi. </a:t>
            </a:r>
            <a:r>
              <a:rPr lang="vi-VN" sz="4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335439" y="685800"/>
            <a:ext cx="11448144" cy="6109365"/>
          </a:xfrm>
          <a:prstGeom prst="rect">
            <a:avLst/>
          </a:prstGeom>
          <a:solidFill>
            <a:srgbClr val="FFFFFF"/>
          </a:solid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3136" y="1514743"/>
            <a:ext cx="3015183"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Cây núc nác</a:t>
            </a:r>
            <a:r>
              <a:rPr lang="en-US" sz="36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4090239" y="228600"/>
            <a:ext cx="3981360" cy="769441"/>
          </a:xfrm>
          <a:prstGeom prst="rect">
            <a:avLst/>
          </a:prstGeom>
          <a:noFill/>
        </p:spPr>
        <p:txBody>
          <a:bodyPr wrap="square" rtlCol="0">
            <a:spAutoFit/>
          </a:bodyPr>
          <a:lstStyle/>
          <a:p>
            <a:pPr algn="ctr"/>
            <a:r>
              <a:rPr lang="en-US" sz="4400" b="1" smtClean="0">
                <a:solidFill>
                  <a:srgbClr val="CC0066"/>
                </a:solidFill>
                <a:latin typeface="Microsoft New Tai Lue" panose="020B0502040204020203" pitchFamily="34" charset="0"/>
                <a:ea typeface="Arial-Rounded" panose="020B0500000000000000" pitchFamily="34" charset="0"/>
                <a:cs typeface="Microsoft New Tai Lue" panose="020B0502040204020203" pitchFamily="34" charset="0"/>
              </a:rPr>
              <a:t>Từ ngữ</a:t>
            </a:r>
            <a:endParaRPr lang="en-US" sz="4400" b="1">
              <a:solidFill>
                <a:srgbClr val="CC0066"/>
              </a:solidFill>
              <a:latin typeface="Microsoft New Tai Lue" panose="020B0502040204020203" pitchFamily="34" charset="0"/>
              <a:ea typeface="Arial-Rounded" panose="020B0500000000000000" pitchFamily="34" charset="0"/>
              <a:cs typeface="Microsoft New Tai Lue" panose="020B0502040204020203" pitchFamily="34" charset="0"/>
            </a:endParaRPr>
          </a:p>
        </p:txBody>
      </p:sp>
      <p:pic>
        <p:nvPicPr>
          <p:cNvPr id="2050" name="Picture 2" descr="Cây núc nác trị bệnh gì Những cách dùng đúng nhất nên biết | Blo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0719" y="2819400"/>
            <a:ext cx="4007634" cy="3770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ây núc nác là cây gì? 8 tác dụng của núc nác, cách sử dụng, nơi m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347" y="2819400"/>
            <a:ext cx="6693772" cy="3770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71119" y="1514743"/>
            <a:ext cx="7924800" cy="646331"/>
          </a:xfrm>
          <a:prstGeom prst="rect">
            <a:avLst/>
          </a:prstGeom>
          <a:noFill/>
        </p:spPr>
        <p:txBody>
          <a:bodyPr wrap="square" rtlCol="0">
            <a:spAutoFit/>
          </a:bodyPr>
          <a:lstStyle/>
          <a:p>
            <a:r>
              <a:rPr lang="vi-VN"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loài cây dùng làm thuốc chữa bệnh.</a:t>
            </a:r>
            <a:endPar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635</Words>
  <Application>Microsoft Office PowerPoint</Application>
  <PresentationFormat>Custom</PresentationFormat>
  <Paragraphs>149</Paragraphs>
  <Slides>21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Wingdings</vt:lpstr>
      <vt:lpstr>Delius Unicase</vt:lpstr>
      <vt:lpstr>Microsoft New Tai Lue</vt:lpstr>
      <vt:lpstr>Comfortaa</vt:lpstr>
      <vt:lpstr>Arial-Rounded</vt:lpstr>
      <vt:lpstr>Roboto Condensed Light</vt:lpstr>
      <vt:lpstr>Work Sans</vt:lpstr>
      <vt:lpstr>Arial Rounded MT Bold</vt:lpstr>
      <vt:lpstr>Chewy</vt:lpstr>
      <vt:lpstr>Livvic</vt:lpstr>
      <vt:lpstr>Response to Intervention: The Alphabet by Slidesgo</vt:lpstr>
      <vt:lpstr>PowerPoint Presentation</vt:lpstr>
      <vt:lpstr>PowerPoint Presentation</vt:lpstr>
      <vt:lpstr>Bài 23 RỒNG RẮN LÊN MÂY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Luyện đọc lại</vt:lpstr>
      <vt:lpstr>PowerPoint Presentation</vt:lpstr>
      <vt:lpstr>Luyện tập theo văn bản đọc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PC_ASUS</cp:lastModifiedBy>
  <cp:revision>86</cp:revision>
  <dcterms:created xsi:type="dcterms:W3CDTF">2021-11-27T15:01:21Z</dcterms:created>
  <dcterms:modified xsi:type="dcterms:W3CDTF">2021-12-15T16:54:20Z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D0068A796E0340EBB06CA2DB327955E8</vt:lpwstr>
  </property>
  <property fmtid="{D5CDD505-2E9C-101B-9397-08002B2CF9AE}" pid="3" name="KSOProductBuildVer">
    <vt:lpwstr>1033-11.2.0.10382</vt:lpwstr>
  </property>
</Properties>
</file>