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9.jpg" ContentType="image/jpeg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image47.jpg" ContentType="image/jpeg"/>
  <Override PartName="/ppt/media/image48.jpg" ContentType="image/jpeg"/>
  <Override PartName="/ppt/media/image49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8" r:id="rId4"/>
  </p:sldMasterIdLst>
  <p:notesMasterIdLst>
    <p:notesMasterId r:id="rId18"/>
  </p:notesMasterIdLst>
  <p:sldIdLst>
    <p:sldId id="301" r:id="rId5"/>
    <p:sldId id="303" r:id="rId6"/>
    <p:sldId id="283" r:id="rId7"/>
    <p:sldId id="300" r:id="rId8"/>
    <p:sldId id="274" r:id="rId9"/>
    <p:sldId id="292" r:id="rId10"/>
    <p:sldId id="299" r:id="rId11"/>
    <p:sldId id="293" r:id="rId12"/>
    <p:sldId id="290" r:id="rId13"/>
    <p:sldId id="296" r:id="rId14"/>
    <p:sldId id="298" r:id="rId15"/>
    <p:sldId id="297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66CC"/>
    <a:srgbClr val="FFFFCC"/>
    <a:srgbClr val="CCECFF"/>
    <a:srgbClr val="FF99FF"/>
    <a:srgbClr val="FFABFF"/>
    <a:srgbClr val="FFCCCC"/>
    <a:srgbClr val="0075CC"/>
    <a:srgbClr val="E5F5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7" autoAdjust="0"/>
    <p:restoredTop sz="96085" autoAdjust="0"/>
  </p:normalViewPr>
  <p:slideViewPr>
    <p:cSldViewPr snapToGrid="0">
      <p:cViewPr varScale="1">
        <p:scale>
          <a:sx n="70" d="100"/>
          <a:sy n="70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0177-6D24-41AF-9103-82F559E4EB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2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1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6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1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94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0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358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46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19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58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42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68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470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5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32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91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80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519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6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4" y="18995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1" y="4243171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1" y="4243171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6" y="5550585"/>
            <a:ext cx="3758194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6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8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30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90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97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0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0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10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3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8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41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5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7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7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3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0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0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7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6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025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7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1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76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9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84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3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3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72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0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4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05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0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2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4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8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1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43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6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1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3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4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394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103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995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383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9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739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36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44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376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2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7512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35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87.xml"/><Relationship Id="rId55" Type="http://schemas.openxmlformats.org/officeDocument/2006/relationships/theme" Target="../theme/theme4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54" Type="http://schemas.openxmlformats.org/officeDocument/2006/relationships/slideLayout" Target="../slideLayouts/slideLayout91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3" Type="http://schemas.openxmlformats.org/officeDocument/2006/relationships/slideLayout" Target="../slideLayouts/slideLayout90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4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52" Type="http://schemas.openxmlformats.org/officeDocument/2006/relationships/slideLayout" Target="../slideLayouts/slideLayout89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5.xml"/><Relationship Id="rId8" Type="http://schemas.openxmlformats.org/officeDocument/2006/relationships/slideLayout" Target="../slideLayouts/slideLayout45.xml"/><Relationship Id="rId51" Type="http://schemas.openxmlformats.org/officeDocument/2006/relationships/slideLayout" Target="../slideLayouts/slideLayout88.xml"/><Relationship Id="rId3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0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8DAC2-186E-4964-AFBF-DCF0482D2A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EC7D7-B405-4A6A-A94F-41A198EA2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6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7.wdp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9.jp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8384"/>
            <a:ext cx="12209444" cy="339800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62649" y="3010960"/>
            <a:ext cx="4600406" cy="3732573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628856" y="4610601"/>
            <a:ext cx="3056261" cy="219104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681971" y="-95557"/>
            <a:ext cx="12891415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11241011" y="3704238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928120" y="135646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82812" y="1340438"/>
            <a:ext cx="128762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mừng các con đến với tiết học 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87" y="5393430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9"/>
          <p:cNvSpPr txBox="1">
            <a:spLocks noChangeArrowheads="1"/>
          </p:cNvSpPr>
          <p:nvPr/>
        </p:nvSpPr>
        <p:spPr>
          <a:xfrm>
            <a:off x="4826810" y="3297394"/>
            <a:ext cx="3788229" cy="846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Lớp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: 2A2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+mj-cs"/>
            </a:endParaRPr>
          </a:p>
        </p:txBody>
      </p:sp>
      <p:sp>
        <p:nvSpPr>
          <p:cNvPr id="23" name="Rectangle 19"/>
          <p:cNvSpPr txBox="1">
            <a:spLocks noChangeArrowheads="1"/>
          </p:cNvSpPr>
          <p:nvPr/>
        </p:nvSpPr>
        <p:spPr>
          <a:xfrm>
            <a:off x="2160841" y="4273957"/>
            <a:ext cx="8485711" cy="846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Giáo viên: </a:t>
            </a:r>
            <a:r>
              <a:rPr lang="en-US" altLang="en-US" sz="4000" b="1" noProof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Đỗ</a:t>
            </a:r>
            <a:r>
              <a:rPr lang="en-US" altLang="en-US" sz="4000" b="1" noProof="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noProof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Phương</a:t>
            </a:r>
            <a:r>
              <a:rPr lang="en-US" altLang="en-US" sz="4000" b="1" noProof="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noProof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Thảo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34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2" grpId="1"/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8345" y="571611"/>
            <a:ext cx="14418290" cy="7017104"/>
          </a:xfrm>
          <a:prstGeom prst="rect">
            <a:avLst/>
          </a:prstGeom>
        </p:spPr>
      </p:pic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9711" y="45077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23128" y="547696"/>
            <a:ext cx="1011216" cy="517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4641" y="5209157"/>
            <a:ext cx="1349828" cy="4680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45973" y="4568373"/>
            <a:ext cx="1349828" cy="468085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1078" y="4573814"/>
            <a:ext cx="1349828" cy="468085"/>
          </a:xfrm>
          <a:prstGeom prst="roundRect">
            <a:avLst/>
          </a:prstGeom>
          <a:solidFill>
            <a:srgbClr val="00B050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2377" y="4467355"/>
            <a:ext cx="8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2308" y="5120033"/>
            <a:ext cx="8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9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9004" y="4502408"/>
            <a:ext cx="8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21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8582" cy="30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55" y="0"/>
            <a:ext cx="5472545" cy="3016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9" y="3016395"/>
            <a:ext cx="5516732" cy="3401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1358" y="3166665"/>
            <a:ext cx="206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đăng Cô Tô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1467" y="6418245"/>
            <a:ext cx="2486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đăng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Châu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03009" y="3100205"/>
            <a:ext cx="1955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đăng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 Gà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3042" y="2246120"/>
            <a:ext cx="353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940932"/>
            <a:ext cx="576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Thực hiện được phép cộng có nhớ số có 2 chữ số với số có 1 chữ số.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Nabil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88" y="3674413"/>
            <a:ext cx="5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cột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dọc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Nabil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88" y="4282075"/>
            <a:ext cx="630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Vận dụng giải bài toán có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 lời văn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616207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420249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3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2249714" y="114632"/>
            <a:ext cx="10183898" cy="6790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10052964" y="-329215"/>
            <a:ext cx="3308804" cy="25579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276157" y="500668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9260772" y="42245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182134" y="120978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209661" y="1640859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0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>
            <a:fillRect/>
          </a:stretch>
        </p:blipFill>
        <p:spPr>
          <a:xfrm rot="20722940">
            <a:off x="-884725" y="3892292"/>
            <a:ext cx="5257922" cy="3611669"/>
          </a:xfrm>
          <a:prstGeom prst="rect">
            <a:avLst/>
          </a:prstGeom>
        </p:spPr>
      </p:pic>
      <p:pic>
        <p:nvPicPr>
          <p:cNvPr id="21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10795961" y="3971141"/>
            <a:ext cx="992777" cy="12279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329" y="2733671"/>
            <a:ext cx="2664183" cy="452972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877666" y="1161490"/>
            <a:ext cx="5825720" cy="2894126"/>
            <a:chOff x="3183007" y="1845720"/>
            <a:chExt cx="4159675" cy="1185219"/>
          </a:xfrm>
        </p:grpSpPr>
        <p:sp>
          <p:nvSpPr>
            <p:cNvPr id="31" name="Oval Callout 30"/>
            <p:cNvSpPr/>
            <p:nvPr/>
          </p:nvSpPr>
          <p:spPr>
            <a:xfrm>
              <a:off x="3183007" y="1845720"/>
              <a:ext cx="4148575" cy="1185219"/>
            </a:xfrm>
            <a:prstGeom prst="wedgeEllipseCallout">
              <a:avLst>
                <a:gd name="adj1" fmla="val -40135"/>
                <a:gd name="adj2" fmla="val 62936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3296332" y="2065085"/>
              <a:ext cx="4046350" cy="844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bạn nhỏ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2A2 hãy giúp tớ tìm kết quả của phép tính </a:t>
              </a:r>
            </a:p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 + 5 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nhé!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36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310581" y="2027540"/>
            <a:ext cx="7718323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49987" y="-270904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iCiel Cucho Bold" pitchFamily="50" charset="0"/>
                  <a:cs typeface="iCiel Cucho Bold" pitchFamily="50" charset="0"/>
                </a:rPr>
                <a:t>Chủ</a:t>
              </a:r>
              <a:r>
                <a:rPr lang="en-US" sz="3200" dirty="0" smtClean="0">
                  <a:latin typeface="iCiel Cucho Bold" pitchFamily="50" charset="0"/>
                  <a:cs typeface="iCiel Cucho Bold" pitchFamily="50" charset="0"/>
                </a:rPr>
                <a:t> </a:t>
              </a:r>
              <a:r>
                <a:rPr lang="en-US" sz="3200" dirty="0" err="1" smtClean="0">
                  <a:latin typeface="iCiel Cucho Bold" pitchFamily="50" charset="0"/>
                  <a:cs typeface="iCiel Cucho Bold" pitchFamily="50" charset="0"/>
                </a:rPr>
                <a:t>đề</a:t>
              </a:r>
              <a:r>
                <a:rPr lang="en-US" sz="3200" dirty="0" smtClean="0">
                  <a:latin typeface="iCiel Cucho Bold" pitchFamily="50" charset="0"/>
                  <a:cs typeface="iCiel Cucho Bold" pitchFamily="50" charset="0"/>
                </a:rPr>
                <a:t> </a:t>
              </a:r>
            </a:p>
            <a:p>
              <a:pPr algn="ctr"/>
              <a:r>
                <a:rPr lang="en-US" sz="5400" b="1" dirty="0" smtClean="0"/>
                <a:t>4</a:t>
              </a:r>
              <a:endParaRPr lang="en-US" sz="54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739148" y="144391"/>
            <a:ext cx="7305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Phép cộng, phép trừ (có nhớ) trong phạm vi 100</a:t>
            </a:r>
            <a:endParaRPr lang="en-US" sz="4000" b="1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3600" b="1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 15</a:t>
              </a:r>
              <a:endParaRPr lang="en-US" sz="36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74608" y="2589369"/>
            <a:ext cx="795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5050"/>
                </a:solidFill>
              </a:rPr>
              <a:t>PHÉP CỘNG (</a:t>
            </a:r>
            <a:r>
              <a:rPr lang="en-US" sz="3200" b="1" dirty="0" err="1" smtClean="0">
                <a:solidFill>
                  <a:srgbClr val="FF5050"/>
                </a:solidFill>
              </a:rPr>
              <a:t>có</a:t>
            </a:r>
            <a:r>
              <a:rPr lang="en-US" sz="3200" b="1" dirty="0" smtClean="0">
                <a:solidFill>
                  <a:srgbClr val="FF5050"/>
                </a:solidFill>
              </a:rPr>
              <a:t> </a:t>
            </a:r>
            <a:r>
              <a:rPr lang="en-US" sz="3200" b="1" dirty="0" err="1" smtClean="0">
                <a:solidFill>
                  <a:srgbClr val="FF5050"/>
                </a:solidFill>
              </a:rPr>
              <a:t>nhớ</a:t>
            </a:r>
            <a:r>
              <a:rPr lang="en-US" sz="3200" b="1" dirty="0" smtClean="0">
                <a:solidFill>
                  <a:srgbClr val="FF5050"/>
                </a:solidFill>
              </a:rPr>
              <a:t>) </a:t>
            </a:r>
          </a:p>
          <a:p>
            <a:pPr algn="ctr"/>
            <a:r>
              <a:rPr lang="en-US" sz="3200" b="1" dirty="0" smtClean="0">
                <a:solidFill>
                  <a:srgbClr val="FF5050"/>
                </a:solidFill>
              </a:rPr>
              <a:t>SỐ CÓ HAI CHỮ SỐ VỚI SỐ CÓ MỘT CHỮ SỐ</a:t>
            </a:r>
            <a:endParaRPr lang="en-US" sz="3200" b="1" dirty="0">
              <a:solidFill>
                <a:srgbClr val="FF5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47061" y="4135062"/>
            <a:ext cx="9077905" cy="1772987"/>
            <a:chOff x="2109507" y="3963491"/>
            <a:chExt cx="9077905" cy="1772986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693184"/>
              <a:ext cx="5913283" cy="1043293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79838" y="4825957"/>
              <a:ext cx="7807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iCiel Cadena" panose="02000503000000020004" pitchFamily="2" charset="0"/>
                </a:rPr>
                <a:t>Tiết</a:t>
              </a:r>
              <a:r>
                <a:rPr lang="en-US" sz="4800" b="1" dirty="0">
                  <a:solidFill>
                    <a:srgbClr val="002060"/>
                  </a:solidFill>
                  <a:latin typeface="iCiel Cadena" panose="02000503000000020004" pitchFamily="2" charset="0"/>
                </a:rPr>
                <a:t> 2: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iCiel Cadena" panose="02000503000000020004" pitchFamily="2" charset="0"/>
                </a:rPr>
                <a:t>Luyện</a:t>
              </a:r>
              <a:r>
                <a:rPr lang="en-US" sz="4800" b="1" dirty="0" smtClean="0">
                  <a:solidFill>
                    <a:srgbClr val="00206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iCiel Cadena" panose="02000503000000020004" pitchFamily="2" charset="0"/>
                </a:rPr>
                <a:t>tập</a:t>
              </a:r>
              <a:endParaRPr lang="en-US" sz="4800" b="1" dirty="0">
                <a:solidFill>
                  <a:srgbClr val="002060"/>
                </a:solidFill>
                <a:latin typeface="iCiel Cadena" panose="02000503000000020004" pitchFamily="2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2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61" y="4557093"/>
            <a:ext cx="5742038" cy="216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" y="743258"/>
            <a:ext cx="10907431" cy="39804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0" y="358930"/>
            <a:ext cx="569956" cy="768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505" y="1214288"/>
            <a:ext cx="6864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tháng 11 năm 2021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609" y="2747124"/>
            <a:ext cx="433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(tiết 2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73)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01645" y="743258"/>
            <a:ext cx="0" cy="3980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33992" y="1959821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1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3042" y="2246120"/>
            <a:ext cx="353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Yêu cầu cần đạt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940932"/>
            <a:ext cx="576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iCiel Nabila" pitchFamily="2" charset="0"/>
                <a:cs typeface="Arial" panose="020B0604020202020204" pitchFamily="34" charset="0"/>
              </a:rPr>
              <a:t>Thực hiện được phép cộng có nhớ số có 2 chữ số với số có 1 chữ số.</a:t>
            </a:r>
            <a:endParaRPr lang="en-US" b="1" dirty="0">
              <a:solidFill>
                <a:srgbClr val="00206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88" y="3655998"/>
            <a:ext cx="5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đặt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theo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cột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dọc</a:t>
            </a:r>
            <a:r>
              <a:rPr lang="en-US" b="1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B05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88" y="4282075"/>
            <a:ext cx="630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Vận dụng giải bài toán có lời văn.</a:t>
            </a:r>
            <a:endParaRPr lang="en-US" b="1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616207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420249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23"/>
          <p:cNvGrpSpPr/>
          <p:nvPr/>
        </p:nvGrpSpPr>
        <p:grpSpPr>
          <a:xfrm>
            <a:off x="-13656" y="6009797"/>
            <a:ext cx="12203723" cy="861991"/>
            <a:chOff x="-17585" y="5729324"/>
            <a:chExt cx="12203723" cy="1123362"/>
          </a:xfrm>
        </p:grpSpPr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6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998" y="107025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9414" y="1167172"/>
            <a:ext cx="1476329" cy="517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81" b="68889" l="28021" r="69010">
                        <a14:foregroundMark x1="42188" y1="64074" x2="42188" y2="64074"/>
                        <a14:foregroundMark x1="41615" y1="62222" x2="42760" y2="64630"/>
                        <a14:foregroundMark x1="49583" y1="62778" x2="50990" y2="64907"/>
                        <a14:foregroundMark x1="57813" y1="62963" x2="59427" y2="64167"/>
                        <a14:foregroundMark x1="66198" y1="62222" x2="67292" y2="64630"/>
                        <a14:foregroundMark x1="31823" y1="59815" x2="32344" y2="59907"/>
                        <a14:foregroundMark x1="31458" y1="60000" x2="32135" y2="58981"/>
                        <a14:foregroundMark x1="32396" y1="58981" x2="32083" y2="60556"/>
                        <a14:foregroundMark x1="31458" y1="60278" x2="32500" y2="59352"/>
                        <a14:foregroundMark x1="31458" y1="58981" x2="32292" y2="58981"/>
                      </a14:backgroundRemoval>
                    </a14:imgEffect>
                  </a14:imgLayer>
                </a14:imgProps>
              </a:ext>
            </a:extLst>
          </a:blip>
          <a:srcRect l="28000" t="56667" r="31167" b="29703"/>
          <a:stretch/>
        </p:blipFill>
        <p:spPr>
          <a:xfrm>
            <a:off x="230644" y="2185438"/>
            <a:ext cx="11468509" cy="215327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881576" y="2936640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59743" y="2899752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459564" y="2969298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59385" y="2936640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365"/>
          <p:cNvGrpSpPr/>
          <p:nvPr/>
        </p:nvGrpSpPr>
        <p:grpSpPr bwMode="auto">
          <a:xfrm>
            <a:off x="383812" y="2194590"/>
            <a:ext cx="11403503" cy="822609"/>
            <a:chOff x="1251" y="315"/>
            <a:chExt cx="10338" cy="570"/>
          </a:xfrm>
        </p:grpSpPr>
        <p:sp>
          <p:nvSpPr>
            <p:cNvPr id="212" name="Rectangle 36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Line 36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Line 36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Line 36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6" name="Group 37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297" name="Line 3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Line 3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Line 3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Line 3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7" name="Group 37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293" name="Line 3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Line 3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Line 3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Line 3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38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289" name="Line 3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Line 3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Line 3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Line 3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9" name="Group 38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285" name="Line 3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Line 3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Line 3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Line 3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0" name="Group 39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281" name="Line 3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Line 3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Line 3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Line 3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1" name="Group 39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277" name="Line 3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Line 3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Line 3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Line 3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2" name="Group 40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273" name="Line 4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Line 4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Line 4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Line 4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roup 40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269" name="Line 4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Line 4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Line 4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Line 4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4" name="Group 41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265" name="Line 4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Line 4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Line 4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Line 4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Group 41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261" name="Line 4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Line 4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Line 4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Line 4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6" name="Group 42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257" name="Line 4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Line 4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Line 4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Line 4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7" name="Group 42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253" name="Line 4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Line 4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Line 4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Line 4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8" name="Group 43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249" name="Line 4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Line 4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Line 4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Line 4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9" name="Group 43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245" name="Line 4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Line 4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Line 4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Line 4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0" name="Group 44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241" name="Line 4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Line 4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Line 4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Line 4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1" name="Group 44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237" name="Line 4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Line 4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Line 4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Line 4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2" name="Group 45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33" name="Line 4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Line 4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Line 4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Line 4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1" name="Group 455"/>
          <p:cNvGrpSpPr/>
          <p:nvPr/>
        </p:nvGrpSpPr>
        <p:grpSpPr bwMode="auto">
          <a:xfrm>
            <a:off x="379025" y="3005652"/>
            <a:ext cx="11393214" cy="822609"/>
            <a:chOff x="1251" y="315"/>
            <a:chExt cx="10338" cy="570"/>
          </a:xfrm>
        </p:grpSpPr>
        <p:sp>
          <p:nvSpPr>
            <p:cNvPr id="302" name="Rectangle 45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Line 45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Line 45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Line 45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6" name="Group 46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87" name="Line 4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8" name="Line 4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9" name="Line 4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0" name="Line 4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7" name="Group 46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83" name="Line 4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4" name="Line 4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Line 4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Line 4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8" name="Group 47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79" name="Line 4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0" name="Line 4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1" name="Line 4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2" name="Line 4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9" name="Group 47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75" name="Line 4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6" name="Line 4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7" name="Line 4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8" name="Line 4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oup 48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71" name="Line 4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2" name="Line 4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Line 4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" name="Line 4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1" name="Group 48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67" name="Line 4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8" name="Line 4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9" name="Line 4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0" name="Line 4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2" name="Group 49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63" name="Line 4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Line 4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" name="Line 4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49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59" name="Line 4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" name="Line 4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Line 4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" name="Line 4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4" name="Group 50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55" name="Line 5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" name="Line 5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Line 5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" name="Line 5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5" name="Group 50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51" name="Line 5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" name="Line 5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Line 5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" name="Line 5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6" name="Group 51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47" name="Line 5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Line 5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Line 5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Line 5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7" name="Group 51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43" name="Line 5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Line 5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Line 5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Line 5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8" name="Group 52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39" name="Line 5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" name="Line 5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Line 5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Line 5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9" name="Group 52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35" name="Line 5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Line 5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Line 5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" name="Line 5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0" name="Group 53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31" name="Line 5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Line 5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Line 5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Line 5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1" name="Group 53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27" name="Line 5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Line 5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Line 5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Line 5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2" name="Group 54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23" name="Line 5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Line 5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Line 5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Line 5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1" name="Group 545"/>
          <p:cNvGrpSpPr/>
          <p:nvPr/>
        </p:nvGrpSpPr>
        <p:grpSpPr bwMode="auto">
          <a:xfrm>
            <a:off x="350906" y="3840195"/>
            <a:ext cx="11841499" cy="822609"/>
            <a:chOff x="1257" y="315"/>
            <a:chExt cx="10725" cy="570"/>
          </a:xfrm>
        </p:grpSpPr>
        <p:sp>
          <p:nvSpPr>
            <p:cNvPr id="392" name="Rectangle 546"/>
            <p:cNvSpPr>
              <a:spLocks noChangeArrowheads="1"/>
            </p:cNvSpPr>
            <p:nvPr/>
          </p:nvSpPr>
          <p:spPr bwMode="auto">
            <a:xfrm>
              <a:off x="1650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Line 54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Line 54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Line 54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96" name="Group 55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477" name="Line 5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Line 5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9" name="Line 5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0" name="Line 5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7" name="Group 55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473" name="Line 5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4" name="Line 5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5" name="Line 5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6" name="Line 5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8" name="Group 56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469" name="Line 5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Line 5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Line 5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Line 5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9" name="Group 56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465" name="Line 5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Line 5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Line 5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Line 5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0" name="Group 57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461" name="Line 5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Line 5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Line 5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Line 5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Group 57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457" name="Line 5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Line 5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Line 5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Line 5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2" name="Group 58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453" name="Line 5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Line 5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5" name="Line 5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Line 5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3" name="Group 58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449" name="Line 5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Line 5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Line 5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2" name="Line 5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4" name="Group 59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445" name="Line 5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6" name="Line 5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7" name="Line 5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8" name="Line 5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5" name="Group 59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441" name="Line 5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2" name="Line 5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Line 5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4" name="Line 5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6" name="Group 60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437" name="Line 6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8" name="Line 6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9" name="Line 6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Line 6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7" name="Group 60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433" name="Line 6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Line 6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5" name="Line 6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6" name="Line 6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8" name="Group 61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29" name="Line 6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0" name="Line 6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Line 6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Line 6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9" name="Group 61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5" name="Line 6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6" name="Line 6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7" name="Line 6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8" name="Line 6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0" name="Group 62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421" name="Line 6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2" name="Line 6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" name="Line 6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4" name="Line 6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1" name="Group 62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417" name="Line 6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8" name="Line 6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Line 6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0" name="Line 6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2" name="Group 63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413" name="Line 6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4" name="Line 6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5" name="Line 6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6" name="Line 6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1" name="Group 635"/>
          <p:cNvGrpSpPr/>
          <p:nvPr/>
        </p:nvGrpSpPr>
        <p:grpSpPr bwMode="auto">
          <a:xfrm>
            <a:off x="378457" y="4652771"/>
            <a:ext cx="11414408" cy="822609"/>
            <a:chOff x="1251" y="315"/>
            <a:chExt cx="10338" cy="570"/>
          </a:xfrm>
        </p:grpSpPr>
        <p:sp>
          <p:nvSpPr>
            <p:cNvPr id="482" name="Rectangle 63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" name="Line 63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" name="Line 63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" name="Line 63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86" name="Group 64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567" name="Line 6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8" name="Line 6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9" name="Line 6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0" name="Line 6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7" name="Group 64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563" name="Line 6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4" name="Line 6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5" name="Line 6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6" name="Line 6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8" name="Group 65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559" name="Line 6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0" name="Line 6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1" name="Line 6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2" name="Line 6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9" name="Group 65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555" name="Line 6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6" name="Line 6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7" name="Line 6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8" name="Line 6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0" name="Group 66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551" name="Line 6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2" name="Line 6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3" name="Line 6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4" name="Line 6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1" name="Group 66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547" name="Line 6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8" name="Line 6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9" name="Line 6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0" name="Line 6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2" name="Group 67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543" name="Line 6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4" name="Line 6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5" name="Line 6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6" name="Line 6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3" name="Group 67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539" name="Line 6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0" name="Line 6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1" name="Line 6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2" name="Line 6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roup 68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535" name="Line 6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6" name="Line 6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7" name="Line 6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8" name="Line 6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5" name="Group 68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31" name="Line 6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2" name="Line 6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3" name="Line 6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4" name="Line 6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6" name="Group 69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27" name="Line 6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8" name="Line 6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9" name="Line 6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0" name="Line 6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7" name="Group 69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23" name="Line 6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4" name="Line 6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5" name="Line 6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6" name="Line 6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8" name="Group 70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519" name="Line 7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0" name="Line 7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1" name="Line 7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2" name="Line 7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9" name="Group 70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515" name="Line 7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6" name="Line 7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7" name="Line 7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8" name="Line 7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0" name="Group 71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511" name="Line 7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2" name="Line 7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3" name="Line 7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4" name="Line 7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1" name="Group 71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507" name="Line 7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8" name="Line 7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9" name="Line 7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0" name="Line 7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2" name="Group 72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503" name="Line 7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4" name="Line 7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5" name="Line 7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6" name="Line 7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56985" y="305709"/>
            <a:ext cx="11450320" cy="5897855"/>
          </a:xfrm>
          <a:prstGeom prst="roundRect">
            <a:avLst/>
          </a:prstGeom>
          <a:noFill/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30950" y="5043055"/>
            <a:ext cx="5342613" cy="18149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25262" y="417778"/>
            <a:ext cx="4742644" cy="687610"/>
            <a:chOff x="4115164" y="4732269"/>
            <a:chExt cx="4742644" cy="899496"/>
          </a:xfrm>
        </p:grpSpPr>
        <p:sp>
          <p:nvSpPr>
            <p:cNvPr id="19" name="Rounded Rectangular Callout 4"/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/>
            <p:cNvSpPr txBox="1"/>
            <p:nvPr/>
          </p:nvSpPr>
          <p:spPr>
            <a:xfrm>
              <a:off x="4485608" y="4796807"/>
              <a:ext cx="4372200" cy="76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b. </a:t>
              </a:r>
              <a:r>
                <a:rPr kumimoji="0" lang="es-E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64990" y="1066827"/>
            <a:ext cx="8291346" cy="1015663"/>
            <a:chOff x="1725009" y="3710773"/>
            <a:chExt cx="8291346" cy="1015663"/>
          </a:xfrm>
        </p:grpSpPr>
        <p:sp>
          <p:nvSpPr>
            <p:cNvPr id="22" name="Rectangle 21"/>
            <p:cNvSpPr/>
            <p:nvPr/>
          </p:nvSpPr>
          <p:spPr>
            <a:xfrm>
              <a:off x="1725009" y="3710773"/>
              <a:ext cx="176843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35 +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19587" y="3767060"/>
              <a:ext cx="1971690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69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 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22901" y="3766268"/>
              <a:ext cx="1768433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247922" y="3779530"/>
              <a:ext cx="1768433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29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2062390" y="955642"/>
            <a:ext cx="14824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76276" y="951045"/>
            <a:ext cx="767020" cy="9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52688" y="3081482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35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840" y="3916025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4997" y="3505629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2099" y="4324089"/>
            <a:ext cx="1138732" cy="9050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026387" y="4847546"/>
            <a:ext cx="704045" cy="14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869550" y="2404633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1: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1324436" y="4885091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1252926" y="3342990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985797" y="4885167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5" name="Rectangle 574"/>
          <p:cNvSpPr/>
          <p:nvPr/>
        </p:nvSpPr>
        <p:spPr>
          <a:xfrm>
            <a:off x="3019761" y="3119791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69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2851717" y="3887431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2775063" y="3518442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78" name="Straight Connector 577"/>
          <p:cNvCxnSpPr/>
          <p:nvPr/>
        </p:nvCxnSpPr>
        <p:spPr>
          <a:xfrm>
            <a:off x="2876500" y="4866856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Oval 579"/>
          <p:cNvSpPr/>
          <p:nvPr/>
        </p:nvSpPr>
        <p:spPr>
          <a:xfrm>
            <a:off x="3136116" y="3370875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3010140" y="4885091"/>
            <a:ext cx="918337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73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2" name="Rectangle 581"/>
          <p:cNvSpPr/>
          <p:nvPr/>
        </p:nvSpPr>
        <p:spPr>
          <a:xfrm>
            <a:off x="5109242" y="3086794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5101219" y="3923182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4795312" y="3526492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85" name="Straight Connector 584"/>
          <p:cNvCxnSpPr/>
          <p:nvPr/>
        </p:nvCxnSpPr>
        <p:spPr>
          <a:xfrm>
            <a:off x="4875477" y="4847546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7" name="Oval 586"/>
          <p:cNvSpPr/>
          <p:nvPr/>
        </p:nvSpPr>
        <p:spPr>
          <a:xfrm>
            <a:off x="5172280" y="3349735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5003354" y="4880968"/>
            <a:ext cx="1011172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22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9" name="Rectangle 588"/>
          <p:cNvSpPr/>
          <p:nvPr/>
        </p:nvSpPr>
        <p:spPr>
          <a:xfrm>
            <a:off x="7069366" y="3089287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0" name="Rectangle 589"/>
          <p:cNvSpPr/>
          <p:nvPr/>
        </p:nvSpPr>
        <p:spPr>
          <a:xfrm>
            <a:off x="6884753" y="3909999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1" name="Rectangle 590"/>
          <p:cNvSpPr/>
          <p:nvPr/>
        </p:nvSpPr>
        <p:spPr>
          <a:xfrm>
            <a:off x="6811368" y="3524951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92" name="Straight Connector 591"/>
          <p:cNvCxnSpPr/>
          <p:nvPr/>
        </p:nvCxnSpPr>
        <p:spPr>
          <a:xfrm>
            <a:off x="6840052" y="4866345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" name="Oval 593"/>
          <p:cNvSpPr/>
          <p:nvPr/>
        </p:nvSpPr>
        <p:spPr>
          <a:xfrm>
            <a:off x="7240872" y="336425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7074954" y="4894677"/>
            <a:ext cx="92243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35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6" name="Flowchart: Document 595"/>
          <p:cNvSpPr/>
          <p:nvPr/>
        </p:nvSpPr>
        <p:spPr>
          <a:xfrm>
            <a:off x="0" y="1"/>
            <a:ext cx="12192000" cy="415460"/>
          </a:xfrm>
          <a:prstGeom prst="flowChartDocument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9" name="Rounded Rectangular Callout 578"/>
          <p:cNvSpPr/>
          <p:nvPr/>
        </p:nvSpPr>
        <p:spPr>
          <a:xfrm>
            <a:off x="3640636" y="5657044"/>
            <a:ext cx="7168911" cy="1151795"/>
          </a:xfrm>
          <a:prstGeom prst="wedgeRoundRectCallout">
            <a:avLst>
              <a:gd name="adj1" fmla="val -59526"/>
              <a:gd name="adj2" fmla="val -14718"/>
              <a:gd name="adj3" fmla="val 16667"/>
            </a:avLst>
          </a:prstGeom>
          <a:solidFill>
            <a:srgbClr val="D0EBB3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3809836" y="5641985"/>
            <a:ext cx="704507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thực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 tính theo cột dọc ta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 điều gì?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64722" l="72188" r="82396">
                        <a14:foregroundMark x1="77969" y1="54352" x2="77969" y2="54352"/>
                        <a14:foregroundMark x1="76406" y1="53981" x2="76406" y2="53981"/>
                        <a14:foregroundMark x1="76719" y1="54074" x2="76719" y2="54074"/>
                      </a14:backgroundRemoval>
                    </a14:imgEffect>
                  </a14:imgLayer>
                </a14:imgProps>
              </a:ext>
            </a:extLst>
          </a:blip>
          <a:srcRect l="72406" t="48506" r="17170" b="35323"/>
          <a:stretch>
            <a:fillRect/>
          </a:stretch>
        </p:blipFill>
        <p:spPr>
          <a:xfrm flipH="1">
            <a:off x="1257653" y="5302237"/>
            <a:ext cx="1763619" cy="16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1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  <p:bldP spid="573" grpId="0" bldLvl="0" animBg="1"/>
      <p:bldP spid="573" grpId="1" bldLvl="0" animBg="1"/>
      <p:bldP spid="574" grpId="0"/>
      <p:bldP spid="575" grpId="0" bldLvl="0" animBg="1"/>
      <p:bldP spid="576" grpId="0" bldLvl="0" animBg="1"/>
      <p:bldP spid="577" grpId="0" bldLvl="0" animBg="1"/>
      <p:bldP spid="580" grpId="0" bldLvl="0" animBg="1"/>
      <p:bldP spid="580" grpId="1" bldLvl="0" animBg="1"/>
      <p:bldP spid="581" grpId="0"/>
      <p:bldP spid="582" grpId="0" bldLvl="0" animBg="1"/>
      <p:bldP spid="583" grpId="0" bldLvl="0" animBg="1"/>
      <p:bldP spid="584" grpId="0" bldLvl="0" animBg="1"/>
      <p:bldP spid="587" grpId="0" bldLvl="0" animBg="1"/>
      <p:bldP spid="587" grpId="1" bldLvl="0" animBg="1"/>
      <p:bldP spid="588" grpId="0"/>
      <p:bldP spid="589" grpId="0" bldLvl="0" animBg="1"/>
      <p:bldP spid="590" grpId="0" bldLvl="0" animBg="1"/>
      <p:bldP spid="591" grpId="0" bldLvl="0" animBg="1"/>
      <p:bldP spid="594" grpId="0" bldLvl="0" animBg="1"/>
      <p:bldP spid="594" grpId="1" bldLvl="0" animBg="1"/>
      <p:bldP spid="595" grpId="0"/>
      <p:bldP spid="579" grpId="0" animBg="1"/>
      <p:bldP spid="5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237437"/>
            <a:ext cx="12192000" cy="42471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576" y="568221"/>
            <a:ext cx="545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0411" y="63266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0" y="1"/>
            <a:ext cx="12192000" cy="41546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855528" y="2314711"/>
            <a:ext cx="2062483" cy="1831520"/>
            <a:chOff x="1855528" y="2314711"/>
            <a:chExt cx="2062483" cy="1831520"/>
          </a:xfrm>
        </p:grpSpPr>
        <p:sp>
          <p:nvSpPr>
            <p:cNvPr id="31" name="Rounded Rectangle 30"/>
            <p:cNvSpPr/>
            <p:nvPr/>
          </p:nvSpPr>
          <p:spPr>
            <a:xfrm>
              <a:off x="1914524" y="3499896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19 + 7</a:t>
              </a:r>
              <a:endParaRPr lang="en-US" sz="32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52535" y="2117704"/>
              <a:ext cx="1668469" cy="206248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37314" y="5042765"/>
            <a:ext cx="1866671" cy="1544062"/>
            <a:chOff x="1937314" y="5042765"/>
            <a:chExt cx="1866671" cy="1544062"/>
          </a:xfrm>
        </p:grpSpPr>
        <p:sp>
          <p:nvSpPr>
            <p:cNvPr id="33" name="Rounded Rectangle 32"/>
            <p:cNvSpPr/>
            <p:nvPr/>
          </p:nvSpPr>
          <p:spPr>
            <a:xfrm>
              <a:off x="1969552" y="5940492"/>
              <a:ext cx="1834433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69 + 1</a:t>
              </a:r>
              <a:endParaRPr lang="en-US" sz="32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9596" flipH="1">
              <a:off x="1937314" y="5042765"/>
              <a:ext cx="1634979" cy="12614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884504" y="787820"/>
            <a:ext cx="1820149" cy="1699153"/>
            <a:chOff x="1884504" y="787820"/>
            <a:chExt cx="1820149" cy="1699153"/>
          </a:xfrm>
        </p:grpSpPr>
        <p:sp>
          <p:nvSpPr>
            <p:cNvPr id="30" name="Rounded Rectangle 29"/>
            <p:cNvSpPr/>
            <p:nvPr/>
          </p:nvSpPr>
          <p:spPr>
            <a:xfrm>
              <a:off x="1884504" y="1790548"/>
              <a:ext cx="1820149" cy="69642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49 + 8</a:t>
              </a:r>
              <a:endParaRPr lang="en-US" sz="3200" b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9" b="100000" l="1667" r="99667">
                          <a14:backgroundMark x1="32333" y1="59470" x2="61333" y2="9848"/>
                          <a14:backgroundMark x1="48333" y1="51894" x2="66667" y2="9091"/>
                          <a14:backgroundMark x1="68667" y1="3788" x2="79333" y2="30303"/>
                          <a14:backgroundMark x1="74333" y1="28409" x2="62000" y2="17803"/>
                          <a14:backgroundMark x1="14667" y1="96212" x2="90333" y2="94697"/>
                          <a14:backgroundMark x1="10667" y1="93182" x2="9000" y2="93939"/>
                          <a14:backgroundMark x1="7667" y1="94318" x2="19333" y2="87500"/>
                          <a14:backgroundMark x1="43667" y1="90530" x2="70667" y2="93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757" y="787820"/>
              <a:ext cx="1376860" cy="12119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042499" y="1110604"/>
            <a:ext cx="4079018" cy="1393675"/>
            <a:chOff x="7042499" y="1110604"/>
            <a:chExt cx="4079018" cy="1393675"/>
          </a:xfrm>
        </p:grpSpPr>
        <p:sp>
          <p:nvSpPr>
            <p:cNvPr id="19" name="Rectangle 18"/>
            <p:cNvSpPr/>
            <p:nvPr/>
          </p:nvSpPr>
          <p:spPr>
            <a:xfrm>
              <a:off x="7042499" y="1158678"/>
              <a:ext cx="3576339" cy="13456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241" b="33796" l="55052" r="67240">
                          <a14:backgroundMark x1="58490" y1="27407" x2="58490" y2="27407"/>
                          <a14:backgroundMark x1="63802" y1="29259" x2="63802" y2="29259"/>
                          <a14:backgroundMark x1="61510" y1="27778" x2="61510" y2="27778"/>
                          <a14:backgroundMark x1="61406" y1="30741" x2="61406" y2="30741"/>
                        </a14:backgroundRemoval>
                      </a14:imgEffect>
                    </a14:imgLayer>
                  </a14:imgProps>
                </a:ext>
              </a:extLst>
            </a:blip>
            <a:srcRect l="53856" t="22861" r="31232" b="64983"/>
            <a:stretch/>
          </p:blipFill>
          <p:spPr>
            <a:xfrm>
              <a:off x="7836024" y="1110604"/>
              <a:ext cx="3285493" cy="1345601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419427" y="1543050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26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497" y="2614416"/>
            <a:ext cx="3576339" cy="1357108"/>
            <a:chOff x="7042497" y="2614416"/>
            <a:chExt cx="3576339" cy="1357108"/>
          </a:xfrm>
        </p:grpSpPr>
        <p:sp>
          <p:nvSpPr>
            <p:cNvPr id="20" name="Rectangle 19"/>
            <p:cNvSpPr/>
            <p:nvPr/>
          </p:nvSpPr>
          <p:spPr>
            <a:xfrm>
              <a:off x="7042497" y="2614416"/>
              <a:ext cx="3576339" cy="129588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315" b="46852" l="55156" r="66667"/>
                      </a14:imgEffect>
                    </a14:imgLayer>
                  </a14:imgProps>
                </a:ext>
              </a:extLst>
            </a:blip>
            <a:srcRect l="53856" t="37061" r="32731" b="52054"/>
            <a:stretch/>
          </p:blipFill>
          <p:spPr>
            <a:xfrm>
              <a:off x="7622107" y="2660082"/>
              <a:ext cx="2873227" cy="131144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355575" y="2910356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70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96308" y="4015700"/>
            <a:ext cx="3824934" cy="1322513"/>
            <a:chOff x="6996308" y="4015700"/>
            <a:chExt cx="3824934" cy="1322513"/>
          </a:xfrm>
        </p:grpSpPr>
        <p:sp>
          <p:nvSpPr>
            <p:cNvPr id="22" name="Rectangle 21"/>
            <p:cNvSpPr/>
            <p:nvPr/>
          </p:nvSpPr>
          <p:spPr>
            <a:xfrm>
              <a:off x="6996308" y="4015700"/>
              <a:ext cx="3576339" cy="132251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71B958"/>
                </a:clrFrom>
                <a:clrTo>
                  <a:srgbClr val="71B95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519" b="59815" l="58333" r="67604">
                          <a14:foregroundMark x1="59740" y1="51481" x2="60521" y2="50370"/>
                          <a14:foregroundMark x1="60521" y1="50370" x2="61563" y2="50000"/>
                          <a14:foregroundMark x1="59740" y1="51759" x2="59010" y2="54167"/>
                          <a14:foregroundMark x1="60313" y1="52222" x2="59531" y2="55093"/>
                          <a14:foregroundMark x1="60990" y1="51389" x2="62292" y2="50648"/>
                          <a14:foregroundMark x1="61250" y1="52593" x2="63125" y2="51944"/>
                          <a14:foregroundMark x1="61406" y1="54167" x2="60625" y2="56852"/>
                          <a14:foregroundMark x1="60000" y1="55556" x2="59948" y2="56111"/>
                          <a14:foregroundMark x1="61771" y1="53519" x2="63646" y2="54537"/>
                          <a14:foregroundMark x1="62083" y1="54537" x2="63698" y2="56296"/>
                          <a14:foregroundMark x1="62135" y1="55648" x2="63438" y2="57870"/>
                          <a14:backgroundMark x1="60625" y1="52500" x2="60625" y2="52500"/>
                          <a14:backgroundMark x1="60313" y1="53333" x2="60313" y2="53333"/>
                          <a14:backgroundMark x1="60156" y1="53981" x2="60156" y2="53981"/>
                          <a14:backgroundMark x1="59427" y1="54537" x2="59427" y2="54537"/>
                          <a14:backgroundMark x1="59688" y1="55278" x2="59688" y2="55278"/>
                          <a14:backgroundMark x1="59635" y1="53333" x2="59635" y2="53333"/>
                          <a14:backgroundMark x1="59896" y1="51944" x2="59896" y2="51944"/>
                          <a14:backgroundMark x1="59740" y1="53056" x2="59740" y2="53056"/>
                          <a14:backgroundMark x1="60469" y1="50926" x2="60469" y2="50926"/>
                          <a14:backgroundMark x1="60260" y1="51759" x2="60260" y2="51759"/>
                          <a14:backgroundMark x1="60104" y1="51481" x2="60104" y2="51481"/>
                          <a14:backgroundMark x1="60781" y1="50926" x2="60781" y2="50926"/>
                          <a14:backgroundMark x1="61354" y1="50463" x2="61354" y2="50463"/>
                          <a14:backgroundMark x1="61094" y1="52037" x2="61094" y2="52037"/>
                          <a14:backgroundMark x1="61563" y1="51667" x2="61563" y2="51667"/>
                          <a14:backgroundMark x1="62187" y1="51296" x2="62187" y2="51296"/>
                          <a14:backgroundMark x1="61667" y1="52778" x2="61667" y2="52778"/>
                          <a14:backgroundMark x1="62031" y1="53704" x2="62031" y2="53704"/>
                          <a14:backgroundMark x1="62292" y1="54444" x2="62292" y2="54444"/>
                          <a14:backgroundMark x1="61094" y1="53426" x2="61094" y2="53426"/>
                          <a14:backgroundMark x1="60781" y1="54352" x2="60781" y2="54352"/>
                          <a14:backgroundMark x1="61406" y1="55000" x2="61406" y2="55000"/>
                          <a14:backgroundMark x1="62187" y1="55648" x2="62187" y2="55648"/>
                          <a14:backgroundMark x1="61875" y1="55648" x2="61875" y2="55648"/>
                          <a14:backgroundMark x1="60729" y1="53333" x2="60729" y2="53333"/>
                        </a14:backgroundRemoval>
                      </a14:imgEffect>
                    </a14:imgLayer>
                  </a14:imgProps>
                </a:ext>
              </a:extLst>
            </a:blip>
            <a:srcRect l="53856" t="48995" r="32155" b="41219"/>
            <a:stretch/>
          </p:blipFill>
          <p:spPr>
            <a:xfrm>
              <a:off x="7824513" y="4060524"/>
              <a:ext cx="2996729" cy="1179095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19426" y="4335798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57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82801" y="5421725"/>
            <a:ext cx="3963973" cy="1247010"/>
            <a:chOff x="6982801" y="5421725"/>
            <a:chExt cx="3963973" cy="1247010"/>
          </a:xfrm>
        </p:grpSpPr>
        <p:sp>
          <p:nvSpPr>
            <p:cNvPr id="24" name="Rectangle 23"/>
            <p:cNvSpPr/>
            <p:nvPr/>
          </p:nvSpPr>
          <p:spPr>
            <a:xfrm>
              <a:off x="6982801" y="5421725"/>
              <a:ext cx="3576339" cy="124701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956" b="70450" l="54547" r="66447"/>
                      </a14:imgEffect>
                    </a14:imgLayer>
                  </a14:imgProps>
                </a:ext>
              </a:extLst>
            </a:blip>
            <a:srcRect l="53060" t="62019" r="32066" b="28613"/>
            <a:stretch/>
          </p:blipFill>
          <p:spPr>
            <a:xfrm>
              <a:off x="7760662" y="5421725"/>
              <a:ext cx="3186112" cy="112871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430937" y="5622134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92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14524" y="4069842"/>
            <a:ext cx="1820149" cy="1365936"/>
            <a:chOff x="1914524" y="4069842"/>
            <a:chExt cx="1820149" cy="1365936"/>
          </a:xfrm>
        </p:grpSpPr>
        <p:sp>
          <p:nvSpPr>
            <p:cNvPr id="32" name="Rounded Rectangle 31"/>
            <p:cNvSpPr/>
            <p:nvPr/>
          </p:nvSpPr>
          <p:spPr>
            <a:xfrm>
              <a:off x="1914524" y="4789443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89 + 3</a:t>
              </a:r>
              <a:endParaRPr lang="en-US" sz="32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15000" y1="61341" x2="25444" y2="81707"/>
                          <a14:backgroundMark x1="28889" y1="70976" x2="20000" y2="72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85" y="4069842"/>
              <a:ext cx="1113578" cy="1014593"/>
            </a:xfrm>
            <a:prstGeom prst="rect">
              <a:avLst/>
            </a:prstGeom>
          </p:spPr>
        </p:pic>
      </p:grpSp>
      <p:sp>
        <p:nvSpPr>
          <p:cNvPr id="34" name="Freeform 33"/>
          <p:cNvSpPr/>
          <p:nvPr/>
        </p:nvSpPr>
        <p:spPr>
          <a:xfrm>
            <a:off x="3746810" y="2141034"/>
            <a:ext cx="3679902" cy="2734119"/>
          </a:xfrm>
          <a:custGeom>
            <a:avLst/>
            <a:gdLst>
              <a:gd name="connsiteX0" fmla="*/ 0 w 3679902"/>
              <a:gd name="connsiteY0" fmla="*/ 0 h 2734119"/>
              <a:gd name="connsiteX1" fmla="*/ 2074127 w 3679902"/>
              <a:gd name="connsiteY1" fmla="*/ 691376 h 2734119"/>
              <a:gd name="connsiteX2" fmla="*/ 2319453 w 3679902"/>
              <a:gd name="connsiteY2" fmla="*/ 2509025 h 2734119"/>
              <a:gd name="connsiteX3" fmla="*/ 3679902 w 3679902"/>
              <a:gd name="connsiteY3" fmla="*/ 2642839 h 27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734119">
                <a:moveTo>
                  <a:pt x="0" y="0"/>
                </a:moveTo>
                <a:cubicBezTo>
                  <a:pt x="843776" y="136602"/>
                  <a:pt x="1687552" y="273205"/>
                  <a:pt x="2074127" y="691376"/>
                </a:cubicBezTo>
                <a:cubicBezTo>
                  <a:pt x="2460702" y="1109547"/>
                  <a:pt x="2051824" y="2183781"/>
                  <a:pt x="2319453" y="2509025"/>
                </a:cubicBezTo>
                <a:cubicBezTo>
                  <a:pt x="2587082" y="2834269"/>
                  <a:pt x="3133492" y="2738554"/>
                  <a:pt x="3679902" y="2642839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757961" y="1761893"/>
            <a:ext cx="3679902" cy="2060156"/>
          </a:xfrm>
          <a:custGeom>
            <a:avLst/>
            <a:gdLst>
              <a:gd name="connsiteX0" fmla="*/ 0 w 3679902"/>
              <a:gd name="connsiteY0" fmla="*/ 2040673 h 2060156"/>
              <a:gd name="connsiteX1" fmla="*/ 1260088 w 3679902"/>
              <a:gd name="connsiteY1" fmla="*/ 1828800 h 2060156"/>
              <a:gd name="connsiteX2" fmla="*/ 2129883 w 3679902"/>
              <a:gd name="connsiteY2" fmla="*/ 401444 h 2060156"/>
              <a:gd name="connsiteX3" fmla="*/ 3679902 w 3679902"/>
              <a:gd name="connsiteY3" fmla="*/ 0 h 206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060156">
                <a:moveTo>
                  <a:pt x="0" y="2040673"/>
                </a:moveTo>
                <a:cubicBezTo>
                  <a:pt x="452554" y="2071339"/>
                  <a:pt x="905108" y="2102005"/>
                  <a:pt x="1260088" y="1828800"/>
                </a:cubicBezTo>
                <a:cubicBezTo>
                  <a:pt x="1615068" y="1555595"/>
                  <a:pt x="1726581" y="706244"/>
                  <a:pt x="2129883" y="401444"/>
                </a:cubicBezTo>
                <a:cubicBezTo>
                  <a:pt x="2533185" y="96644"/>
                  <a:pt x="3106543" y="48322"/>
                  <a:pt x="3679902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757961" y="5073805"/>
            <a:ext cx="3757961" cy="1103971"/>
          </a:xfrm>
          <a:custGeom>
            <a:avLst/>
            <a:gdLst>
              <a:gd name="connsiteX0" fmla="*/ 0 w 3757961"/>
              <a:gd name="connsiteY0" fmla="*/ 0 h 1103971"/>
              <a:gd name="connsiteX1" fmla="*/ 1393902 w 3757961"/>
              <a:gd name="connsiteY1" fmla="*/ 602166 h 1103971"/>
              <a:gd name="connsiteX2" fmla="*/ 2598234 w 3757961"/>
              <a:gd name="connsiteY2" fmla="*/ 1003610 h 1103971"/>
              <a:gd name="connsiteX3" fmla="*/ 3757961 w 3757961"/>
              <a:gd name="connsiteY3" fmla="*/ 1103971 h 110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961" h="1103971">
                <a:moveTo>
                  <a:pt x="0" y="0"/>
                </a:moveTo>
                <a:cubicBezTo>
                  <a:pt x="480431" y="217449"/>
                  <a:pt x="960863" y="434898"/>
                  <a:pt x="1393902" y="602166"/>
                </a:cubicBezTo>
                <a:cubicBezTo>
                  <a:pt x="1826941" y="769434"/>
                  <a:pt x="2204224" y="919976"/>
                  <a:pt x="2598234" y="1003610"/>
                </a:cubicBezTo>
                <a:cubicBezTo>
                  <a:pt x="2992244" y="1087244"/>
                  <a:pt x="3375102" y="1095607"/>
                  <a:pt x="3757961" y="110397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91415" y="3323063"/>
            <a:ext cx="3579541" cy="2977376"/>
          </a:xfrm>
          <a:custGeom>
            <a:avLst/>
            <a:gdLst>
              <a:gd name="connsiteX0" fmla="*/ 0 w 3579541"/>
              <a:gd name="connsiteY0" fmla="*/ 2977376 h 2977376"/>
              <a:gd name="connsiteX1" fmla="*/ 1527717 w 3579541"/>
              <a:gd name="connsiteY1" fmla="*/ 1014761 h 2977376"/>
              <a:gd name="connsiteX2" fmla="*/ 3579541 w 3579541"/>
              <a:gd name="connsiteY2" fmla="*/ 0 h 297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9541" h="2977376">
                <a:moveTo>
                  <a:pt x="0" y="2977376"/>
                </a:moveTo>
                <a:cubicBezTo>
                  <a:pt x="465563" y="2244183"/>
                  <a:pt x="931127" y="1510990"/>
                  <a:pt x="1527717" y="1014761"/>
                </a:cubicBezTo>
                <a:cubicBezTo>
                  <a:pt x="2124307" y="518532"/>
                  <a:pt x="2851924" y="259266"/>
                  <a:pt x="3579541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908" y="71051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780" y="663946"/>
            <a:ext cx="990849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bàn có 18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vỏ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ốc màu trắng và 5 vỏ ốc màu xanh. </a:t>
            </a:r>
          </a:p>
          <a:p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 trên bàn có tất cả bao nhiêu vỏ ốc? 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56" b="72222" l="27656" r="75781"/>
                    </a14:imgEffect>
                  </a14:imgLayer>
                </a14:imgProps>
              </a:ext>
            </a:extLst>
          </a:blip>
          <a:srcRect l="28423" t="20029" r="23739" b="26877"/>
          <a:stretch/>
        </p:blipFill>
        <p:spPr>
          <a:xfrm>
            <a:off x="7270746" y="1235198"/>
            <a:ext cx="4960217" cy="309663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9465" y="1910640"/>
            <a:ext cx="4254990" cy="21425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748929" y="1127145"/>
            <a:ext cx="3311237" cy="13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23706" y="1140999"/>
            <a:ext cx="3014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19053" y="1539586"/>
            <a:ext cx="5271874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23606" y="2015490"/>
            <a:ext cx="2931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15" y="2508566"/>
            <a:ext cx="3136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 trắng:   8 vỏ ốc</a:t>
            </a:r>
          </a:p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xanh:    5 vỏ ốc</a:t>
            </a:r>
            <a:endParaRPr lang="vi-VN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15" y="3311086"/>
            <a:ext cx="3811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cả:    ……. vỏ ốc?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7" y="4071105"/>
            <a:ext cx="10649829" cy="29205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59433" y="4900292"/>
            <a:ext cx="5383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Trên bàn có tất cả số vỏ ốc là: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27759" y="6020897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Đáp số: 23 vỏ ốc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24567" y="5468752"/>
            <a:ext cx="347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18 + 5 = 23 (vỏ ốc)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0157" y="4331832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giải: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 animBg="1"/>
      <p:bldP spid="3" grpId="0"/>
      <p:bldP spid="7" grpId="0"/>
      <p:bldP spid="8" grpId="0"/>
      <p:bldP spid="20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5591</TotalTime>
  <Words>399</Words>
  <Application>Microsoft Office PowerPoint</Application>
  <PresentationFormat>Widescreen</PresentationFormat>
  <Paragraphs>93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Arial</vt:lpstr>
      <vt:lpstr>Arial Black</vt:lpstr>
      <vt:lpstr>Arial-Rounded</vt:lpstr>
      <vt:lpstr>Calibri</vt:lpstr>
      <vt:lpstr>Calibri Light</vt:lpstr>
      <vt:lpstr>HP001 4 hàng</vt:lpstr>
      <vt:lpstr>HP001 4H</vt:lpstr>
      <vt:lpstr>iCiel Cadena</vt:lpstr>
      <vt:lpstr>iCiel Crocante</vt:lpstr>
      <vt:lpstr>iCiel Cucho Bold</vt:lpstr>
      <vt:lpstr>iCiel Nabila</vt:lpstr>
      <vt:lpstr>iCiel Pony</vt:lpstr>
      <vt:lpstr>Times New Roman</vt:lpstr>
      <vt:lpstr>字魂59号-创粗黑</vt:lpstr>
      <vt:lpstr>等线</vt:lpstr>
      <vt:lpstr>等线 Light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ThaoPC</cp:lastModifiedBy>
  <cp:revision>284</cp:revision>
  <dcterms:created xsi:type="dcterms:W3CDTF">2021-05-26T03:43:33Z</dcterms:created>
  <dcterms:modified xsi:type="dcterms:W3CDTF">2021-11-10T14:18:25Z</dcterms:modified>
</cp:coreProperties>
</file>