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sldIdLst>
    <p:sldId id="256" r:id="rId3"/>
    <p:sldId id="267" r:id="rId4"/>
    <p:sldId id="262" r:id="rId5"/>
    <p:sldId id="273" r:id="rId6"/>
    <p:sldId id="259" r:id="rId7"/>
    <p:sldId id="272" r:id="rId8"/>
    <p:sldId id="268" r:id="rId9"/>
    <p:sldId id="261" r:id="rId10"/>
    <p:sldId id="257" r:id="rId11"/>
    <p:sldId id="275" r:id="rId12"/>
    <p:sldId id="27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B3F27-392D-42FE-8DD0-26E42CC999A9}" type="datetimeFigureOut">
              <a:rPr lang="vi-VN"/>
              <a:pPr>
                <a:defRPr/>
              </a:pPr>
              <a:t>17/11/2021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9C27-ECC5-40A9-94E9-E2DE62F7BDD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B1CBF-59FF-448D-9854-AAA2EA1E4453}" type="datetimeFigureOut">
              <a:rPr lang="vi-VN"/>
              <a:pPr>
                <a:defRPr/>
              </a:pPr>
              <a:t>17/11/2021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AF044-1ED4-433D-A51C-342019036BA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27295-F1BD-4BC1-B997-2C9383F5C442}" type="datetimeFigureOut">
              <a:rPr lang="vi-VN"/>
              <a:pPr>
                <a:defRPr/>
              </a:pPr>
              <a:t>17/11/2021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209B2-35AE-4584-BA61-ACEEE0BF83A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609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674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674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43F02-287F-470A-BCCF-D2FCF2A55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420283"/>
            <a:ext cx="38862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32004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8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3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056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4876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937934"/>
            <a:ext cx="3886200" cy="908050"/>
          </a:xfr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937809"/>
            <a:ext cx="3886200" cy="1000125"/>
          </a:xfrm>
        </p:spPr>
        <p:txBody>
          <a:bodyPr anchor="b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286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572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685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144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430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3716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002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28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480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2019300" cy="301730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1066800"/>
            <a:ext cx="2019300" cy="301730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465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23409"/>
            <a:ext cx="2020094" cy="426508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449917"/>
            <a:ext cx="2020094" cy="263419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1023409"/>
            <a:ext cx="2020888" cy="426508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449917"/>
            <a:ext cx="2020888" cy="263419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954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18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87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E6E41-E16B-439E-B984-B71DCEA6110F}" type="datetimeFigureOut">
              <a:rPr lang="vi-VN"/>
              <a:pPr>
                <a:defRPr/>
              </a:pPr>
              <a:t>17/11/2021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B7425-6A13-40E7-A73F-329A18724DA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82033"/>
            <a:ext cx="1504157" cy="774700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5" y="182034"/>
            <a:ext cx="2555875" cy="390207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956734"/>
            <a:ext cx="1504157" cy="3127375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450"/>
            </a:lvl4pPr>
            <a:lvl5pPr marL="914400" indent="0">
              <a:buNone/>
              <a:defRPr sz="450"/>
            </a:lvl5pPr>
            <a:lvl6pPr marL="1143000" indent="0">
              <a:buNone/>
              <a:defRPr sz="450"/>
            </a:lvl6pPr>
            <a:lvl7pPr marL="1371600" indent="0">
              <a:buNone/>
              <a:defRPr sz="450"/>
            </a:lvl7pPr>
            <a:lvl8pPr marL="1600200" indent="0">
              <a:buNone/>
              <a:defRPr sz="450"/>
            </a:lvl8pPr>
            <a:lvl9pPr marL="1828800" indent="0">
              <a:buNone/>
              <a:defRPr sz="4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63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3200400"/>
            <a:ext cx="2743200" cy="37782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408517"/>
            <a:ext cx="2743200" cy="2743200"/>
          </a:xfrm>
        </p:spPr>
        <p:txBody>
          <a:bodyPr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3578225"/>
            <a:ext cx="2743200" cy="536575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450"/>
            </a:lvl4pPr>
            <a:lvl5pPr marL="914400" indent="0">
              <a:buNone/>
              <a:defRPr sz="450"/>
            </a:lvl5pPr>
            <a:lvl6pPr marL="1143000" indent="0">
              <a:buNone/>
              <a:defRPr sz="450"/>
            </a:lvl6pPr>
            <a:lvl7pPr marL="1371600" indent="0">
              <a:buNone/>
              <a:defRPr sz="450"/>
            </a:lvl7pPr>
            <a:lvl8pPr marL="1600200" indent="0">
              <a:buNone/>
              <a:defRPr sz="450"/>
            </a:lvl8pPr>
            <a:lvl9pPr marL="1828800" indent="0">
              <a:buNone/>
              <a:defRPr sz="4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954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646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83092"/>
            <a:ext cx="10287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83092"/>
            <a:ext cx="30099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768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CC1E0-18EC-4C08-8FFF-A4923A23E72A}" type="datetimeFigureOut">
              <a:rPr lang="vi-VN"/>
              <a:pPr>
                <a:defRPr/>
              </a:pPr>
              <a:t>17/11/2021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E7DBB-040F-400B-AF25-C2F0ECB3A34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A5A12-E3B1-4975-A465-6A2B29B2EA7D}" type="datetimeFigureOut">
              <a:rPr lang="vi-VN"/>
              <a:pPr>
                <a:defRPr/>
              </a:pPr>
              <a:t>17/11/2021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665C2-1390-4FEB-9FEB-CDCA185AD530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BAF81-F471-4901-866C-C7B6EF221946}" type="datetimeFigureOut">
              <a:rPr lang="vi-VN"/>
              <a:pPr>
                <a:defRPr/>
              </a:pPr>
              <a:t>17/11/2021</a:t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69BDF-436F-4302-9F03-C00159D370D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78482-3E98-42D3-A073-A910711FC7E8}" type="datetimeFigureOut">
              <a:rPr lang="vi-VN"/>
              <a:pPr>
                <a:defRPr/>
              </a:pPr>
              <a:t>17/11/2021</a:t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3A066-CEF9-44AD-8BBE-BB91093E3D2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663BC-A971-409F-97E9-8AC94017D744}" type="datetimeFigureOut">
              <a:rPr lang="vi-VN"/>
              <a:pPr>
                <a:defRPr/>
              </a:pPr>
              <a:t>17/11/2021</a:t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B21FF-D0D9-4DCA-86F8-0444D748A2D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CA4D4-31E9-4AD9-B601-4819BA7FE32F}" type="datetimeFigureOut">
              <a:rPr lang="vi-VN"/>
              <a:pPr>
                <a:defRPr/>
              </a:pPr>
              <a:t>17/11/2021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C677D-7897-4754-A686-071A4751CA5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C805E-6A12-4B86-96B6-430229427D64}" type="datetimeFigureOut">
              <a:rPr lang="vi-VN"/>
              <a:pPr>
                <a:defRPr/>
              </a:pPr>
              <a:t>17/11/2021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A6A30-C75C-4671-9B5A-28E2FBE1E65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FD9D7A-12CD-4C53-A23D-DE3CEE67A1B0}" type="datetimeFigureOut">
              <a:rPr lang="vi-VN"/>
              <a:pPr>
                <a:defRPr/>
              </a:pPr>
              <a:t>17/11/2021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C015285-6369-4241-B09D-7908A6D5DAC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0"/>
            <a:ext cx="41148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4237567"/>
            <a:ext cx="1066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4237567"/>
            <a:ext cx="1447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4237567"/>
            <a:ext cx="1066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06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4572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indent="-142875" algn="l" defTabSz="4572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spcBef>
          <a:spcPct val="20000"/>
        </a:spcBef>
        <a:buFont typeface="Arial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spcBef>
          <a:spcPct val="20000"/>
        </a:spcBef>
        <a:buFont typeface="Arial" pitchFamily="34" charset="0"/>
        <a:buChar char="»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1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png"/><Relationship Id="rId5" Type="http://schemas.openxmlformats.org/officeDocument/2006/relationships/image" Target="../media/image11.sv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390" r="14061"/>
          <a:stretch>
            <a:fillRect/>
          </a:stretch>
        </p:blipFill>
        <p:spPr>
          <a:xfrm>
            <a:off x="-20575" y="-3542"/>
            <a:ext cx="9197435" cy="6861542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765489" y="1563508"/>
            <a:ext cx="7613023" cy="3668591"/>
            <a:chOff x="0" y="0"/>
            <a:chExt cx="4733123" cy="228081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733123" cy="2280814"/>
            </a:xfrm>
            <a:custGeom>
              <a:avLst/>
              <a:gdLst/>
              <a:ahLst/>
              <a:cxnLst/>
              <a:rect l="l" t="t" r="r" b="b"/>
              <a:pathLst>
                <a:path w="4733123" h="2280814">
                  <a:moveTo>
                    <a:pt x="4608663" y="2280814"/>
                  </a:moveTo>
                  <a:lnTo>
                    <a:pt x="124460" y="2280814"/>
                  </a:lnTo>
                  <a:cubicBezTo>
                    <a:pt x="55880" y="2280814"/>
                    <a:pt x="0" y="2224934"/>
                    <a:pt x="0" y="215635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4608663" y="0"/>
                  </a:lnTo>
                  <a:cubicBezTo>
                    <a:pt x="4677243" y="0"/>
                    <a:pt x="4733123" y="55880"/>
                    <a:pt x="4733123" y="124460"/>
                  </a:cubicBezTo>
                  <a:lnTo>
                    <a:pt x="4733123" y="2156355"/>
                  </a:lnTo>
                  <a:cubicBezTo>
                    <a:pt x="4733123" y="2224935"/>
                    <a:pt x="4677243" y="2280814"/>
                    <a:pt x="4608663" y="2280814"/>
                  </a:cubicBezTo>
                  <a:close/>
                </a:path>
              </a:pathLst>
            </a:custGeom>
            <a:solidFill>
              <a:srgbClr val="F3D6D8"/>
            </a:solidFill>
          </p:spPr>
        </p:sp>
      </p:grpSp>
      <p:pic>
        <p:nvPicPr>
          <p:cNvPr id="5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>
            <a:off x="4519526" y="5384761"/>
            <a:ext cx="329571" cy="329571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4085006" y="5384761"/>
            <a:ext cx="329571" cy="3295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979A7BD-8C5A-4894-B923-800B379D28B7}"/>
              </a:ext>
            </a:extLst>
          </p:cNvPr>
          <p:cNvSpPr txBox="1"/>
          <p:nvPr/>
        </p:nvSpPr>
        <p:spPr>
          <a:xfrm>
            <a:off x="2095500" y="2351398"/>
            <a:ext cx="5334000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8300">
                <a:solidFill>
                  <a:prstClr val="black"/>
                </a:solidFill>
                <a:latin typeface="Calibri"/>
              </a:rPr>
              <a:t>KHỞI ĐỘNG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457200" y="304800"/>
            <a:ext cx="8048500" cy="9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VẬN DỤNG:</a:t>
            </a:r>
          </a:p>
          <a:p>
            <a:pPr algn="ctr"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 TÍNH BẰNG CÁCH THUẬN TIỆN NHẤT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E109CA-29A3-4C8A-89C9-DFA4378B015D}"/>
              </a:ext>
            </a:extLst>
          </p:cNvPr>
          <p:cNvSpPr txBox="1"/>
          <p:nvPr/>
        </p:nvSpPr>
        <p:spPr>
          <a:xfrm>
            <a:off x="2072816" y="1957137"/>
            <a:ext cx="4480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42, 37 – 28, 73 – 11, 27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98EB23C-6DD1-4AB6-9DD7-43904BE0CFE7}"/>
              </a:ext>
            </a:extLst>
          </p:cNvPr>
          <p:cNvSpPr txBox="1"/>
          <p:nvPr/>
        </p:nvSpPr>
        <p:spPr>
          <a:xfrm>
            <a:off x="1828800" y="2704611"/>
            <a:ext cx="4480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= 42, 37 – (28, 73 + 11, 27)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8B9598-C0F0-4632-AD2E-9FD177225A7B}"/>
              </a:ext>
            </a:extLst>
          </p:cNvPr>
          <p:cNvSpPr txBox="1"/>
          <p:nvPr/>
        </p:nvSpPr>
        <p:spPr>
          <a:xfrm>
            <a:off x="1844842" y="3368560"/>
            <a:ext cx="4480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= 42, 37 – 40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DFD54F7-7ACC-4A5E-B0B9-B2DC2E510FDA}"/>
              </a:ext>
            </a:extLst>
          </p:cNvPr>
          <p:cNvSpPr txBox="1"/>
          <p:nvPr/>
        </p:nvSpPr>
        <p:spPr>
          <a:xfrm>
            <a:off x="1860884" y="4032509"/>
            <a:ext cx="4480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= 2, 37</a:t>
            </a:r>
          </a:p>
        </p:txBody>
      </p:sp>
    </p:spTree>
    <p:extLst>
      <p:ext uri="{BB962C8B-B14F-4D97-AF65-F5344CB8AC3E}">
        <p14:creationId xmlns:p14="http://schemas.microsoft.com/office/powerpoint/2010/main" val="342540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9" grpId="0"/>
      <p:bldP spid="14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390" r="14061"/>
          <a:stretch>
            <a:fillRect/>
          </a:stretch>
        </p:blipFill>
        <p:spPr>
          <a:xfrm>
            <a:off x="-34385" y="174780"/>
            <a:ext cx="9197435" cy="6861542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765489" y="1563508"/>
            <a:ext cx="7613023" cy="3668591"/>
            <a:chOff x="0" y="0"/>
            <a:chExt cx="4733123" cy="228081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733123" cy="2280814"/>
            </a:xfrm>
            <a:custGeom>
              <a:avLst/>
              <a:gdLst/>
              <a:ahLst/>
              <a:cxnLst/>
              <a:rect l="l" t="t" r="r" b="b"/>
              <a:pathLst>
                <a:path w="4733123" h="2280814">
                  <a:moveTo>
                    <a:pt x="4608663" y="2280814"/>
                  </a:moveTo>
                  <a:lnTo>
                    <a:pt x="124460" y="2280814"/>
                  </a:lnTo>
                  <a:cubicBezTo>
                    <a:pt x="55880" y="2280814"/>
                    <a:pt x="0" y="2224934"/>
                    <a:pt x="0" y="215635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4608663" y="0"/>
                  </a:lnTo>
                  <a:cubicBezTo>
                    <a:pt x="4677243" y="0"/>
                    <a:pt x="4733123" y="55880"/>
                    <a:pt x="4733123" y="124460"/>
                  </a:cubicBezTo>
                  <a:lnTo>
                    <a:pt x="4733123" y="2156355"/>
                  </a:lnTo>
                  <a:cubicBezTo>
                    <a:pt x="4733123" y="2224935"/>
                    <a:pt x="4677243" y="2280814"/>
                    <a:pt x="4608663" y="2280814"/>
                  </a:cubicBezTo>
                  <a:close/>
                </a:path>
              </a:pathLst>
            </a:custGeom>
            <a:solidFill>
              <a:srgbClr val="F3D6D8"/>
            </a:solidFill>
          </p:spPr>
        </p:sp>
      </p:grpSp>
      <p:pic>
        <p:nvPicPr>
          <p:cNvPr id="5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>
            <a:off x="4519526" y="5384761"/>
            <a:ext cx="329571" cy="329571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4085006" y="5384761"/>
            <a:ext cx="329571" cy="3295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979A7BD-8C5A-4894-B923-800B379D28B7}"/>
              </a:ext>
            </a:extLst>
          </p:cNvPr>
          <p:cNvSpPr txBox="1"/>
          <p:nvPr/>
        </p:nvSpPr>
        <p:spPr>
          <a:xfrm>
            <a:off x="482670" y="2375879"/>
            <a:ext cx="80737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dò:</a:t>
            </a:r>
          </a:p>
          <a:p>
            <a:pPr marL="685800" indent="-685800" algn="ctr">
              <a:buFontTx/>
              <a:buChar char="-"/>
            </a:pPr>
            <a:r>
              <a:rPr lang="en-US" sz="4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lại phép trừ hai số thập phân.</a:t>
            </a:r>
          </a:p>
          <a:p>
            <a:pPr marL="857250" indent="-857250" algn="ctr">
              <a:buFontTx/>
              <a:buChar char="-"/>
            </a:pPr>
            <a:r>
              <a:rPr lang="en-US" sz="4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 bị bài: Luyện tập chung</a:t>
            </a:r>
            <a:endParaRPr lang="en-US" sz="6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54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b="11606"/>
          <a:stretch>
            <a:fillRect/>
          </a:stretch>
        </p:blipFill>
        <p:spPr>
          <a:xfrm rot="5400000">
            <a:off x="2230335" y="-5448276"/>
            <a:ext cx="4683331" cy="925555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4FF4CEE-8CF1-4FA5-9E1B-0C7192484E6C}"/>
              </a:ext>
            </a:extLst>
          </p:cNvPr>
          <p:cNvSpPr txBox="1"/>
          <p:nvPr/>
        </p:nvSpPr>
        <p:spPr>
          <a:xfrm>
            <a:off x="1600200" y="1806014"/>
            <a:ext cx="70485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700" b="1">
                <a:solidFill>
                  <a:srgbClr val="056934"/>
                </a:solidFill>
                <a:latin typeface="Calibri"/>
              </a:rPr>
              <a:t>Muốn trừ hai số thập phân ta làm thế nào?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85FF60-125B-4390-A8F1-4C462A561057}"/>
              </a:ext>
            </a:extLst>
          </p:cNvPr>
          <p:cNvSpPr txBox="1"/>
          <p:nvPr/>
        </p:nvSpPr>
        <p:spPr>
          <a:xfrm>
            <a:off x="838200" y="2552526"/>
            <a:ext cx="7658100" cy="3208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5400" b="1">
                <a:solidFill>
                  <a:srgbClr val="056934"/>
                </a:solidFill>
              </a:defRPr>
            </a:lvl1pPr>
          </a:lstStyle>
          <a:p>
            <a:pPr defTabSz="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700">
                <a:solidFill>
                  <a:srgbClr val="7030A0"/>
                </a:solidFill>
                <a:latin typeface="Calibri"/>
              </a:rPr>
              <a:t>- Viết số trừ dưới số bị trừ sao cho các chữ số ở cùng một </a:t>
            </a:r>
            <a:r>
              <a:rPr lang="en-US" sz="2700" smtClean="0">
                <a:solidFill>
                  <a:srgbClr val="7030A0"/>
                </a:solidFill>
                <a:latin typeface="Calibri"/>
              </a:rPr>
              <a:t>hàng </a:t>
            </a:r>
            <a:r>
              <a:rPr lang="en-US" sz="2700">
                <a:solidFill>
                  <a:srgbClr val="7030A0"/>
                </a:solidFill>
                <a:latin typeface="Calibri"/>
              </a:rPr>
              <a:t>đặt thẳng cột với nhau</a:t>
            </a:r>
          </a:p>
          <a:p>
            <a:pPr defTabSz="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700">
                <a:solidFill>
                  <a:srgbClr val="7030A0"/>
                </a:solidFill>
                <a:latin typeface="Calibri"/>
              </a:rPr>
              <a:t>- Trừ như trừ các số tự nhiên</a:t>
            </a:r>
          </a:p>
          <a:p>
            <a:pPr defTabSz="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700">
                <a:solidFill>
                  <a:srgbClr val="7030A0"/>
                </a:solidFill>
                <a:latin typeface="Calibri"/>
              </a:rPr>
              <a:t>- Viết dấu phẩy ở hiệu thẳng cột với dấu phẩy của số bị trừ và số trừ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390" r="14061"/>
          <a:stretch>
            <a:fillRect/>
          </a:stretch>
        </p:blipFill>
        <p:spPr>
          <a:xfrm>
            <a:off x="-34385" y="174780"/>
            <a:ext cx="9197435" cy="6861542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765489" y="1563508"/>
            <a:ext cx="7613023" cy="3668591"/>
            <a:chOff x="0" y="0"/>
            <a:chExt cx="4733123" cy="228081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733123" cy="2280814"/>
            </a:xfrm>
            <a:custGeom>
              <a:avLst/>
              <a:gdLst/>
              <a:ahLst/>
              <a:cxnLst/>
              <a:rect l="l" t="t" r="r" b="b"/>
              <a:pathLst>
                <a:path w="4733123" h="2280814">
                  <a:moveTo>
                    <a:pt x="4608663" y="2280814"/>
                  </a:moveTo>
                  <a:lnTo>
                    <a:pt x="124460" y="2280814"/>
                  </a:lnTo>
                  <a:cubicBezTo>
                    <a:pt x="55880" y="2280814"/>
                    <a:pt x="0" y="2224934"/>
                    <a:pt x="0" y="215635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4608663" y="0"/>
                  </a:lnTo>
                  <a:cubicBezTo>
                    <a:pt x="4677243" y="0"/>
                    <a:pt x="4733123" y="55880"/>
                    <a:pt x="4733123" y="124460"/>
                  </a:cubicBezTo>
                  <a:lnTo>
                    <a:pt x="4733123" y="2156355"/>
                  </a:lnTo>
                  <a:cubicBezTo>
                    <a:pt x="4733123" y="2224935"/>
                    <a:pt x="4677243" y="2280814"/>
                    <a:pt x="4608663" y="2280814"/>
                  </a:cubicBezTo>
                  <a:close/>
                </a:path>
              </a:pathLst>
            </a:custGeom>
            <a:solidFill>
              <a:srgbClr val="F3D6D8"/>
            </a:solidFill>
          </p:spPr>
        </p:sp>
      </p:grpSp>
      <p:pic>
        <p:nvPicPr>
          <p:cNvPr id="5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>
            <a:off x="4519526" y="5384761"/>
            <a:ext cx="329571" cy="329571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4085006" y="5384761"/>
            <a:ext cx="329571" cy="3295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979A7BD-8C5A-4894-B923-800B379D28B7}"/>
              </a:ext>
            </a:extLst>
          </p:cNvPr>
          <p:cNvSpPr txBox="1"/>
          <p:nvPr/>
        </p:nvSpPr>
        <p:spPr>
          <a:xfrm>
            <a:off x="1747577" y="2205082"/>
            <a:ext cx="533400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r>
              <a:rPr lang="en-US" sz="6900"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42515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390" r="14061"/>
          <a:stretch>
            <a:fillRect/>
          </a:stretch>
        </p:blipFill>
        <p:spPr>
          <a:xfrm>
            <a:off x="-34385" y="174780"/>
            <a:ext cx="9197435" cy="6861542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0" y="1762551"/>
            <a:ext cx="9144000" cy="4676276"/>
            <a:chOff x="0" y="0"/>
            <a:chExt cx="1913890" cy="97877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913890" cy="978770"/>
            </a:xfrm>
            <a:custGeom>
              <a:avLst/>
              <a:gdLst/>
              <a:ahLst/>
              <a:cxnLst/>
              <a:rect l="l" t="t" r="r" b="b"/>
              <a:pathLst>
                <a:path w="1913890" h="978770">
                  <a:moveTo>
                    <a:pt x="1789430" y="978770"/>
                  </a:moveTo>
                  <a:lnTo>
                    <a:pt x="124460" y="978770"/>
                  </a:lnTo>
                  <a:cubicBezTo>
                    <a:pt x="55880" y="978770"/>
                    <a:pt x="0" y="922890"/>
                    <a:pt x="0" y="85431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789430" y="0"/>
                  </a:lnTo>
                  <a:cubicBezTo>
                    <a:pt x="1858010" y="0"/>
                    <a:pt x="1913890" y="55880"/>
                    <a:pt x="1913890" y="124460"/>
                  </a:cubicBezTo>
                  <a:lnTo>
                    <a:pt x="1913890" y="854310"/>
                  </a:lnTo>
                  <a:cubicBezTo>
                    <a:pt x="1913890" y="922890"/>
                    <a:pt x="1858010" y="978770"/>
                    <a:pt x="1789430" y="978770"/>
                  </a:cubicBezTo>
                  <a:close/>
                </a:path>
              </a:pathLst>
            </a:custGeom>
            <a:solidFill>
              <a:srgbClr val="FFF3A6"/>
            </a:solidFill>
          </p:spPr>
        </p:sp>
      </p:grpSp>
      <p:pic>
        <p:nvPicPr>
          <p:cNvPr id="5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-10800000">
            <a:off x="3440128" y="2486492"/>
            <a:ext cx="2263744" cy="3014671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-10800000">
            <a:off x="6229526" y="2486492"/>
            <a:ext cx="2263744" cy="3014671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406259" y="1339956"/>
            <a:ext cx="6331483" cy="982291"/>
            <a:chOff x="0" y="0"/>
            <a:chExt cx="13360766" cy="2072842"/>
          </a:xfrm>
        </p:grpSpPr>
        <p:sp>
          <p:nvSpPr>
            <p:cNvPr id="8" name="Freeform 8"/>
            <p:cNvSpPr/>
            <p:nvPr/>
          </p:nvSpPr>
          <p:spPr>
            <a:xfrm>
              <a:off x="12700" y="12700"/>
              <a:ext cx="13335366" cy="2047442"/>
            </a:xfrm>
            <a:custGeom>
              <a:avLst/>
              <a:gdLst/>
              <a:ahLst/>
              <a:cxnLst/>
              <a:rect l="l" t="t" r="r" b="b"/>
              <a:pathLst>
                <a:path w="13335366" h="2047442">
                  <a:moveTo>
                    <a:pt x="12378421" y="2047442"/>
                  </a:moveTo>
                  <a:lnTo>
                    <a:pt x="956945" y="2047442"/>
                  </a:lnTo>
                  <a:cubicBezTo>
                    <a:pt x="428371" y="2047442"/>
                    <a:pt x="0" y="1618944"/>
                    <a:pt x="0" y="1023721"/>
                  </a:cubicBezTo>
                  <a:lnTo>
                    <a:pt x="0" y="1023721"/>
                  </a:lnTo>
                  <a:cubicBezTo>
                    <a:pt x="0" y="428371"/>
                    <a:pt x="428371" y="0"/>
                    <a:pt x="956945" y="0"/>
                  </a:cubicBezTo>
                  <a:lnTo>
                    <a:pt x="12378421" y="0"/>
                  </a:lnTo>
                  <a:cubicBezTo>
                    <a:pt x="12906868" y="0"/>
                    <a:pt x="13335366" y="428371"/>
                    <a:pt x="13335366" y="1023721"/>
                  </a:cubicBezTo>
                  <a:lnTo>
                    <a:pt x="13335366" y="1023721"/>
                  </a:lnTo>
                  <a:cubicBezTo>
                    <a:pt x="13335366" y="1618944"/>
                    <a:pt x="12906869" y="2047442"/>
                    <a:pt x="12378421" y="2047442"/>
                  </a:cubicBezTo>
                  <a:close/>
                </a:path>
              </a:pathLst>
            </a:custGeom>
            <a:solidFill>
              <a:srgbClr val="9C97FF"/>
            </a:solidFill>
          </p:spPr>
        </p:sp>
        <p:sp>
          <p:nvSpPr>
            <p:cNvPr id="9" name="Freeform 9"/>
            <p:cNvSpPr/>
            <p:nvPr/>
          </p:nvSpPr>
          <p:spPr>
            <a:xfrm>
              <a:off x="0" y="0"/>
              <a:ext cx="13360766" cy="2072842"/>
            </a:xfrm>
            <a:custGeom>
              <a:avLst/>
              <a:gdLst/>
              <a:ahLst/>
              <a:cxnLst/>
              <a:rect l="l" t="t" r="r" b="b"/>
              <a:pathLst>
                <a:path w="13360766" h="2072842">
                  <a:moveTo>
                    <a:pt x="12391121" y="0"/>
                  </a:moveTo>
                  <a:lnTo>
                    <a:pt x="969645" y="0"/>
                  </a:lnTo>
                  <a:cubicBezTo>
                    <a:pt x="434975" y="0"/>
                    <a:pt x="0" y="434975"/>
                    <a:pt x="0" y="1036421"/>
                  </a:cubicBezTo>
                  <a:cubicBezTo>
                    <a:pt x="0" y="1637867"/>
                    <a:pt x="434975" y="2072842"/>
                    <a:pt x="969645" y="2072842"/>
                  </a:cubicBezTo>
                  <a:lnTo>
                    <a:pt x="12391121" y="2072842"/>
                  </a:lnTo>
                  <a:cubicBezTo>
                    <a:pt x="12925792" y="2072842"/>
                    <a:pt x="13360766" y="1637867"/>
                    <a:pt x="13360766" y="1036421"/>
                  </a:cubicBezTo>
                  <a:cubicBezTo>
                    <a:pt x="13360766" y="434975"/>
                    <a:pt x="12925792" y="0"/>
                    <a:pt x="12391121" y="0"/>
                  </a:cubicBezTo>
                  <a:close/>
                  <a:moveTo>
                    <a:pt x="12391121" y="2047442"/>
                  </a:moveTo>
                  <a:lnTo>
                    <a:pt x="969645" y="2047442"/>
                  </a:lnTo>
                  <a:cubicBezTo>
                    <a:pt x="448945" y="2047442"/>
                    <a:pt x="25400" y="1623897"/>
                    <a:pt x="25400" y="1036421"/>
                  </a:cubicBezTo>
                  <a:cubicBezTo>
                    <a:pt x="25400" y="448945"/>
                    <a:pt x="448945" y="25400"/>
                    <a:pt x="969645" y="25400"/>
                  </a:cubicBezTo>
                  <a:lnTo>
                    <a:pt x="12391121" y="25400"/>
                  </a:lnTo>
                  <a:cubicBezTo>
                    <a:pt x="12911821" y="25400"/>
                    <a:pt x="13335366" y="448945"/>
                    <a:pt x="13335366" y="1036421"/>
                  </a:cubicBezTo>
                  <a:cubicBezTo>
                    <a:pt x="13335366" y="1623897"/>
                    <a:pt x="12911821" y="2047442"/>
                    <a:pt x="12391121" y="2047442"/>
                  </a:cubicBezTo>
                  <a:close/>
                </a:path>
              </a:pathLst>
            </a:custGeom>
            <a:solidFill>
              <a:srgbClr val="9C97FF"/>
            </a:solidFill>
          </p:spPr>
        </p:sp>
      </p:grpSp>
      <p:pic>
        <p:nvPicPr>
          <p:cNvPr id="10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588192" y="2509480"/>
            <a:ext cx="2263744" cy="3014671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 rot="-10800000" flipH="1">
            <a:off x="3440128" y="2486492"/>
            <a:ext cx="2263744" cy="3014671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 rot="-10800000">
            <a:off x="6229526" y="2486492"/>
            <a:ext cx="2263744" cy="301467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E8565A4-F941-4AE2-AA85-9E513B02DA63}"/>
              </a:ext>
            </a:extLst>
          </p:cNvPr>
          <p:cNvSpPr txBox="1"/>
          <p:nvPr/>
        </p:nvSpPr>
        <p:spPr>
          <a:xfrm>
            <a:off x="3055922" y="1531840"/>
            <a:ext cx="52959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/>
              <a:t>YÊU CẦU CẦN ĐẠT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1C36C96-ECA2-446B-A782-05BFCA3B9C24}"/>
              </a:ext>
            </a:extLst>
          </p:cNvPr>
          <p:cNvSpPr txBox="1"/>
          <p:nvPr/>
        </p:nvSpPr>
        <p:spPr>
          <a:xfrm>
            <a:off x="838200" y="2895600"/>
            <a:ext cx="175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Rèn kĩ năng trừ hai số thập phân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4C58D1A-490D-4DD8-8C05-FCD3E7A92D9E}"/>
              </a:ext>
            </a:extLst>
          </p:cNvPr>
          <p:cNvSpPr txBox="1"/>
          <p:nvPr/>
        </p:nvSpPr>
        <p:spPr>
          <a:xfrm>
            <a:off x="3695700" y="2995542"/>
            <a:ext cx="1752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/>
            </a:lvl1pPr>
          </a:lstStyle>
          <a:p>
            <a:r>
              <a:rPr lang="en-US"/>
              <a:t>Tìm một thành phần chưa biết của phép cộng, phép trừ với số thập phân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D7B410E-B188-4C6C-8EEC-853DB69C1CA5}"/>
              </a:ext>
            </a:extLst>
          </p:cNvPr>
          <p:cNvSpPr txBox="1"/>
          <p:nvPr/>
        </p:nvSpPr>
        <p:spPr>
          <a:xfrm>
            <a:off x="6553200" y="3095484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/>
            </a:lvl1pPr>
          </a:lstStyle>
          <a:p>
            <a:r>
              <a:rPr lang="en-US"/>
              <a:t>Biết cách trừ một số cho một tổng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250565" y="480218"/>
            <a:ext cx="73072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 dirty="0">
                <a:latin typeface="Tahoma" pitchFamily="34" charset="0"/>
              </a:rPr>
              <a:t>1/</a:t>
            </a:r>
            <a:r>
              <a:rPr lang="en-US" sz="2800" u="sng" dirty="0" err="1">
                <a:latin typeface="Tahoma" pitchFamily="34" charset="0"/>
              </a:rPr>
              <a:t>Đặt</a:t>
            </a:r>
            <a:r>
              <a:rPr lang="en-US" sz="2800" u="sng" dirty="0">
                <a:latin typeface="Tahoma" pitchFamily="34" charset="0"/>
              </a:rPr>
              <a:t> </a:t>
            </a:r>
            <a:r>
              <a:rPr lang="en-US" sz="2800" u="sng" dirty="0" err="1">
                <a:latin typeface="Tahoma" pitchFamily="34" charset="0"/>
              </a:rPr>
              <a:t>tính</a:t>
            </a:r>
            <a:r>
              <a:rPr lang="en-US" sz="2800" u="sng" dirty="0">
                <a:latin typeface="Tahoma" pitchFamily="34" charset="0"/>
              </a:rPr>
              <a:t> </a:t>
            </a:r>
            <a:r>
              <a:rPr lang="en-US" sz="2800" u="sng" dirty="0" err="1">
                <a:latin typeface="Tahoma" pitchFamily="34" charset="0"/>
              </a:rPr>
              <a:t>rồi</a:t>
            </a:r>
            <a:r>
              <a:rPr lang="en-US" sz="2800" u="sng" dirty="0">
                <a:latin typeface="Tahoma" pitchFamily="34" charset="0"/>
              </a:rPr>
              <a:t> </a:t>
            </a:r>
            <a:r>
              <a:rPr lang="en-US" sz="2800" u="sng" dirty="0" err="1">
                <a:latin typeface="Tahoma" pitchFamily="34" charset="0"/>
              </a:rPr>
              <a:t>tính</a:t>
            </a:r>
            <a:r>
              <a:rPr lang="en-US" sz="2800" u="sng" dirty="0">
                <a:latin typeface="Tahoma" pitchFamily="34" charset="0"/>
              </a:rPr>
              <a:t>:</a:t>
            </a:r>
            <a:endParaRPr lang="en-US" sz="2800" dirty="0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-108744" y="1587108"/>
            <a:ext cx="26273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20000"/>
              </a:spcBef>
              <a:defRPr sz="2000" b="1">
                <a:solidFill>
                  <a:srgbClr val="0000FF"/>
                </a:solidFill>
                <a:latin typeface="Tahoma" pitchFamily="34" charset="0"/>
              </a:defRPr>
            </a:lvl1pPr>
          </a:lstStyle>
          <a:p>
            <a:r>
              <a:rPr lang="en-US" dirty="0"/>
              <a:t> a/ 68,72 – 29,91 </a:t>
            </a:r>
          </a:p>
        </p:txBody>
      </p:sp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2333625" y="1604092"/>
            <a:ext cx="26257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20000"/>
              </a:spcBef>
              <a:defRPr sz="2000" b="1">
                <a:solidFill>
                  <a:srgbClr val="0000FF"/>
                </a:solidFill>
                <a:latin typeface="Tahoma" pitchFamily="34" charset="0"/>
              </a:defRPr>
            </a:lvl1pPr>
          </a:lstStyle>
          <a:p>
            <a:r>
              <a:rPr lang="en-US" dirty="0"/>
              <a:t>b/ 52,37 – 8,64   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7133431" y="1619423"/>
            <a:ext cx="23225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20000"/>
              </a:spcBef>
              <a:defRPr sz="2000" b="1">
                <a:solidFill>
                  <a:srgbClr val="0000FF"/>
                </a:solidFill>
                <a:latin typeface="Tahoma" pitchFamily="34" charset="0"/>
              </a:defRPr>
            </a:lvl1pPr>
          </a:lstStyle>
          <a:p>
            <a:r>
              <a:rPr lang="en-US" dirty="0"/>
              <a:t>d/ 60 – 12,45  </a:t>
            </a:r>
          </a:p>
        </p:txBody>
      </p:sp>
      <p:sp>
        <p:nvSpPr>
          <p:cNvPr id="17420" name="Text Box 19"/>
          <p:cNvSpPr txBox="1">
            <a:spLocks noChangeArrowheads="1"/>
          </p:cNvSpPr>
          <p:nvPr/>
        </p:nvSpPr>
        <p:spPr bwMode="auto">
          <a:xfrm>
            <a:off x="171450" y="5487988"/>
            <a:ext cx="4787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7421" name="Rectangle 27"/>
          <p:cNvSpPr>
            <a:spLocks noChangeArrowheads="1"/>
          </p:cNvSpPr>
          <p:nvPr/>
        </p:nvSpPr>
        <p:spPr bwMode="auto">
          <a:xfrm>
            <a:off x="79124" y="214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7722853" y="1813737"/>
            <a:ext cx="987678" cy="1274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60,00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7648324" y="2316162"/>
            <a:ext cx="121443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12,45</a:t>
            </a: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3460499" y="2209800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52,37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3609724" y="2781300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8,64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882399" y="2203450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68,72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2" name="Text Box 16"/>
          <p:cNvSpPr txBox="1">
            <a:spLocks noChangeArrowheads="1"/>
          </p:cNvSpPr>
          <p:nvPr/>
        </p:nvSpPr>
        <p:spPr bwMode="auto">
          <a:xfrm>
            <a:off x="842712" y="2768600"/>
            <a:ext cx="10302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29,91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338262" y="2781300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535612" y="2768600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50624" y="2768600"/>
            <a:ext cx="15716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07787" y="3373437"/>
            <a:ext cx="93503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533524" y="3382962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7692774" y="3382962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7784849" y="3609975"/>
            <a:ext cx="1335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47,55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3457324" y="3609975"/>
            <a:ext cx="1335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43,73</a:t>
            </a:r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842712" y="3609975"/>
            <a:ext cx="13350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38,81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4692650" y="1613682"/>
            <a:ext cx="23225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20000"/>
              </a:spcBef>
              <a:defRPr sz="2000" b="1">
                <a:solidFill>
                  <a:srgbClr val="0000FF"/>
                </a:solidFill>
                <a:latin typeface="Tahoma" pitchFamily="34" charset="0"/>
              </a:defRPr>
            </a:lvl1pPr>
          </a:lstStyle>
          <a:p>
            <a:r>
              <a:rPr lang="en-US" dirty="0"/>
              <a:t>c/ 75,5 – 30,26  </a:t>
            </a: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5567112" y="3581400"/>
            <a:ext cx="13350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45,24</a:t>
            </a: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5600449" y="2768600"/>
            <a:ext cx="1335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30,26</a:t>
            </a:r>
          </a:p>
        </p:txBody>
      </p:sp>
      <p:sp>
        <p:nvSpPr>
          <p:cNvPr id="36" name="Text Box 16"/>
          <p:cNvSpPr txBox="1">
            <a:spLocks noChangeArrowheads="1"/>
          </p:cNvSpPr>
          <p:nvPr/>
        </p:nvSpPr>
        <p:spPr bwMode="auto">
          <a:xfrm>
            <a:off x="5641724" y="2195512"/>
            <a:ext cx="13350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75,5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522662" y="2768600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522662" y="3390900"/>
            <a:ext cx="93503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4599A892-42AF-473E-B8AF-5A85A30485B9}"/>
              </a:ext>
            </a:extLst>
          </p:cNvPr>
          <p:cNvSpPr txBox="1"/>
          <p:nvPr/>
        </p:nvSpPr>
        <p:spPr>
          <a:xfrm>
            <a:off x="1334126" y="4160923"/>
            <a:ext cx="70485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700" b="1">
                <a:solidFill>
                  <a:srgbClr val="056934"/>
                </a:solidFill>
                <a:latin typeface="Calibri"/>
              </a:rPr>
              <a:t>Muốn trừ hai số thập phân ta làm thế nào?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BBF658C-955C-40B7-A461-7E50BE917CAB}"/>
              </a:ext>
            </a:extLst>
          </p:cNvPr>
          <p:cNvSpPr txBox="1"/>
          <p:nvPr/>
        </p:nvSpPr>
        <p:spPr>
          <a:xfrm>
            <a:off x="1126874" y="4610184"/>
            <a:ext cx="704850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5400" b="1">
                <a:solidFill>
                  <a:srgbClr val="056934"/>
                </a:solidFill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700">
                <a:solidFill>
                  <a:srgbClr val="7030A0"/>
                </a:solidFill>
                <a:latin typeface="Calibri"/>
              </a:rPr>
              <a:t>- Viết số trừ dưới số bị trừ sao cho các chữ số ở cùng một </a:t>
            </a:r>
            <a:r>
              <a:rPr lang="en-US" sz="2700" smtClean="0">
                <a:solidFill>
                  <a:srgbClr val="7030A0"/>
                </a:solidFill>
                <a:latin typeface="Calibri"/>
              </a:rPr>
              <a:t>hàng </a:t>
            </a:r>
            <a:r>
              <a:rPr lang="en-US" sz="2700">
                <a:solidFill>
                  <a:srgbClr val="7030A0"/>
                </a:solidFill>
                <a:latin typeface="Calibri"/>
              </a:rPr>
              <a:t>đặt thẳng cột với nhau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700">
                <a:solidFill>
                  <a:srgbClr val="7030A0"/>
                </a:solidFill>
                <a:latin typeface="Calibri"/>
              </a:rPr>
              <a:t>- Trừ như trừ các số tự nhiên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700">
                <a:solidFill>
                  <a:srgbClr val="7030A0"/>
                </a:solidFill>
                <a:latin typeface="Calibri"/>
              </a:rPr>
              <a:t>- Viết dấu phẩy ở hiệu thẳng cột với dấu phẩy của số bị trừ và số trừ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7" grpId="0"/>
      <p:bldP spid="141318" grpId="0"/>
      <p:bldP spid="141327" grpId="0"/>
      <p:bldP spid="141328" grpId="0"/>
      <p:bldP spid="27" grpId="0"/>
      <p:bldP spid="28" grpId="0"/>
      <p:bldP spid="29" grpId="0"/>
      <p:bldP spid="30" grpId="0"/>
      <p:bldP spid="31" grpId="0"/>
      <p:bldP spid="32" grpId="0"/>
      <p:bldP spid="54" grpId="0"/>
      <p:bldP spid="55" grpId="0"/>
      <p:bldP spid="56" grpId="0"/>
      <p:bldP spid="33" grpId="0"/>
      <p:bldP spid="34" grpId="0"/>
      <p:bldP spid="35" grpId="0"/>
      <p:bldP spid="36" grpId="0"/>
      <p:bldP spid="39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266365" y="198144"/>
            <a:ext cx="73072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ahoma" pitchFamily="34" charset="0"/>
              </a:rPr>
              <a:t>2/ </a:t>
            </a:r>
            <a:r>
              <a:rPr lang="en-US" sz="2800" dirty="0" err="1">
                <a:latin typeface="Tahoma" pitchFamily="34" charset="0"/>
              </a:rPr>
              <a:t>Tìm</a:t>
            </a:r>
            <a:r>
              <a:rPr lang="en-US" sz="2800" dirty="0">
                <a:latin typeface="Tahoma" pitchFamily="34" charset="0"/>
              </a:rPr>
              <a:t> x :</a:t>
            </a:r>
            <a:endParaRPr lang="en-US" sz="2800" dirty="0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306470" y="940134"/>
            <a:ext cx="3338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a) x + 4,32 = 8,67</a:t>
            </a:r>
            <a:r>
              <a:rPr lang="en-US" sz="2400">
                <a:latin typeface="Tahoma" pitchFamily="34" charset="0"/>
              </a:rPr>
              <a:t> </a:t>
            </a:r>
            <a:endParaRPr lang="en-US" sz="2800">
              <a:latin typeface="Tahoma" pitchFamily="34" charset="0"/>
            </a:endParaRPr>
          </a:p>
        </p:txBody>
      </p:sp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654133" y="1495759"/>
            <a:ext cx="36877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 </a:t>
            </a:r>
            <a:r>
              <a:rPr lang="en-US" sz="2400" dirty="0">
                <a:latin typeface="Tahoma" pitchFamily="34" charset="0"/>
              </a:rPr>
              <a:t>= 8,67 – 4,32  </a:t>
            </a:r>
            <a:r>
              <a:rPr lang="en-US" sz="2800" dirty="0">
                <a:latin typeface="Tahoma" pitchFamily="34" charset="0"/>
              </a:rPr>
              <a:t> 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902668" y="4336845"/>
            <a:ext cx="3406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= 5,86 + 3,64 </a:t>
            </a:r>
          </a:p>
        </p:txBody>
      </p:sp>
      <p:sp>
        <p:nvSpPr>
          <p:cNvPr id="18444" name="Text Box 19"/>
          <p:cNvSpPr txBox="1">
            <a:spLocks noChangeArrowheads="1"/>
          </p:cNvSpPr>
          <p:nvPr/>
        </p:nvSpPr>
        <p:spPr bwMode="auto">
          <a:xfrm>
            <a:off x="171450" y="5487988"/>
            <a:ext cx="4787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8445" name="Rectangle 27"/>
          <p:cNvSpPr>
            <a:spLocks noChangeArrowheads="1"/>
          </p:cNvSpPr>
          <p:nvPr/>
        </p:nvSpPr>
        <p:spPr bwMode="auto">
          <a:xfrm>
            <a:off x="368383" y="1562434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654133" y="2357771"/>
            <a:ext cx="2817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= 4,35   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547068" y="3714545"/>
            <a:ext cx="39576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70C0"/>
                </a:solidFill>
                <a:latin typeface="Tahoma" pitchFamily="34" charset="0"/>
              </a:rPr>
              <a:t>c) x  - 3,64 = 5,86 </a:t>
            </a:r>
          </a:p>
        </p:txBody>
      </p: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902668" y="5132182"/>
            <a:ext cx="3406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= 9,5 </a:t>
            </a: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29E07E28-13D8-48BA-920F-40CD59F7C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1179" y="901701"/>
            <a:ext cx="3338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 sz="2400" dirty="0" smtClean="0">
                <a:solidFill>
                  <a:srgbClr val="0000FF"/>
                </a:solidFill>
                <a:latin typeface="Tahoma" pitchFamily="34" charset="0"/>
              </a:rPr>
              <a:t>) </a:t>
            </a:r>
            <a:r>
              <a:rPr lang="en-US" sz="2400" dirty="0">
                <a:solidFill>
                  <a:srgbClr val="0000FF"/>
                </a:solidFill>
                <a:latin typeface="Tahoma" pitchFamily="34" charset="0"/>
              </a:rPr>
              <a:t>6, 85 + x = 10, 29</a:t>
            </a:r>
            <a:endParaRPr lang="en-US" sz="2800" dirty="0">
              <a:latin typeface="Tahoma" pitchFamily="34" charset="0"/>
            </a:endParaRP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id="{EA5E0AD9-2EF1-45CC-861A-5D3668693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8842" y="1457326"/>
            <a:ext cx="3687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 = 10, 29 – 6,85</a:t>
            </a:r>
            <a:endParaRPr lang="en-US" sz="2800" dirty="0">
              <a:latin typeface="Tahoma" pitchFamily="34" charset="0"/>
            </a:endParaRPr>
          </a:p>
        </p:txBody>
      </p:sp>
      <p:sp>
        <p:nvSpPr>
          <p:cNvPr id="13" name="Text Box 16">
            <a:extLst>
              <a:ext uri="{FF2B5EF4-FFF2-40B4-BE49-F238E27FC236}">
                <a16:creationId xmlns:a16="http://schemas.microsoft.com/office/drawing/2014/main" id="{D31569D2-D629-4387-ADC3-86A6487E2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4269247"/>
            <a:ext cx="3406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= 7,9 – 2,5</a:t>
            </a:r>
          </a:p>
        </p:txBody>
      </p:sp>
      <p:sp>
        <p:nvSpPr>
          <p:cNvPr id="14" name="Text Box 16">
            <a:extLst>
              <a:ext uri="{FF2B5EF4-FFF2-40B4-BE49-F238E27FC236}">
                <a16:creationId xmlns:a16="http://schemas.microsoft.com/office/drawing/2014/main" id="{817440B0-C935-411E-9D4E-5C7ED8F15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8842" y="2319338"/>
            <a:ext cx="2817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 = 3,44  </a:t>
            </a:r>
          </a:p>
        </p:txBody>
      </p:sp>
      <p:sp>
        <p:nvSpPr>
          <p:cNvPr id="15" name="Text Box 16">
            <a:extLst>
              <a:ext uri="{FF2B5EF4-FFF2-40B4-BE49-F238E27FC236}">
                <a16:creationId xmlns:a16="http://schemas.microsoft.com/office/drawing/2014/main" id="{5C2B38E1-52D0-46A6-AECE-7992C1401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0175" y="3646947"/>
            <a:ext cx="39576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70C0"/>
                </a:solidFill>
                <a:latin typeface="Tahoma" pitchFamily="34" charset="0"/>
              </a:rPr>
              <a:t>d) 7,9 – x = 2,5</a:t>
            </a:r>
          </a:p>
        </p:txBody>
      </p:sp>
      <p:sp>
        <p:nvSpPr>
          <p:cNvPr id="16" name="Text Box 16">
            <a:extLst>
              <a:ext uri="{FF2B5EF4-FFF2-40B4-BE49-F238E27FC236}">
                <a16:creationId xmlns:a16="http://schemas.microsoft.com/office/drawing/2014/main" id="{B846FA69-1F6C-4AEE-AC58-BF554B9EA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5064584"/>
            <a:ext cx="3406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= 5,4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8D5B6C-EF62-4285-8FC0-186032275E9B}"/>
              </a:ext>
            </a:extLst>
          </p:cNvPr>
          <p:cNvSpPr txBox="1"/>
          <p:nvPr/>
        </p:nvSpPr>
        <p:spPr>
          <a:xfrm>
            <a:off x="961046" y="2819735"/>
            <a:ext cx="838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Muốn tìm số hạng chưa biết ta làm thế nào?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EBB35BE-2AD2-42EF-A522-45FF36D730A4}"/>
              </a:ext>
            </a:extLst>
          </p:cNvPr>
          <p:cNvSpPr txBox="1"/>
          <p:nvPr/>
        </p:nvSpPr>
        <p:spPr>
          <a:xfrm>
            <a:off x="1372543" y="2909682"/>
            <a:ext cx="838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Ta lấy tổng trừ đi số hạng đã biết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EDB1254-3637-4796-95E5-363D6FC829A3}"/>
              </a:ext>
            </a:extLst>
          </p:cNvPr>
          <p:cNvSpPr txBox="1"/>
          <p:nvPr/>
        </p:nvSpPr>
        <p:spPr>
          <a:xfrm>
            <a:off x="1337435" y="5808124"/>
            <a:ext cx="838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Muốn tìm số bị trừ chưa biết ta làm thế nào?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E83B75-40E2-412C-A17B-E4D62AD48576}"/>
              </a:ext>
            </a:extLst>
          </p:cNvPr>
          <p:cNvSpPr txBox="1"/>
          <p:nvPr/>
        </p:nvSpPr>
        <p:spPr>
          <a:xfrm>
            <a:off x="2027203" y="6112725"/>
            <a:ext cx="838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Ta lấy hiệu cộng với số trừ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214D413-65D7-402C-9969-5628DF7AED0F}"/>
              </a:ext>
            </a:extLst>
          </p:cNvPr>
          <p:cNvSpPr txBox="1"/>
          <p:nvPr/>
        </p:nvSpPr>
        <p:spPr>
          <a:xfrm>
            <a:off x="1535838" y="5788137"/>
            <a:ext cx="838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Muốn tìm số trừ chưa biết ta làm thế nào?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8D523DE-1401-4D9C-8B74-C1639C217743}"/>
              </a:ext>
            </a:extLst>
          </p:cNvPr>
          <p:cNvSpPr txBox="1"/>
          <p:nvPr/>
        </p:nvSpPr>
        <p:spPr>
          <a:xfrm>
            <a:off x="2075179" y="6130421"/>
            <a:ext cx="838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Ta lấy số bị trừ trừ đi hiệu</a:t>
            </a:r>
          </a:p>
        </p:txBody>
      </p:sp>
    </p:spTree>
    <p:extLst>
      <p:ext uri="{BB962C8B-B14F-4D97-AF65-F5344CB8AC3E}">
        <p14:creationId xmlns:p14="http://schemas.microsoft.com/office/powerpoint/2010/main" val="165946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4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7" grpId="0"/>
      <p:bldP spid="141318" grpId="0"/>
      <p:bldP spid="141327" grpId="0"/>
      <p:bldP spid="141328" grpId="0"/>
      <p:bldP spid="56" grpId="0"/>
      <p:bldP spid="33" grpId="0"/>
      <p:bldP spid="39" grpId="0"/>
      <p:bldP spid="11" grpId="0"/>
      <p:bldP spid="12" grpId="0"/>
      <p:bldP spid="13" grpId="0"/>
      <p:bldP spid="14" grpId="0"/>
      <p:bldP spid="15" grpId="0"/>
      <p:bldP spid="16" grpId="0"/>
      <p:bldP spid="2" grpId="0"/>
      <p:bldP spid="2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152401" y="228600"/>
            <a:ext cx="79248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</a:rPr>
              <a:t>3/ Ba quả dưa cân nặng 14,5kg. Quả thứ nhất cân nặng 4,8kg, quả thứ hai nhẹ hơn quả thứ nhất 1,2kg. Hỏi quả thứ ba cân nặng bao nhiêu ki-lô-gam?</a:t>
            </a:r>
            <a:endParaRPr lang="en-US" sz="2800" dirty="0">
              <a:solidFill>
                <a:srgbClr val="0000FF"/>
              </a:solidFill>
              <a:latin typeface="Tahoma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CE5CE50-A6D7-4C87-BBD6-6FAA42F1C48F}"/>
              </a:ext>
            </a:extLst>
          </p:cNvPr>
          <p:cNvCxnSpPr/>
          <p:nvPr/>
        </p:nvCxnSpPr>
        <p:spPr>
          <a:xfrm>
            <a:off x="762000" y="685800"/>
            <a:ext cx="17526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F9990EB-3733-4FE6-B16B-2FD757B844C7}"/>
              </a:ext>
            </a:extLst>
          </p:cNvPr>
          <p:cNvCxnSpPr>
            <a:cxnSpLocks/>
          </p:cNvCxnSpPr>
          <p:nvPr/>
        </p:nvCxnSpPr>
        <p:spPr>
          <a:xfrm>
            <a:off x="4114800" y="685800"/>
            <a:ext cx="11430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0922BD7-5FDD-4036-A64A-C055F57DD129}"/>
              </a:ext>
            </a:extLst>
          </p:cNvPr>
          <p:cNvCxnSpPr>
            <a:cxnSpLocks/>
          </p:cNvCxnSpPr>
          <p:nvPr/>
        </p:nvCxnSpPr>
        <p:spPr>
          <a:xfrm>
            <a:off x="6248400" y="685800"/>
            <a:ext cx="11430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87AE5AF-0410-484C-9B0C-E766969248B5}"/>
              </a:ext>
            </a:extLst>
          </p:cNvPr>
          <p:cNvCxnSpPr>
            <a:cxnSpLocks/>
          </p:cNvCxnSpPr>
          <p:nvPr/>
        </p:nvCxnSpPr>
        <p:spPr>
          <a:xfrm>
            <a:off x="1676400" y="1143000"/>
            <a:ext cx="10668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1967B41-36F7-45BA-9163-FAE068D2CEBA}"/>
              </a:ext>
            </a:extLst>
          </p:cNvPr>
          <p:cNvCxnSpPr>
            <a:cxnSpLocks/>
          </p:cNvCxnSpPr>
          <p:nvPr/>
        </p:nvCxnSpPr>
        <p:spPr>
          <a:xfrm>
            <a:off x="3048000" y="1143000"/>
            <a:ext cx="15240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7B4B362-4E03-4E85-8409-843CF8F71028}"/>
              </a:ext>
            </a:extLst>
          </p:cNvPr>
          <p:cNvCxnSpPr>
            <a:cxnSpLocks/>
          </p:cNvCxnSpPr>
          <p:nvPr/>
        </p:nvCxnSpPr>
        <p:spPr>
          <a:xfrm>
            <a:off x="4724400" y="1143000"/>
            <a:ext cx="24384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7E5987A-593E-45AF-9627-C170485B4CD8}"/>
              </a:ext>
            </a:extLst>
          </p:cNvPr>
          <p:cNvCxnSpPr>
            <a:cxnSpLocks/>
          </p:cNvCxnSpPr>
          <p:nvPr/>
        </p:nvCxnSpPr>
        <p:spPr>
          <a:xfrm>
            <a:off x="1143000" y="1600200"/>
            <a:ext cx="9144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0C0177C-47F2-4714-8EA0-AD057FE4A1C3}"/>
              </a:ext>
            </a:extLst>
          </p:cNvPr>
          <p:cNvCxnSpPr>
            <a:cxnSpLocks/>
          </p:cNvCxnSpPr>
          <p:nvPr/>
        </p:nvCxnSpPr>
        <p:spPr>
          <a:xfrm>
            <a:off x="2895600" y="1600200"/>
            <a:ext cx="15240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93ECD1E-879A-4D92-94BB-4879C374342D}"/>
              </a:ext>
            </a:extLst>
          </p:cNvPr>
          <p:cNvCxnSpPr>
            <a:cxnSpLocks/>
          </p:cNvCxnSpPr>
          <p:nvPr/>
        </p:nvCxnSpPr>
        <p:spPr>
          <a:xfrm>
            <a:off x="5370095" y="1596189"/>
            <a:ext cx="23622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4" name="Text Box 5">
            <a:extLst>
              <a:ext uri="{FF2B5EF4-FFF2-40B4-BE49-F238E27FC236}">
                <a16:creationId xmlns:a16="http://schemas.microsoft.com/office/drawing/2014/main" id="{1F6FDB66-D961-4851-8B6D-5A6380879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05000"/>
            <a:ext cx="79248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Bài giải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Quả dưa thứ hai cân nặng là: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4,8 – 1,2 =3,6 (kg)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Quả dưa thứ nhất và quả dưa thứ hai cân nặng tất cả là: 4,8 + 3,6 = 8,4 (kg)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Quả dưa thứ ba cân nặng là: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14,5 – 8,4 = 6,1 (kg) 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Đáp số: 6,1kg </a:t>
            </a:r>
            <a:endParaRPr lang="en-US" sz="2400" dirty="0">
              <a:solidFill>
                <a:srgbClr val="0000FF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28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7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159698" y="821436"/>
            <a:ext cx="8867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 dirty="0" err="1">
                <a:latin typeface="Tahoma" pitchFamily="34" charset="0"/>
              </a:rPr>
              <a:t>Bài</a:t>
            </a:r>
            <a:r>
              <a:rPr lang="en-US" sz="2400" u="sng" dirty="0">
                <a:latin typeface="Tahoma" pitchFamily="34" charset="0"/>
              </a:rPr>
              <a:t> 4</a:t>
            </a:r>
            <a:r>
              <a:rPr lang="en-US" sz="2400" dirty="0">
                <a:latin typeface="Tahoma" pitchFamily="34" charset="0"/>
              </a:rPr>
              <a:t>: a) </a:t>
            </a:r>
            <a:r>
              <a:rPr lang="en-US" sz="2400" dirty="0" err="1">
                <a:latin typeface="Tahoma" pitchFamily="34" charset="0"/>
              </a:rPr>
              <a:t>Tính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rồi</a:t>
            </a:r>
            <a:r>
              <a:rPr lang="en-US" sz="2400" dirty="0">
                <a:latin typeface="Tahoma" pitchFamily="34" charset="0"/>
              </a:rPr>
              <a:t> so </a:t>
            </a:r>
            <a:r>
              <a:rPr lang="en-US" sz="2400" dirty="0" err="1">
                <a:latin typeface="Tahoma" pitchFamily="34" charset="0"/>
              </a:rPr>
              <a:t>sánh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giá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trị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của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a – b – c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và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a – (b + c)</a:t>
            </a:r>
          </a:p>
        </p:txBody>
      </p:sp>
      <p:graphicFrame>
        <p:nvGraphicFramePr>
          <p:cNvPr id="140346" name="Group 58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525470263"/>
              </p:ext>
            </p:extLst>
          </p:nvPr>
        </p:nvGraphicFramePr>
        <p:xfrm>
          <a:off x="236537" y="1839856"/>
          <a:ext cx="8907463" cy="2178051"/>
        </p:xfrm>
        <a:graphic>
          <a:graphicData uri="http://schemas.openxmlformats.org/drawingml/2006/table">
            <a:tbl>
              <a:tblPr/>
              <a:tblGrid>
                <a:gridCol w="1042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1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35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3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a – b –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a – (b + 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0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12,38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2,08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16,72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0328" name="Text Box 40"/>
          <p:cNvSpPr txBox="1">
            <a:spLocks noChangeArrowheads="1"/>
          </p:cNvSpPr>
          <p:nvPr/>
        </p:nvSpPr>
        <p:spPr bwMode="auto">
          <a:xfrm>
            <a:off x="3116487" y="243840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8,9 – 2,3 – 3,5 = </a:t>
            </a:r>
          </a:p>
        </p:txBody>
      </p:sp>
      <p:sp>
        <p:nvSpPr>
          <p:cNvPr id="140329" name="Text Box 41"/>
          <p:cNvSpPr txBox="1">
            <a:spLocks noChangeArrowheads="1"/>
          </p:cNvSpPr>
          <p:nvPr/>
        </p:nvSpPr>
        <p:spPr bwMode="auto">
          <a:xfrm>
            <a:off x="6250782" y="2438399"/>
            <a:ext cx="2627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8,9 – (2,3 + 3,5) =</a:t>
            </a:r>
          </a:p>
        </p:txBody>
      </p:sp>
      <p:sp>
        <p:nvSpPr>
          <p:cNvPr id="140330" name="Text Box 42"/>
          <p:cNvSpPr txBox="1">
            <a:spLocks noChangeArrowheads="1"/>
          </p:cNvSpPr>
          <p:nvPr/>
        </p:nvSpPr>
        <p:spPr bwMode="auto">
          <a:xfrm>
            <a:off x="5208232" y="2446930"/>
            <a:ext cx="827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3,1</a:t>
            </a:r>
          </a:p>
        </p:txBody>
      </p:sp>
      <p:sp>
        <p:nvSpPr>
          <p:cNvPr id="140331" name="Text Box 43"/>
          <p:cNvSpPr txBox="1">
            <a:spLocks noChangeArrowheads="1"/>
          </p:cNvSpPr>
          <p:nvPr/>
        </p:nvSpPr>
        <p:spPr bwMode="auto">
          <a:xfrm>
            <a:off x="8464550" y="2438398"/>
            <a:ext cx="827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 3,1</a:t>
            </a:r>
          </a:p>
        </p:txBody>
      </p:sp>
      <p:sp>
        <p:nvSpPr>
          <p:cNvPr id="140332" name="Text Box 44"/>
          <p:cNvSpPr txBox="1">
            <a:spLocks noChangeArrowheads="1"/>
          </p:cNvSpPr>
          <p:nvPr/>
        </p:nvSpPr>
        <p:spPr bwMode="auto">
          <a:xfrm>
            <a:off x="2979429" y="4343400"/>
            <a:ext cx="456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800080"/>
                </a:solidFill>
                <a:latin typeface="Tahoma" pitchFamily="34" charset="0"/>
              </a:rPr>
              <a:t>a – b – c = a – (b + c)</a:t>
            </a:r>
          </a:p>
        </p:txBody>
      </p:sp>
      <p:sp>
        <p:nvSpPr>
          <p:cNvPr id="140334" name="Text Box 46"/>
          <p:cNvSpPr txBox="1">
            <a:spLocks noChangeArrowheads="1"/>
          </p:cNvSpPr>
          <p:nvPr/>
        </p:nvSpPr>
        <p:spPr bwMode="auto">
          <a:xfrm>
            <a:off x="1860395" y="4905684"/>
            <a:ext cx="5780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ahoma" pitchFamily="34" charset="0"/>
              </a:rPr>
              <a:t>Nêu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quy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tắc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trừ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số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cho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tổng</a:t>
            </a:r>
            <a:r>
              <a:rPr lang="en-US" sz="2400" dirty="0">
                <a:latin typeface="Tahoma" pitchFamily="34" charset="0"/>
              </a:rPr>
              <a:t> ?</a:t>
            </a:r>
          </a:p>
        </p:txBody>
      </p:sp>
      <p:sp>
        <p:nvSpPr>
          <p:cNvPr id="140335" name="Text Box 47"/>
          <p:cNvSpPr txBox="1">
            <a:spLocks noChangeArrowheads="1"/>
          </p:cNvSpPr>
          <p:nvPr/>
        </p:nvSpPr>
        <p:spPr bwMode="auto">
          <a:xfrm>
            <a:off x="1148805" y="5406055"/>
            <a:ext cx="741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Khi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trừ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một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cho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một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tổng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ta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có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thể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lấy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đó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trừ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đi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từng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hạng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của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tổng</a:t>
            </a:r>
            <a:endParaRPr lang="en-US" sz="2400" dirty="0">
              <a:solidFill>
                <a:srgbClr val="800080"/>
              </a:solidFill>
              <a:latin typeface="Tahoma" pitchFamily="34" charset="0"/>
            </a:endParaRPr>
          </a:p>
        </p:txBody>
      </p:sp>
      <p:sp>
        <p:nvSpPr>
          <p:cNvPr id="140344" name="Text Box 56"/>
          <p:cNvSpPr txBox="1">
            <a:spLocks noChangeArrowheads="1"/>
          </p:cNvSpPr>
          <p:nvPr/>
        </p:nvSpPr>
        <p:spPr bwMode="auto">
          <a:xfrm>
            <a:off x="3078956" y="297180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12,38 – 4,3 – 2,08 = </a:t>
            </a:r>
          </a:p>
        </p:txBody>
      </p:sp>
      <p:sp>
        <p:nvSpPr>
          <p:cNvPr id="140345" name="Text Box 57"/>
          <p:cNvSpPr txBox="1">
            <a:spLocks noChangeArrowheads="1"/>
          </p:cNvSpPr>
          <p:nvPr/>
        </p:nvSpPr>
        <p:spPr bwMode="auto">
          <a:xfrm>
            <a:off x="6097836" y="2971800"/>
            <a:ext cx="2881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12,38 – (4,3 + 2,08) = </a:t>
            </a:r>
          </a:p>
        </p:txBody>
      </p:sp>
      <p:sp>
        <p:nvSpPr>
          <p:cNvPr id="140347" name="Text Box 59"/>
          <p:cNvSpPr txBox="1">
            <a:spLocks noChangeArrowheads="1"/>
          </p:cNvSpPr>
          <p:nvPr/>
        </p:nvSpPr>
        <p:spPr bwMode="auto">
          <a:xfrm>
            <a:off x="3101702" y="3571874"/>
            <a:ext cx="2881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16,72 – 8,4 – 3,6 = </a:t>
            </a:r>
          </a:p>
        </p:txBody>
      </p:sp>
      <p:sp>
        <p:nvSpPr>
          <p:cNvPr id="140348" name="Text Box 60"/>
          <p:cNvSpPr txBox="1">
            <a:spLocks noChangeArrowheads="1"/>
          </p:cNvSpPr>
          <p:nvPr/>
        </p:nvSpPr>
        <p:spPr bwMode="auto">
          <a:xfrm>
            <a:off x="6101248" y="3571873"/>
            <a:ext cx="2881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16,72 – (8,4 + 3,6) = </a:t>
            </a:r>
          </a:p>
        </p:txBody>
      </p:sp>
      <p:sp>
        <p:nvSpPr>
          <p:cNvPr id="140349" name="Text Box 61"/>
          <p:cNvSpPr txBox="1">
            <a:spLocks noChangeArrowheads="1"/>
          </p:cNvSpPr>
          <p:nvPr/>
        </p:nvSpPr>
        <p:spPr bwMode="auto">
          <a:xfrm>
            <a:off x="8565605" y="2971800"/>
            <a:ext cx="827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 6</a:t>
            </a:r>
          </a:p>
        </p:txBody>
      </p:sp>
      <p:sp>
        <p:nvSpPr>
          <p:cNvPr id="140350" name="Text Box 62"/>
          <p:cNvSpPr txBox="1">
            <a:spLocks noChangeArrowheads="1"/>
          </p:cNvSpPr>
          <p:nvPr/>
        </p:nvSpPr>
        <p:spPr bwMode="auto">
          <a:xfrm>
            <a:off x="8494713" y="3598245"/>
            <a:ext cx="827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4,72</a:t>
            </a:r>
          </a:p>
        </p:txBody>
      </p:sp>
      <p:sp>
        <p:nvSpPr>
          <p:cNvPr id="140352" name="Text Box 64"/>
          <p:cNvSpPr txBox="1">
            <a:spLocks noChangeArrowheads="1"/>
          </p:cNvSpPr>
          <p:nvPr/>
        </p:nvSpPr>
        <p:spPr bwMode="auto">
          <a:xfrm>
            <a:off x="5455444" y="2971799"/>
            <a:ext cx="827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6</a:t>
            </a:r>
          </a:p>
        </p:txBody>
      </p:sp>
      <p:sp>
        <p:nvSpPr>
          <p:cNvPr id="140353" name="Text Box 65"/>
          <p:cNvSpPr txBox="1">
            <a:spLocks noChangeArrowheads="1"/>
          </p:cNvSpPr>
          <p:nvPr/>
        </p:nvSpPr>
        <p:spPr bwMode="auto">
          <a:xfrm>
            <a:off x="5330256" y="3571875"/>
            <a:ext cx="827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4,72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40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0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0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0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0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0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0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0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40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0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0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40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0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0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40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0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0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40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0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0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40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0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0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40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0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0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40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0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0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40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0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0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140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140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140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0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40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40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2" dur="1000"/>
                                        <p:tgtEl>
                                          <p:spTgt spid="140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3" grpId="0"/>
      <p:bldP spid="140328" grpId="0"/>
      <p:bldP spid="140329" grpId="0"/>
      <p:bldP spid="140330" grpId="0"/>
      <p:bldP spid="140331" grpId="0"/>
      <p:bldP spid="140332" grpId="0"/>
      <p:bldP spid="140334" grpId="0"/>
      <p:bldP spid="140334" grpId="1"/>
      <p:bldP spid="140335" grpId="0"/>
      <p:bldP spid="140344" grpId="0"/>
      <p:bldP spid="140345" grpId="0"/>
      <p:bldP spid="140347" grpId="0"/>
      <p:bldP spid="140348" grpId="0"/>
      <p:bldP spid="140349" grpId="0"/>
      <p:bldP spid="140350" grpId="0"/>
      <p:bldP spid="140352" grpId="0"/>
      <p:bldP spid="1403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257300" y="195675"/>
            <a:ext cx="5037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b) Tính bằng hai cách:</a:t>
            </a:r>
          </a:p>
        </p:txBody>
      </p:sp>
      <p:sp>
        <p:nvSpPr>
          <p:cNvPr id="141332" name="Text Box 20"/>
          <p:cNvSpPr txBox="1">
            <a:spLocks noChangeArrowheads="1"/>
          </p:cNvSpPr>
          <p:nvPr/>
        </p:nvSpPr>
        <p:spPr bwMode="auto">
          <a:xfrm>
            <a:off x="3001169" y="690563"/>
            <a:ext cx="4714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0070C0"/>
                </a:solidFill>
                <a:latin typeface="Tahoma" pitchFamily="34" charset="0"/>
              </a:rPr>
              <a:t>8,3 – 1,4 – 3, 6</a:t>
            </a:r>
          </a:p>
        </p:txBody>
      </p:sp>
      <p:sp>
        <p:nvSpPr>
          <p:cNvPr id="20492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10" name="Text Box 20">
            <a:extLst>
              <a:ext uri="{FF2B5EF4-FFF2-40B4-BE49-F238E27FC236}">
                <a16:creationId xmlns:a16="http://schemas.microsoft.com/office/drawing/2014/main" id="{A343DC51-B425-4AB3-AF62-C7BB91EDE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481" y="1283940"/>
            <a:ext cx="3255920" cy="1348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7030A0"/>
                </a:solidFill>
                <a:latin typeface="Tahoma" pitchFamily="34" charset="0"/>
              </a:rPr>
              <a:t>C1: 8,3 – 1,4 – 3, 6</a:t>
            </a:r>
          </a:p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7030A0"/>
                </a:solidFill>
                <a:latin typeface="Tahoma" pitchFamily="34" charset="0"/>
              </a:rPr>
              <a:t>     =  6, 9       - 3, 6</a:t>
            </a:r>
          </a:p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7030A0"/>
                </a:solidFill>
                <a:latin typeface="Tahoma" pitchFamily="34" charset="0"/>
              </a:rPr>
              <a:t>     =         3, 3</a:t>
            </a:r>
          </a:p>
        </p:txBody>
      </p:sp>
      <p:sp>
        <p:nvSpPr>
          <p:cNvPr id="11" name="Text Box 20">
            <a:extLst>
              <a:ext uri="{FF2B5EF4-FFF2-40B4-BE49-F238E27FC236}">
                <a16:creationId xmlns:a16="http://schemas.microsoft.com/office/drawing/2014/main" id="{882DACA3-C6A2-4344-AD8C-5B6066058B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283939"/>
            <a:ext cx="4114800" cy="1791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7030A0"/>
                </a:solidFill>
                <a:latin typeface="Tahoma" pitchFamily="34" charset="0"/>
              </a:rPr>
              <a:t>C2: 8,3 – 1,4 – 3, 6</a:t>
            </a:r>
          </a:p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7030A0"/>
                </a:solidFill>
                <a:latin typeface="Tahoma" pitchFamily="34" charset="0"/>
              </a:rPr>
              <a:t>     =  8, 3 – ( 1,4 + 3, 6)</a:t>
            </a:r>
          </a:p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7030A0"/>
                </a:solidFill>
                <a:latin typeface="Tahoma" pitchFamily="34" charset="0"/>
              </a:rPr>
              <a:t>     = 8, 3  - 5</a:t>
            </a:r>
          </a:p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7030A0"/>
                </a:solidFill>
                <a:latin typeface="Tahoma" pitchFamily="34" charset="0"/>
              </a:rPr>
              <a:t>     = 3, 3</a:t>
            </a:r>
          </a:p>
        </p:txBody>
      </p:sp>
      <p:sp>
        <p:nvSpPr>
          <p:cNvPr id="12" name="Text Box 20">
            <a:extLst>
              <a:ext uri="{FF2B5EF4-FFF2-40B4-BE49-F238E27FC236}">
                <a16:creationId xmlns:a16="http://schemas.microsoft.com/office/drawing/2014/main" id="{841DC06E-D5FC-44FB-9F0C-87FF68AE2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825" y="3189426"/>
            <a:ext cx="4714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20000"/>
              </a:spcBef>
              <a:defRPr sz="2400" b="1">
                <a:solidFill>
                  <a:srgbClr val="0070C0"/>
                </a:solidFill>
                <a:latin typeface="Tahoma" pitchFamily="34" charset="0"/>
              </a:defRPr>
            </a:lvl1pPr>
          </a:lstStyle>
          <a:p>
            <a:r>
              <a:rPr lang="en-US"/>
              <a:t>18, 64 – (6,24 + 10,5)</a:t>
            </a:r>
          </a:p>
        </p:txBody>
      </p:sp>
      <p:sp>
        <p:nvSpPr>
          <p:cNvPr id="13" name="Text Box 20">
            <a:extLst>
              <a:ext uri="{FF2B5EF4-FFF2-40B4-BE49-F238E27FC236}">
                <a16:creationId xmlns:a16="http://schemas.microsoft.com/office/drawing/2014/main" id="{F1947C2A-C61A-4334-B2A5-0352CEF7D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536" y="3888615"/>
            <a:ext cx="4367464" cy="1348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ct val="20000"/>
              </a:spcBef>
              <a:defRPr sz="2400" b="1">
                <a:solidFill>
                  <a:srgbClr val="7030A0"/>
                </a:solidFill>
                <a:latin typeface="Tahoma" pitchFamily="34" charset="0"/>
              </a:defRPr>
            </a:lvl1pPr>
          </a:lstStyle>
          <a:p>
            <a:r>
              <a:rPr lang="en-US"/>
              <a:t>C1: 18, 64 – (6,24 + 10,5)</a:t>
            </a:r>
          </a:p>
          <a:p>
            <a:r>
              <a:rPr lang="en-US"/>
              <a:t>     =  18,64 – 16, 74</a:t>
            </a:r>
          </a:p>
          <a:p>
            <a:r>
              <a:rPr lang="en-US"/>
              <a:t>     =         1,9</a:t>
            </a:r>
          </a:p>
        </p:txBody>
      </p:sp>
      <p:sp>
        <p:nvSpPr>
          <p:cNvPr id="17" name="Text Box 20">
            <a:extLst>
              <a:ext uri="{FF2B5EF4-FFF2-40B4-BE49-F238E27FC236}">
                <a16:creationId xmlns:a16="http://schemas.microsoft.com/office/drawing/2014/main" id="{FE32C756-E923-4439-8E75-4AC6C5452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9656" y="3782802"/>
            <a:ext cx="4114800" cy="1791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7030A0"/>
                </a:solidFill>
                <a:latin typeface="Tahoma" pitchFamily="34" charset="0"/>
              </a:rPr>
              <a:t>C2: 18,64 – 6,24 – 10,5</a:t>
            </a:r>
          </a:p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7030A0"/>
                </a:solidFill>
                <a:latin typeface="Tahoma" pitchFamily="34" charset="0"/>
              </a:rPr>
              <a:t>     = 12, 4 – 10,5</a:t>
            </a:r>
          </a:p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7030A0"/>
                </a:solidFill>
                <a:latin typeface="Tahoma" pitchFamily="34" charset="0"/>
              </a:rPr>
              <a:t>      = 1, 9</a:t>
            </a:r>
          </a:p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7030A0"/>
                </a:solidFill>
                <a:latin typeface="Tahoma" pitchFamily="34" charset="0"/>
              </a:rPr>
              <a:t>    </a:t>
            </a:r>
          </a:p>
        </p:txBody>
      </p:sp>
      <p:sp>
        <p:nvSpPr>
          <p:cNvPr id="14" name="Text Box 47"/>
          <p:cNvSpPr txBox="1">
            <a:spLocks noChangeArrowheads="1"/>
          </p:cNvSpPr>
          <p:nvPr/>
        </p:nvSpPr>
        <p:spPr bwMode="auto">
          <a:xfrm>
            <a:off x="1143000" y="5558822"/>
            <a:ext cx="741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Khi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trừ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một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cho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một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tổng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ta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có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thể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lấy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đó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trừ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đi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từng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hạng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của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tổng</a:t>
            </a:r>
            <a:endParaRPr lang="en-US" sz="2400" dirty="0">
              <a:solidFill>
                <a:srgbClr val="800080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9" grpId="0"/>
      <p:bldP spid="141332" grpId="0"/>
      <p:bldP spid="10" grpId="0"/>
      <p:bldP spid="11" grpId="0"/>
      <p:bldP spid="12" grpId="0"/>
      <p:bldP spid="13" grpId="0"/>
      <p:bldP spid="17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778</Words>
  <Application>Microsoft Office PowerPoint</Application>
  <PresentationFormat>On-screen Show (4:3)</PresentationFormat>
  <Paragraphs>119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Tahoma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 Lieu</dc:creator>
  <cp:lastModifiedBy>User</cp:lastModifiedBy>
  <cp:revision>41</cp:revision>
  <dcterms:created xsi:type="dcterms:W3CDTF">2013-10-25T14:26:04Z</dcterms:created>
  <dcterms:modified xsi:type="dcterms:W3CDTF">2021-11-17T02:11:15Z</dcterms:modified>
</cp:coreProperties>
</file>