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4"/>
  </p:notesMasterIdLst>
  <p:sldIdLst>
    <p:sldId id="263" r:id="rId2"/>
    <p:sldId id="256" r:id="rId3"/>
    <p:sldId id="332" r:id="rId4"/>
    <p:sldId id="257" r:id="rId5"/>
    <p:sldId id="333" r:id="rId6"/>
    <p:sldId id="319" r:id="rId7"/>
    <p:sldId id="320" r:id="rId8"/>
    <p:sldId id="321" r:id="rId9"/>
    <p:sldId id="322" r:id="rId10"/>
    <p:sldId id="343" r:id="rId11"/>
    <p:sldId id="335" r:id="rId12"/>
    <p:sldId id="328" r:id="rId13"/>
    <p:sldId id="329" r:id="rId14"/>
    <p:sldId id="330" r:id="rId15"/>
    <p:sldId id="339" r:id="rId16"/>
    <p:sldId id="318" r:id="rId17"/>
    <p:sldId id="337" r:id="rId18"/>
    <p:sldId id="338" r:id="rId19"/>
    <p:sldId id="340" r:id="rId20"/>
    <p:sldId id="341" r:id="rId21"/>
    <p:sldId id="344" r:id="rId22"/>
    <p:sldId id="283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" panose="02040503050406030204" pitchFamily="18" charset="0"/>
      <p:regular r:id="rId29"/>
      <p:bold r:id="rId30"/>
      <p:italic r:id="rId31"/>
      <p:boldItalic r:id="rId32"/>
    </p:embeddedFont>
    <p:embeddedFont>
      <p:font typeface="Englebert" panose="020B0604020202020204" charset="0"/>
      <p:regular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Oswald Regular" pitchFamily="2" charset="0"/>
      <p:regular r:id="rId38"/>
      <p:bold r:id="rId39"/>
    </p:embeddedFont>
    <p:embeddedFont>
      <p:font typeface="Roboto Slab Regular" pitchFamily="2" charset="0"/>
      <p:regular r:id="rId40"/>
      <p:bold r:id="rId41"/>
    </p:embeddedFont>
    <p:embeddedFont>
      <p:font typeface="Zilla Slab Light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96" userDrawn="1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495"/>
    <a:srgbClr val="CC0099"/>
    <a:srgbClr val="665CA7"/>
    <a:srgbClr val="7F78AA"/>
    <a:srgbClr val="EE6D77"/>
    <a:srgbClr val="E3B271"/>
    <a:srgbClr val="0D3965"/>
    <a:srgbClr val="C574AD"/>
    <a:srgbClr val="79AB0E"/>
    <a:srgbClr val="791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728" y="52"/>
      </p:cViewPr>
      <p:guideLst>
        <p:guide orient="horz" pos="99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5540b6adc3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5540b6adc3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39225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876536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967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92459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38016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83700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4319825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5810881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g5540b6adc3_2_9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4" name="Google Shape;1404;g5540b6adc3_2_9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1515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8147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87676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76141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921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80525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TITLE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CUSTOM_1_1_2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 1">
  <p:cSld name="CUSTOM_1_1_1_2_2">
    <p:bg>
      <p:bgPr>
        <a:solidFill>
          <a:srgbClr val="AFA8D0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9"/>
          <p:cNvPicPr preferRelativeResize="0"/>
          <p:nvPr/>
        </p:nvPicPr>
        <p:blipFill rotWithShape="1">
          <a:blip r:embed="rId2">
            <a:alphaModFix/>
          </a:blip>
          <a:srcRect l="22124" b="5401"/>
          <a:stretch/>
        </p:blipFill>
        <p:spPr>
          <a:xfrm>
            <a:off x="0" y="0"/>
            <a:ext cx="752782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>
            <a:spLocks noGrp="1"/>
          </p:cNvSpPr>
          <p:nvPr>
            <p:ph type="title" hasCustomPrompt="1"/>
          </p:nvPr>
        </p:nvSpPr>
        <p:spPr>
          <a:xfrm flipH="1">
            <a:off x="6480625" y="1543250"/>
            <a:ext cx="2051100" cy="1280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200"/>
              <a:buFont typeface="Fira Sans Extra Condensed Medium"/>
              <a:buNone/>
              <a:defRPr sz="72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 idx="2"/>
          </p:nvPr>
        </p:nvSpPr>
        <p:spPr>
          <a:xfrm flipH="1">
            <a:off x="1710625" y="2601875"/>
            <a:ext cx="6821100" cy="12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6000"/>
              <a:buNone/>
              <a:defRPr sz="6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5423425" y="3609500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CUSTOM_1_1_1_2_1_1_1_1_1_1_1_1_1_3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/>
          <p:nvPr/>
        </p:nvSpPr>
        <p:spPr>
          <a:xfrm>
            <a:off x="5652281" y="1286845"/>
            <a:ext cx="3108300" cy="3108300"/>
          </a:xfrm>
          <a:prstGeom prst="ellipse">
            <a:avLst/>
          </a:prstGeom>
          <a:solidFill>
            <a:srgbClr val="FFFFFF">
              <a:alpha val="8039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645CA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ctrTitle"/>
          </p:nvPr>
        </p:nvSpPr>
        <p:spPr>
          <a:xfrm flipH="1">
            <a:off x="3348275" y="2117550"/>
            <a:ext cx="7716300" cy="6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6000"/>
              <a:buNone/>
              <a:defRPr sz="6000">
                <a:solidFill>
                  <a:srgbClr val="645CA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5200"/>
              <a:buNone/>
              <a:defRPr sz="5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1"/>
          </p:nvPr>
        </p:nvSpPr>
        <p:spPr>
          <a:xfrm flipH="1">
            <a:off x="5897899" y="2788050"/>
            <a:ext cx="2616900" cy="67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5CA7"/>
              </a:buClr>
              <a:buSzPts val="1200"/>
              <a:buNone/>
              <a:defRPr sz="1200">
                <a:solidFill>
                  <a:srgbClr val="645CA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54">
          <p15:clr>
            <a:srgbClr val="FA7B17"/>
          </p15:clr>
        </p15:guide>
        <p15:guide id="2" pos="5306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2_1_1_1_1_1_1_1_1_1_3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2_1_1_1_1_1_1_1_1_1_3_2_1_1">
    <p:bg>
      <p:bgPr>
        <a:solidFill>
          <a:srgbClr val="AFA8D0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FA8D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Englebert"/>
              <a:buNone/>
              <a:defRPr sz="2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swald Regular"/>
              <a:buNone/>
              <a:defRPr sz="2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●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2921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Zilla Slab Light"/>
              <a:buChar char="○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2921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000"/>
              <a:buFont typeface="Zilla Slab Light"/>
              <a:buChar char="■"/>
              <a:defRPr sz="10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1pPr>
            <a:lvl2pPr lvl="1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>
              <a:buNone/>
              <a:defRPr sz="1300">
                <a:solidFill>
                  <a:srgbClr val="666666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68" r:id="rId4"/>
    <p:sldLayoutId id="2147483671" r:id="rId5"/>
    <p:sldLayoutId id="2147483672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7" Type="http://schemas.microsoft.com/office/2007/relationships/hdphoto" Target="../media/hdphoto5.wdp"/><Relationship Id="rId12" Type="http://schemas.openxmlformats.org/officeDocument/2006/relationships/image" Target="../media/image1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microsoft.com/office/2007/relationships/hdphoto" Target="../media/hdphoto7.wdp"/><Relationship Id="rId5" Type="http://schemas.openxmlformats.org/officeDocument/2006/relationships/image" Target="../media/image5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0.xml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5.wdp"/><Relationship Id="rId11" Type="http://schemas.openxmlformats.org/officeDocument/2006/relationships/image" Target="../media/image13.png"/><Relationship Id="rId5" Type="http://schemas.openxmlformats.org/officeDocument/2006/relationships/image" Target="../media/image15.png"/><Relationship Id="rId10" Type="http://schemas.microsoft.com/office/2007/relationships/hdphoto" Target="../media/hdphoto7.wdp"/><Relationship Id="rId4" Type="http://schemas.openxmlformats.org/officeDocument/2006/relationships/notesSlide" Target="../notesSlides/notesSlide14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8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f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8D3511-B5D8-4596-9C88-B0BF46F20DE5}"/>
              </a:ext>
            </a:extLst>
          </p:cNvPr>
          <p:cNvSpPr/>
          <p:nvPr/>
        </p:nvSpPr>
        <p:spPr>
          <a:xfrm>
            <a:off x="320040" y="345259"/>
            <a:ext cx="8537408" cy="4603664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solidFill>
              <a:srgbClr val="EE6D77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3C534B-0D73-4726-B7A7-13B636E8A688}"/>
              </a:ext>
            </a:extLst>
          </p:cNvPr>
          <p:cNvSpPr/>
          <p:nvPr/>
        </p:nvSpPr>
        <p:spPr>
          <a:xfrm>
            <a:off x="1439073" y="460889"/>
            <a:ext cx="7003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Trong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cuộc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sống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gì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cũng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đáng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yêu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,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đáng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quý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18" name="Google Shape;187;p33">
            <a:extLst>
              <a:ext uri="{FF2B5EF4-FFF2-40B4-BE49-F238E27FC236}">
                <a16:creationId xmlns:a16="http://schemas.microsoft.com/office/drawing/2014/main" id="{B07E73FB-4A98-4606-98D1-8BCE35A2E6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391178" y="11295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97B257-9AE8-466B-9870-28FF26220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069242" y="922554"/>
            <a:ext cx="5906324" cy="31151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76E4E5-F2E0-4F67-A520-FC48058017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5104" y="1333327"/>
            <a:ext cx="1733792" cy="2476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6A63D9-2EFB-4E01-B674-22A367C68D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9736" y="1363894"/>
            <a:ext cx="5430008" cy="3143689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14BA788-3FEB-40E3-8EC9-0E2D0505B869}"/>
              </a:ext>
            </a:extLst>
          </p:cNvPr>
          <p:cNvSpPr/>
          <p:nvPr/>
        </p:nvSpPr>
        <p:spPr>
          <a:xfrm>
            <a:off x="3166671" y="4023173"/>
            <a:ext cx="3028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Cái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gì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quý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2400" b="1" kern="12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nhất</a:t>
            </a:r>
            <a:r>
              <a:rPr lang="en-US" sz="2400" b="1" kern="1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>
            <a:extLst>
              <a:ext uri="{FF2B5EF4-FFF2-40B4-BE49-F238E27FC236}">
                <a16:creationId xmlns:a16="http://schemas.microsoft.com/office/drawing/2014/main" id="{D8B1B8D4-9582-4367-970B-FCF692AAE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060" y="1292225"/>
            <a:ext cx="44196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và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Line 22">
            <a:extLst>
              <a:ext uri="{FF2B5EF4-FFF2-40B4-BE49-F238E27FC236}">
                <a16:creationId xmlns:a16="http://schemas.microsoft.com/office/drawing/2014/main" id="{1E5923CF-66A3-462D-A690-571CD10D9B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44110" y="2427288"/>
            <a:ext cx="92075" cy="36512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23">
            <a:extLst>
              <a:ext uri="{FF2B5EF4-FFF2-40B4-BE49-F238E27FC236}">
                <a16:creationId xmlns:a16="http://schemas.microsoft.com/office/drawing/2014/main" id="{18724109-7B6C-425B-9D84-006E7C66C9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18573" y="2124075"/>
            <a:ext cx="889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4">
            <a:extLst>
              <a:ext uri="{FF2B5EF4-FFF2-40B4-BE49-F238E27FC236}">
                <a16:creationId xmlns:a16="http://schemas.microsoft.com/office/drawing/2014/main" id="{774CE4C3-AFD3-4774-AAC0-10427A2F53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260" y="1341438"/>
            <a:ext cx="90488" cy="274637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5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89368" y="83821"/>
            <a:ext cx="9001292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1697315" y="3063240"/>
            <a:ext cx="2585125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4B5DB-3381-4AE0-8CCC-0850FCBBF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94" y="1921519"/>
            <a:ext cx="3294251" cy="362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ADFE0-3B6B-4245-A8CB-0BE6AF21E3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9625" y="2502964"/>
            <a:ext cx="1281035" cy="3045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12D87-87ED-40DB-9A8A-635AAACA78A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8853" y="-308499"/>
            <a:ext cx="2434073" cy="2785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B5424-2297-4C91-9568-BF3E57FA2390}"/>
              </a:ext>
            </a:extLst>
          </p:cNvPr>
          <p:cNvSpPr txBox="1"/>
          <p:nvPr/>
        </p:nvSpPr>
        <p:spPr>
          <a:xfrm>
            <a:off x="4363117" y="646143"/>
            <a:ext cx="6652923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dung 8">
            <a:hlinkClick r:id="" action="ppaction://media"/>
            <a:extLst>
              <a:ext uri="{FF2B5EF4-FFF2-40B4-BE49-F238E27FC236}">
                <a16:creationId xmlns:a16="http://schemas.microsoft.com/office/drawing/2014/main" id="{441BB509-A8C3-4059-8EE7-8BE6F9F82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406400" y="4165453"/>
            <a:ext cx="406400" cy="406400"/>
          </a:xfrm>
          <a:prstGeom prst="rect">
            <a:avLst/>
          </a:prstGeom>
        </p:spPr>
      </p:pic>
      <p:pic>
        <p:nvPicPr>
          <p:cNvPr id="13" name="dung 8">
            <a:hlinkClick r:id="" action="ppaction://media"/>
            <a:extLst>
              <a:ext uri="{FF2B5EF4-FFF2-40B4-BE49-F238E27FC236}">
                <a16:creationId xmlns:a16="http://schemas.microsoft.com/office/drawing/2014/main" id="{7277DE6E-0795-4E47-8C30-C4298A744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64916" y="761509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7D261-0453-4115-9021-5EBD32E3FF80}"/>
              </a:ext>
            </a:extLst>
          </p:cNvPr>
          <p:cNvSpPr txBox="1"/>
          <p:nvPr/>
        </p:nvSpPr>
        <p:spPr>
          <a:xfrm>
            <a:off x="5340611" y="4078037"/>
            <a:ext cx="3410378" cy="460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dung 8">
            <a:hlinkClick r:id="" action="ppaction://media"/>
            <a:extLst>
              <a:ext uri="{FF2B5EF4-FFF2-40B4-BE49-F238E27FC236}">
                <a16:creationId xmlns:a16="http://schemas.microsoft.com/office/drawing/2014/main" id="{FCCF214C-1A7D-4946-8A6C-6327DBB2A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551994" y="23214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0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425749" y="-71872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15113" y="1806783"/>
            <a:ext cx="821736" cy="7092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706717" y="755308"/>
            <a:ext cx="8175900" cy="301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+mn-lt"/>
              </a:rPr>
              <a:t>V</a:t>
            </a: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ì sao Hùng</a:t>
            </a:r>
            <a:r>
              <a:rPr lang="en-US" sz="26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600" i="0" dirty="0" err="1">
                <a:solidFill>
                  <a:schemeClr val="bg1"/>
                </a:solidFill>
                <a:effectLst/>
                <a:latin typeface="+mn-lt"/>
              </a:rPr>
              <a:t>cho</a:t>
            </a:r>
            <a:r>
              <a:rPr lang="en-US" sz="26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600" i="0">
                <a:solidFill>
                  <a:schemeClr val="bg1"/>
                </a:solidFill>
                <a:effectLst/>
                <a:latin typeface="+mn-lt"/>
              </a:rPr>
              <a:t>rằng</a:t>
            </a:r>
            <a:r>
              <a:rPr lang="vi-VN" sz="2600" i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trên đời này </a:t>
            </a:r>
            <a:r>
              <a:rPr lang="en-US" sz="2600" i="0" dirty="0" err="1">
                <a:solidFill>
                  <a:schemeClr val="bg1"/>
                </a:solidFill>
                <a:effectLst/>
                <a:latin typeface="+mn-lt"/>
              </a:rPr>
              <a:t>lúa</a:t>
            </a:r>
            <a:r>
              <a:rPr lang="en-US" sz="26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en-US" sz="2600" i="0" dirty="0" err="1">
                <a:solidFill>
                  <a:schemeClr val="bg1"/>
                </a:solidFill>
                <a:effectLst/>
                <a:latin typeface="+mn-lt"/>
              </a:rPr>
              <a:t>gạo</a:t>
            </a:r>
            <a:r>
              <a:rPr lang="en-US" sz="26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quý nhất</a:t>
            </a:r>
            <a:r>
              <a:rPr lang="en-US" sz="2600" i="0" dirty="0">
                <a:solidFill>
                  <a:schemeClr val="bg1"/>
                </a:solidFill>
                <a:effectLst/>
                <a:latin typeface="+mn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Lúa gạo, vì bác nông dân phải vất vả làm ra hạt gạo.</a:t>
            </a:r>
          </a:p>
          <a:p>
            <a:pPr algn="l">
              <a:lnSpc>
                <a:spcPct val="150000"/>
              </a:lnSpc>
            </a:pP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Lúa gạo, vì không có ai không ăn mà sống được.</a:t>
            </a:r>
          </a:p>
          <a:p>
            <a:pPr algn="l">
              <a:lnSpc>
                <a:spcPct val="150000"/>
              </a:lnSpc>
            </a:pPr>
            <a:r>
              <a:rPr lang="vi-VN" sz="2600" i="0" dirty="0">
                <a:solidFill>
                  <a:schemeClr val="bg1"/>
                </a:solidFill>
                <a:effectLst/>
                <a:latin typeface="+mn-lt"/>
              </a:rPr>
              <a:t>Lúa gạo, vì công nuôi trồng rất khó nhọc.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088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286247" y="178096"/>
            <a:ext cx="8634468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529303" y="801449"/>
            <a:ext cx="854230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n-lt"/>
              </a:rPr>
              <a:t>Quý đưa ra lập luận gì để chứng minh vàng là quý nhất?</a:t>
            </a:r>
          </a:p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Mọi người nói quý như vàng.</a:t>
            </a:r>
          </a:p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Vàng là đơn vị có thể đổi ra nhiều đơn vị tiền khác.</a:t>
            </a:r>
          </a:p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Có vàng sẽ có tiền, có tiền sẽ mua được lúa gạo.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Google Shape;187;p33">
            <a:extLst>
              <a:ext uri="{FF2B5EF4-FFF2-40B4-BE49-F238E27FC236}">
                <a16:creationId xmlns:a16="http://schemas.microsoft.com/office/drawing/2014/main" id="{2ACF769A-DACD-47D4-8979-48902BF10BB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-124621" y="1183708"/>
            <a:ext cx="821736" cy="7092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87;p33">
            <a:extLst>
              <a:ext uri="{FF2B5EF4-FFF2-40B4-BE49-F238E27FC236}">
                <a16:creationId xmlns:a16="http://schemas.microsoft.com/office/drawing/2014/main" id="{30A02445-7D0E-4A36-99EC-6881BD60227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-131924" y="2247074"/>
            <a:ext cx="821736" cy="70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000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782913" y="1069659"/>
            <a:ext cx="8137802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Theo suy nghĩ của Nam,  vì sao thời gian quý nhất?</a:t>
            </a:r>
          </a:p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Vì thời gian trôi qua không bao giờ trở lại.</a:t>
            </a:r>
          </a:p>
          <a:p>
            <a:pPr algn="l"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Vì thời gian của mỗi người có hạn.</a:t>
            </a:r>
          </a:p>
          <a:p>
            <a:pPr>
              <a:lnSpc>
                <a:spcPct val="150000"/>
              </a:lnSpc>
            </a:pP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Có thời gian mới làm ra được lúa gạo, vàng bạc.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Google Shape;187;p33">
            <a:extLst>
              <a:ext uri="{FF2B5EF4-FFF2-40B4-BE49-F238E27FC236}">
                <a16:creationId xmlns:a16="http://schemas.microsoft.com/office/drawing/2014/main" id="{304817B4-79F4-47BB-8E2F-5503D28CE6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l="9904" r="9896"/>
          <a:stretch/>
        </p:blipFill>
        <p:spPr>
          <a:xfrm>
            <a:off x="0" y="2516018"/>
            <a:ext cx="821736" cy="7092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48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89368" y="83821"/>
            <a:ext cx="9001292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1697315" y="3063240"/>
            <a:ext cx="2585125" cy="169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Gạo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thấy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cái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không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ăn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mà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sống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không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”.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4B5DB-3381-4AE0-8CCC-0850FCBBF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1994" y="1921519"/>
            <a:ext cx="3294251" cy="36271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DADFE0-3B6B-4245-A8CB-0BE6AF21E3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09625" y="2502964"/>
            <a:ext cx="1281035" cy="3045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912D87-87ED-40DB-9A8A-635AAACA7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78853" y="-308499"/>
            <a:ext cx="2434073" cy="2785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7B5424-2297-4C91-9568-BF3E57FA2390}"/>
              </a:ext>
            </a:extLst>
          </p:cNvPr>
          <p:cNvSpPr txBox="1"/>
          <p:nvPr/>
        </p:nvSpPr>
        <p:spPr>
          <a:xfrm>
            <a:off x="1095131" y="604568"/>
            <a:ext cx="6652923" cy="95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tiền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mua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lúa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gạo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dung 8">
            <a:hlinkClick r:id="" action="ppaction://media"/>
            <a:extLst>
              <a:ext uri="{FF2B5EF4-FFF2-40B4-BE49-F238E27FC236}">
                <a16:creationId xmlns:a16="http://schemas.microsoft.com/office/drawing/2014/main" id="{441BB509-A8C3-4059-8EE7-8BE6F9F82F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06400" y="4165453"/>
            <a:ext cx="406400" cy="406400"/>
          </a:xfrm>
          <a:prstGeom prst="rect">
            <a:avLst/>
          </a:prstGeom>
        </p:spPr>
      </p:pic>
      <p:pic>
        <p:nvPicPr>
          <p:cNvPr id="13" name="dung 8">
            <a:hlinkClick r:id="" action="ppaction://media"/>
            <a:extLst>
              <a:ext uri="{FF2B5EF4-FFF2-40B4-BE49-F238E27FC236}">
                <a16:creationId xmlns:a16="http://schemas.microsoft.com/office/drawing/2014/main" id="{7277DE6E-0795-4E47-8C30-C4298A7449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64916" y="761509"/>
            <a:ext cx="406400" cy="406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7D261-0453-4115-9021-5EBD32E3FF80}"/>
              </a:ext>
            </a:extLst>
          </p:cNvPr>
          <p:cNvSpPr txBox="1"/>
          <p:nvPr/>
        </p:nvSpPr>
        <p:spPr>
          <a:xfrm>
            <a:off x="4696556" y="2269218"/>
            <a:ext cx="3410378" cy="132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giờ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quý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nhất</a:t>
            </a:r>
            <a:r>
              <a:rPr lang="en-US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“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Có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thì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giờ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mới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làm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ra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được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lúa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gạo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,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vàng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bạc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”.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14" name="dung 8">
            <a:hlinkClick r:id="" action="ppaction://media"/>
            <a:extLst>
              <a:ext uri="{FF2B5EF4-FFF2-40B4-BE49-F238E27FC236}">
                <a16:creationId xmlns:a16="http://schemas.microsoft.com/office/drawing/2014/main" id="{FCCF214C-1A7D-4946-8A6C-6327DBB2AF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551994" y="232141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75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35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13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C6AAD-A761-4CBC-814F-15091C72D1E2}"/>
              </a:ext>
            </a:extLst>
          </p:cNvPr>
          <p:cNvSpPr txBox="1"/>
          <p:nvPr/>
        </p:nvSpPr>
        <p:spPr>
          <a:xfrm>
            <a:off x="1971923" y="882595"/>
            <a:ext cx="5200153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ta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 ý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rõ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lẽ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ý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tình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tôn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thoại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58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3336941" y="742215"/>
            <a:ext cx="734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bg1"/>
                </a:solidFill>
                <a:latin typeface="+mn-lt"/>
              </a:rPr>
              <a:t>Phân giải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536D53-07FF-45D0-A66C-375B465C6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339" y="1579564"/>
            <a:ext cx="2324424" cy="3991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0BAEFB-5A01-4F08-9038-AB34A8F0B893}"/>
              </a:ext>
            </a:extLst>
          </p:cNvPr>
          <p:cNvSpPr txBox="1"/>
          <p:nvPr/>
        </p:nvSpPr>
        <p:spPr>
          <a:xfrm>
            <a:off x="897546" y="1598721"/>
            <a:ext cx="7340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giải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thích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thấy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rõ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đúng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sai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phải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trái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lợi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hại</a:t>
            </a:r>
            <a:endParaRPr lang="en-US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702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572301" y="751632"/>
            <a:ext cx="7629565" cy="4455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Lúa gạo quý vì phải đổ mồ hôi mới làm ra được.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Vàng quý vì nó đắt và hiếm.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Thì giờ quý vì không lấy lại được.</a:t>
            </a:r>
          </a:p>
          <a:p>
            <a:pPr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b="1" i="0" dirty="0">
                <a:solidFill>
                  <a:schemeClr val="bg1"/>
                </a:solidFill>
                <a:effectLst/>
                <a:latin typeface="+mn-lt"/>
              </a:rPr>
              <a:t>Người lao động quý nhất vì biết dùng thì giờ, làm ra lúa gạo, vàng bạc.</a:t>
            </a:r>
          </a:p>
          <a:p>
            <a:pPr algn="l">
              <a:lnSpc>
                <a:spcPct val="150000"/>
              </a:lnSpc>
            </a:pPr>
            <a:r>
              <a:rPr lang="vi-VN" sz="2400" b="1" dirty="0">
                <a:solidFill>
                  <a:schemeClr val="accent1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 Lời giảng của thầy giáo hết sức thuyết phục, vô cùng chặt chẽ và hợp tình, hợp lí.</a:t>
            </a:r>
            <a:endParaRPr lang="vi-VN" sz="2400" b="1" i="0" dirty="0">
              <a:solidFill>
                <a:schemeClr val="accent1">
                  <a:lumMod val="75000"/>
                </a:schemeClr>
              </a:solidFill>
              <a:effectLst/>
              <a:latin typeface="+mn-lt"/>
            </a:endParaRP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B74D0-CABC-4CAC-AC82-306CA00B6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5339" y="1579564"/>
            <a:ext cx="2324424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7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3D01ED-D04D-473D-AEB4-2665220FF383}"/>
              </a:ext>
            </a:extLst>
          </p:cNvPr>
          <p:cNvSpPr txBox="1"/>
          <p:nvPr/>
        </p:nvSpPr>
        <p:spPr>
          <a:xfrm>
            <a:off x="1320927" y="157563"/>
            <a:ext cx="701996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Khi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57F0BC-91A9-4D43-A6B4-6466FB012EB5}"/>
              </a:ext>
            </a:extLst>
          </p:cNvPr>
          <p:cNvSpPr txBox="1"/>
          <p:nvPr/>
        </p:nvSpPr>
        <p:spPr>
          <a:xfrm>
            <a:off x="599798" y="952103"/>
            <a:ext cx="4121400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 thái độ ôn tồn, hòa nhã, tôn trọng người đối thoại, tránh nóng nảy hay bảo thủ.</a:t>
            </a:r>
            <a:endParaRPr 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55DAAB-7492-436B-AC2F-45981D503E5C}"/>
              </a:ext>
            </a:extLst>
          </p:cNvPr>
          <p:cNvSpPr txBox="1"/>
          <p:nvPr/>
        </p:nvSpPr>
        <p:spPr>
          <a:xfrm>
            <a:off x="4484463" y="2638343"/>
            <a:ext cx="4255678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Đưa ra lí lẽ chặt chẽ, xác đáng để bảo vệ ý kiến của mình</a:t>
            </a: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7455D4-5D2C-4FBB-9A51-54A57D557A3B}"/>
              </a:ext>
            </a:extLst>
          </p:cNvPr>
          <p:cNvSpPr txBox="1"/>
          <p:nvPr/>
        </p:nvSpPr>
        <p:spPr>
          <a:xfrm>
            <a:off x="703647" y="3940415"/>
            <a:ext cx="7019965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vi-VN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ắng</a:t>
            </a:r>
            <a:r>
              <a:rPr lang="en-US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nghe</a:t>
            </a:r>
            <a:r>
              <a:rPr lang="en-US" sz="2200" b="1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22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của người khác</a:t>
            </a:r>
            <a:endParaRPr lang="en-US" sz="2200" b="1" dirty="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2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429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subTitle" idx="1"/>
          </p:nvPr>
        </p:nvSpPr>
        <p:spPr>
          <a:xfrm flipH="1">
            <a:off x="3628892" y="1805927"/>
            <a:ext cx="5752214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-91440" y="-26"/>
            <a:ext cx="5509260" cy="528830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F5AC62A-4213-4552-A11E-F789CDE9EEC4}"/>
              </a:ext>
            </a:extLst>
          </p:cNvPr>
          <p:cNvSpPr/>
          <p:nvPr/>
        </p:nvSpPr>
        <p:spPr>
          <a:xfrm>
            <a:off x="3628892" y="2332427"/>
            <a:ext cx="575221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FFFFFF"/>
              </a:buClr>
              <a:buSzPts val="1200"/>
            </a:pPr>
            <a:r>
              <a:rPr lang="en-US" sz="48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sym typeface="Zilla Slab Light"/>
              </a:rPr>
              <a:t>CÁI GÌ QUÝ NHẤT?</a:t>
            </a:r>
          </a:p>
          <a:p>
            <a:pPr lvl="0">
              <a:buClr>
                <a:srgbClr val="FFFFFF"/>
              </a:buClr>
              <a:buSzPts val="1200"/>
            </a:pPr>
            <a:r>
              <a:rPr lang="en-US" sz="2000" b="1" i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sym typeface="Zilla Slab Light"/>
              </a:rPr>
              <a:t>                                                           </a:t>
            </a:r>
            <a:r>
              <a:rPr lang="en-US" sz="2000" b="1" i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sym typeface="Zilla Slab Light"/>
              </a:rPr>
              <a:t>Trịnh</a:t>
            </a:r>
            <a:r>
              <a:rPr lang="en-US" sz="2000" b="1" i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sym typeface="Zilla Slab Light"/>
              </a:rPr>
              <a:t> </a:t>
            </a:r>
            <a:r>
              <a:rPr lang="en-US" sz="2000" b="1" i="1" dirty="0" err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  <a:sym typeface="Zilla Slab Light"/>
              </a:rPr>
              <a:t>Mạnh</a:t>
            </a:r>
            <a:endParaRPr lang="en-US" sz="2000" b="1" i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  <a:sym typeface="Zilla Slab Ligh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0C6AAD-A761-4CBC-814F-15091C72D1E2}"/>
              </a:ext>
            </a:extLst>
          </p:cNvPr>
          <p:cNvSpPr txBox="1"/>
          <p:nvPr/>
        </p:nvSpPr>
        <p:spPr>
          <a:xfrm>
            <a:off x="1971923" y="882595"/>
            <a:ext cx="520015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bg1"/>
                </a:solidFill>
                <a:latin typeface="+mn-lt"/>
              </a:rPr>
              <a:t>Qua cuộc tranh luận về “Cái gì quý nhất” của ba bạn nhỏ và lời giải thích thuyết phục của thầy giáo, bài tập đọc muốn gửi đến thông điệp: Trên đời, người lao động là quý giá nhất.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54716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5079C-1C81-4995-BDE8-3354CFFCF0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FE138-C6D9-4A95-ABDC-FC57ABD441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Write note icon Royalty Free Vector Image - VectorStock">
            <a:extLst>
              <a:ext uri="{FF2B5EF4-FFF2-40B4-BE49-F238E27FC236}">
                <a16:creationId xmlns:a16="http://schemas.microsoft.com/office/drawing/2014/main" id="{2FAF08E9-CAD4-4963-B42B-567EBCB8FE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572119" y="1505335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0D50C4-07A9-4162-8E80-DE4648E7DC73}"/>
              </a:ext>
            </a:extLst>
          </p:cNvPr>
          <p:cNvSpPr txBox="1"/>
          <p:nvPr/>
        </p:nvSpPr>
        <p:spPr>
          <a:xfrm>
            <a:off x="2806997" y="-14455"/>
            <a:ext cx="734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Đọc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diễn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cảm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54D2B4F0-588E-46A7-81ED-B5FB00216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1775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Hùng nói:  Theo tớ qúy nhất là lúa gạo . Các cậu có thấy ai không ăn mà sống được không ?</a:t>
            </a:r>
          </a:p>
        </p:txBody>
      </p:sp>
      <p:sp>
        <p:nvSpPr>
          <p:cNvPr id="7" name="Line 7">
            <a:extLst>
              <a:ext uri="{FF2B5EF4-FFF2-40B4-BE49-F238E27FC236}">
                <a16:creationId xmlns:a16="http://schemas.microsoft.com/office/drawing/2014/main" id="{39AA5A0D-A919-43D4-BD9F-0E10D1E03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998975"/>
            <a:ext cx="12954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9185AB15-39DD-46CC-A309-120C7651650F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998975"/>
            <a:ext cx="1066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B2D7C69-335C-45DC-9D92-7494F04A9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66676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”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Nam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!”</a:t>
            </a:r>
          </a:p>
        </p:txBody>
      </p:sp>
      <p:sp>
        <p:nvSpPr>
          <p:cNvPr id="10" name="Line 10">
            <a:extLst>
              <a:ext uri="{FF2B5EF4-FFF2-40B4-BE49-F238E27FC236}">
                <a16:creationId xmlns:a16="http://schemas.microsoft.com/office/drawing/2014/main" id="{C7F604B9-F5C3-4A84-80DB-92E18F10B30C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1379975"/>
            <a:ext cx="5562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1">
            <a:extLst>
              <a:ext uri="{FF2B5EF4-FFF2-40B4-BE49-F238E27FC236}">
                <a16:creationId xmlns:a16="http://schemas.microsoft.com/office/drawing/2014/main" id="{B42E535A-3625-4DDF-BDCD-9F72BA54B53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2141975"/>
            <a:ext cx="685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2">
            <a:extLst>
              <a:ext uri="{FF2B5EF4-FFF2-40B4-BE49-F238E27FC236}">
                <a16:creationId xmlns:a16="http://schemas.microsoft.com/office/drawing/2014/main" id="{9EAA0D23-DD18-468D-9C7D-A0088427AE6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599175"/>
            <a:ext cx="1828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3">
            <a:extLst>
              <a:ext uri="{FF2B5EF4-FFF2-40B4-BE49-F238E27FC236}">
                <a16:creationId xmlns:a16="http://schemas.microsoft.com/office/drawing/2014/main" id="{6F4B026C-3803-49CD-AED6-9AFDB85FE6B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599175"/>
            <a:ext cx="1066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4">
            <a:extLst>
              <a:ext uri="{FF2B5EF4-FFF2-40B4-BE49-F238E27FC236}">
                <a16:creationId xmlns:a16="http://schemas.microsoft.com/office/drawing/2014/main" id="{000A058B-A6DA-4602-9C73-D646E7624E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37375"/>
            <a:ext cx="99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>
            <a:extLst>
              <a:ext uri="{FF2B5EF4-FFF2-40B4-BE49-F238E27FC236}">
                <a16:creationId xmlns:a16="http://schemas.microsoft.com/office/drawing/2014/main" id="{9337F43D-E429-414F-AF72-18CD112CB03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437375"/>
            <a:ext cx="26670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>
            <a:extLst>
              <a:ext uri="{FF2B5EF4-FFF2-40B4-BE49-F238E27FC236}">
                <a16:creationId xmlns:a16="http://schemas.microsoft.com/office/drawing/2014/main" id="{033C7F31-1D26-41EA-B6F9-339AC3EB40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6800" y="2980175"/>
            <a:ext cx="1066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8">
            <a:extLst>
              <a:ext uri="{FF2B5EF4-FFF2-40B4-BE49-F238E27FC236}">
                <a16:creationId xmlns:a16="http://schemas.microsoft.com/office/drawing/2014/main" id="{529D1CA1-30C9-4906-AD96-404804113124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7950" y="3437375"/>
            <a:ext cx="990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20">
            <a:extLst>
              <a:ext uri="{FF2B5EF4-FFF2-40B4-BE49-F238E27FC236}">
                <a16:creationId xmlns:a16="http://schemas.microsoft.com/office/drawing/2014/main" id="{6064A47A-29E9-4880-BC9D-1D51FB8778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7325" y="4077138"/>
            <a:ext cx="2971800" cy="46037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1">
            <a:extLst>
              <a:ext uri="{FF2B5EF4-FFF2-40B4-BE49-F238E27FC236}">
                <a16:creationId xmlns:a16="http://schemas.microsoft.com/office/drawing/2014/main" id="{F0A11FE3-F44C-4347-B21D-DAB9FF557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33600" y="4504175"/>
            <a:ext cx="36576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2">
            <a:extLst>
              <a:ext uri="{FF2B5EF4-FFF2-40B4-BE49-F238E27FC236}">
                <a16:creationId xmlns:a16="http://schemas.microsoft.com/office/drawing/2014/main" id="{A13CE27F-D62F-4CE5-807B-4EB595C73991}"/>
              </a:ext>
            </a:extLst>
          </p:cNvPr>
          <p:cNvSpPr>
            <a:spLocks noChangeShapeType="1"/>
          </p:cNvSpPr>
          <p:nvPr/>
        </p:nvSpPr>
        <p:spPr bwMode="auto">
          <a:xfrm>
            <a:off x="2133600" y="4123175"/>
            <a:ext cx="1219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7423E7C7-8184-4E19-AC1C-A2D95A4BC0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" y="4961375"/>
            <a:ext cx="39243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8">
            <a:extLst>
              <a:ext uri="{FF2B5EF4-FFF2-40B4-BE49-F238E27FC236}">
                <a16:creationId xmlns:a16="http://schemas.microsoft.com/office/drawing/2014/main" id="{63A7F34D-EC79-40E9-A8F0-4C322738797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96000" y="3437375"/>
            <a:ext cx="14478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18D10089-477C-46F4-944E-363B528C0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6169025" y="4508938"/>
            <a:ext cx="2746375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8EAB3-7851-4CC1-9CA6-F755CCFAB719}"/>
              </a:ext>
            </a:extLst>
          </p:cNvPr>
          <p:cNvSpPr txBox="1"/>
          <p:nvPr/>
        </p:nvSpPr>
        <p:spPr>
          <a:xfrm>
            <a:off x="5852160" y="2171700"/>
            <a:ext cx="2712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Tạm</a:t>
            </a:r>
            <a:r>
              <a:rPr lang="en-US" sz="3600" b="1" dirty="0"/>
              <a:t> </a:t>
            </a:r>
            <a:r>
              <a:rPr lang="en-US" sz="3600" b="1" dirty="0" err="1"/>
              <a:t>biệt</a:t>
            </a:r>
            <a:r>
              <a:rPr lang="en-US" sz="3600" b="1" dirty="0"/>
              <a:t> và </a:t>
            </a:r>
            <a:r>
              <a:rPr lang="en-US" sz="3600" b="1" dirty="0" err="1"/>
              <a:t>hẹn</a:t>
            </a:r>
            <a:r>
              <a:rPr lang="en-US" sz="3600" b="1" dirty="0"/>
              <a:t> </a:t>
            </a:r>
            <a:r>
              <a:rPr lang="en-US" sz="3600" b="1" dirty="0" err="1"/>
              <a:t>gặp</a:t>
            </a:r>
            <a:r>
              <a:rPr lang="en-US" sz="3600" b="1" dirty="0"/>
              <a:t> </a:t>
            </a:r>
            <a:r>
              <a:rPr lang="en-US" sz="3600" b="1" dirty="0" err="1"/>
              <a:t>lại</a:t>
            </a:r>
            <a:endParaRPr lang="en-US" sz="36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325184" y="1951105"/>
            <a:ext cx="4733475" cy="930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57200" algn="just"/>
            <a:r>
              <a:rPr lang="en-US" sz="2400" b="1" dirty="0" err="1">
                <a:latin typeface="+mj-lt"/>
              </a:rPr>
              <a:t>bàn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cãi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tìm</a:t>
            </a:r>
            <a:r>
              <a:rPr lang="en-US" sz="2400" b="1" dirty="0">
                <a:latin typeface="+mj-lt"/>
              </a:rPr>
              <a:t> ra </a:t>
            </a:r>
            <a:r>
              <a:rPr lang="en-US" sz="2400" b="1" dirty="0" err="1">
                <a:latin typeface="+mj-lt"/>
              </a:rPr>
              <a:t>lẽ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phải</a:t>
            </a:r>
            <a:r>
              <a:rPr lang="en-US" sz="2400" b="1" dirty="0">
                <a:latin typeface="+mj-lt"/>
              </a:rPr>
              <a:t>.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743118" y="823530"/>
            <a:ext cx="3856513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Tranh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luận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???</a:t>
            </a:r>
            <a:endParaRPr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arget icon Notes and Tasks icon Aim icon, Symbol, Logo, Circle ...">
            <a:extLst>
              <a:ext uri="{FF2B5EF4-FFF2-40B4-BE49-F238E27FC236}">
                <a16:creationId xmlns:a16="http://schemas.microsoft.com/office/drawing/2014/main" id="{4E798B06-38B5-4868-B021-D510BD14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49" l="10000" r="90000">
                        <a14:foregroundMark x1="50440" y1="51648" x2="50440" y2="51648"/>
                        <a14:foregroundMark x1="52857" y1="45055" x2="52857" y2="45055"/>
                        <a14:foregroundMark x1="50659" y1="90549" x2="50659" y2="9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1951105"/>
            <a:ext cx="636624" cy="6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ogle Shape;1320;p54">
            <a:extLst>
              <a:ext uri="{FF2B5EF4-FFF2-40B4-BE49-F238E27FC236}">
                <a16:creationId xmlns:a16="http://schemas.microsoft.com/office/drawing/2014/main" id="{E1117735-F552-4153-BC6D-E7F822BFC81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326" r="37168"/>
          <a:stretch/>
        </p:blipFill>
        <p:spPr>
          <a:xfrm>
            <a:off x="76280" y="2350390"/>
            <a:ext cx="1493969" cy="272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ung 8">
            <a:hlinkClick r:id="" action="ppaction://media"/>
            <a:extLst>
              <a:ext uri="{FF2B5EF4-FFF2-40B4-BE49-F238E27FC236}">
                <a16:creationId xmlns:a16="http://schemas.microsoft.com/office/drawing/2014/main" id="{CA8F8B3D-C586-4093-9C84-664176A73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06400" y="416545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A8D0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470091" y="1419621"/>
            <a:ext cx="4733475" cy="930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b="1" i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 và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743118" y="577040"/>
            <a:ext cx="3856513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Yêu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cầu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cần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đạt</a:t>
            </a:r>
            <a:endParaRPr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arget icon Notes and Tasks icon Aim icon, Symbol, Logo, Circle ...">
            <a:extLst>
              <a:ext uri="{FF2B5EF4-FFF2-40B4-BE49-F238E27FC236}">
                <a16:creationId xmlns:a16="http://schemas.microsoft.com/office/drawing/2014/main" id="{4E798B06-38B5-4868-B021-D510BD14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49" l="10000" r="90000">
                        <a14:foregroundMark x1="50440" y1="51648" x2="50440" y2="51648"/>
                        <a14:foregroundMark x1="52857" y1="45055" x2="52857" y2="45055"/>
                        <a14:foregroundMark x1="50659" y1="90549" x2="50659" y2="9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1370659"/>
            <a:ext cx="636624" cy="6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EA0C4B9-E548-42CE-830D-5C93808C46D6}"/>
              </a:ext>
            </a:extLst>
          </p:cNvPr>
          <p:cNvGrpSpPr/>
          <p:nvPr/>
        </p:nvGrpSpPr>
        <p:grpSpPr>
          <a:xfrm>
            <a:off x="1998921" y="2571750"/>
            <a:ext cx="4873738" cy="1020505"/>
            <a:chOff x="2099071" y="2347823"/>
            <a:chExt cx="4873738" cy="1020505"/>
          </a:xfrm>
        </p:grpSpPr>
        <p:sp>
          <p:nvSpPr>
            <p:cNvPr id="48" name="Google Shape;157;p31">
              <a:extLst>
                <a:ext uri="{FF2B5EF4-FFF2-40B4-BE49-F238E27FC236}">
                  <a16:creationId xmlns:a16="http://schemas.microsoft.com/office/drawing/2014/main" id="{04D39662-D974-4B13-9407-815127726E43}"/>
                </a:ext>
              </a:extLst>
            </p:cNvPr>
            <p:cNvSpPr txBox="1">
              <a:spLocks/>
            </p:cNvSpPr>
            <p:nvPr/>
          </p:nvSpPr>
          <p:spPr>
            <a:xfrm>
              <a:off x="2570241" y="2437559"/>
              <a:ext cx="4402568" cy="930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1pPr>
              <a:lvl2pPr marL="914400" marR="0" lvl="1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2pPr>
              <a:lvl3pPr marL="1371600" marR="0" lvl="2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3pPr>
              <a:lvl4pPr marL="1828800" marR="0" lvl="3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4pPr>
              <a:lvl5pPr marL="2286000" marR="0" lvl="4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5pPr>
              <a:lvl6pPr marL="2743200" marR="0" lvl="5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6pPr>
              <a:lvl7pPr marL="3200400" marR="0" lvl="6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7pPr>
              <a:lvl8pPr marL="3657600" marR="0" lvl="7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8pPr>
              <a:lvl9pPr marL="4114800" marR="0" lvl="8" indent="-2921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900"/>
                <a:buFont typeface="Zilla Slab Light"/>
                <a:buNone/>
                <a:defRPr sz="900" b="0" i="0" u="none" strike="noStrike" cap="none">
                  <a:solidFill>
                    <a:srgbClr val="FFFFFF"/>
                  </a:solidFill>
                  <a:latin typeface="Zilla Slab Light"/>
                  <a:ea typeface="Zilla Slab Light"/>
                  <a:cs typeface="Zilla Slab Light"/>
                  <a:sym typeface="Zilla Slab Light"/>
                </a:defRPr>
              </a:lvl9pPr>
            </a:lstStyle>
            <a:p>
              <a:pPr marL="0" marR="0" indent="45720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lưu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loát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cảm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toàn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dẫn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và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lời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nhân</a:t>
              </a:r>
              <a:r>
                <a:rPr lang="en-US" sz="2000" b="1" dirty="0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b="1" dirty="0" err="1"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vật</a:t>
              </a:r>
              <a:r>
                <a:rPr lang="en-US" sz="2000" b="1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000" b="1" dirty="0"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4" name="Picture 2" descr="Target icon Notes and Tasks icon Aim icon, Symbol, Logo, Circle ...">
              <a:extLst>
                <a:ext uri="{FF2B5EF4-FFF2-40B4-BE49-F238E27FC236}">
                  <a16:creationId xmlns:a16="http://schemas.microsoft.com/office/drawing/2014/main" id="{B975025C-D226-4B0B-B813-BA6342880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549" l="10000" r="90000">
                          <a14:foregroundMark x1="50440" y1="51648" x2="50440" y2="51648"/>
                          <a14:foregroundMark x1="52857" y1="45055" x2="52857" y2="45055"/>
                          <a14:foregroundMark x1="50659" y1="90549" x2="50659" y2="905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99071" y="2347823"/>
              <a:ext cx="636624" cy="636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Google Shape;1320;p54">
            <a:extLst>
              <a:ext uri="{FF2B5EF4-FFF2-40B4-BE49-F238E27FC236}">
                <a16:creationId xmlns:a16="http://schemas.microsoft.com/office/drawing/2014/main" id="{E1117735-F552-4153-BC6D-E7F822BFC81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326" r="37168"/>
          <a:stretch/>
        </p:blipFill>
        <p:spPr>
          <a:xfrm>
            <a:off x="76280" y="2350390"/>
            <a:ext cx="1493969" cy="272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ung 8">
            <a:hlinkClick r:id="" action="ppaction://media"/>
            <a:extLst>
              <a:ext uri="{FF2B5EF4-FFF2-40B4-BE49-F238E27FC236}">
                <a16:creationId xmlns:a16="http://schemas.microsoft.com/office/drawing/2014/main" id="{CA8F8B3D-C586-4093-9C84-664176A73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06400" y="4165453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subTitle" idx="1"/>
          </p:nvPr>
        </p:nvSpPr>
        <p:spPr>
          <a:xfrm>
            <a:off x="2325184" y="1272925"/>
            <a:ext cx="4733475" cy="9307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457200" algn="just"/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dẫn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truyện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chậm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rãi</a:t>
            </a:r>
            <a:endParaRPr lang="en-US" sz="2400" b="1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0" name="Google Shape;170;p31"/>
          <p:cNvSpPr txBox="1">
            <a:spLocks noGrp="1"/>
          </p:cNvSpPr>
          <p:nvPr>
            <p:ph type="title" idx="17"/>
          </p:nvPr>
        </p:nvSpPr>
        <p:spPr>
          <a:xfrm>
            <a:off x="2763664" y="541590"/>
            <a:ext cx="3856513" cy="81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Giọng</a:t>
            </a:r>
            <a:r>
              <a:rPr lang="en-US" sz="3600" b="1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 </a:t>
            </a:r>
            <a:r>
              <a:rPr lang="en-US" sz="3600" b="1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</a:rPr>
              <a:t>đọc</a:t>
            </a:r>
            <a:endParaRPr sz="3600" b="1" dirty="0">
              <a:solidFill>
                <a:srgbClr val="FFFFFF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</a:endParaRPr>
          </a:p>
        </p:txBody>
      </p:sp>
      <p:pic>
        <p:nvPicPr>
          <p:cNvPr id="1026" name="Picture 2" descr="Target icon Notes and Tasks icon Aim icon, Symbol, Logo, Circle ...">
            <a:extLst>
              <a:ext uri="{FF2B5EF4-FFF2-40B4-BE49-F238E27FC236}">
                <a16:creationId xmlns:a16="http://schemas.microsoft.com/office/drawing/2014/main" id="{4E798B06-38B5-4868-B021-D510BD14E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49" l="10000" r="90000">
                        <a14:foregroundMark x1="50440" y1="51648" x2="50440" y2="51648"/>
                        <a14:foregroundMark x1="52857" y1="45055" x2="52857" y2="45055"/>
                        <a14:foregroundMark x1="50659" y1="90549" x2="50659" y2="9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1272925"/>
            <a:ext cx="636624" cy="6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Google Shape;1320;p54">
            <a:extLst>
              <a:ext uri="{FF2B5EF4-FFF2-40B4-BE49-F238E27FC236}">
                <a16:creationId xmlns:a16="http://schemas.microsoft.com/office/drawing/2014/main" id="{E1117735-F552-4153-BC6D-E7F822BFC81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33326" r="37168"/>
          <a:stretch/>
        </p:blipFill>
        <p:spPr>
          <a:xfrm>
            <a:off x="76280" y="2350390"/>
            <a:ext cx="1493969" cy="272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dung 8">
            <a:hlinkClick r:id="" action="ppaction://media"/>
            <a:extLst>
              <a:ext uri="{FF2B5EF4-FFF2-40B4-BE49-F238E27FC236}">
                <a16:creationId xmlns:a16="http://schemas.microsoft.com/office/drawing/2014/main" id="{CA8F8B3D-C586-4093-9C84-664176A736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406400" y="4165453"/>
            <a:ext cx="406400" cy="406400"/>
          </a:xfrm>
          <a:prstGeom prst="rect">
            <a:avLst/>
          </a:prstGeom>
        </p:spPr>
      </p:pic>
      <p:sp>
        <p:nvSpPr>
          <p:cNvPr id="7" name="Google Shape;157;p31">
            <a:extLst>
              <a:ext uri="{FF2B5EF4-FFF2-40B4-BE49-F238E27FC236}">
                <a16:creationId xmlns:a16="http://schemas.microsoft.com/office/drawing/2014/main" id="{9030C9FC-07D9-431B-89BE-2BDAF524FEDF}"/>
              </a:ext>
            </a:extLst>
          </p:cNvPr>
          <p:cNvSpPr txBox="1">
            <a:spLocks/>
          </p:cNvSpPr>
          <p:nvPr/>
        </p:nvSpPr>
        <p:spPr>
          <a:xfrm>
            <a:off x="2325184" y="2106365"/>
            <a:ext cx="4733475" cy="9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457200" algn="just"/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nổi</a:t>
            </a:r>
            <a:endParaRPr lang="en-US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Target icon Notes and Tasks icon Aim icon, Symbol, Logo, Circle ...">
            <a:extLst>
              <a:ext uri="{FF2B5EF4-FFF2-40B4-BE49-F238E27FC236}">
                <a16:creationId xmlns:a16="http://schemas.microsoft.com/office/drawing/2014/main" id="{FFFB55C1-D919-494A-8B91-882F1C65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49" l="10000" r="90000">
                        <a14:foregroundMark x1="50440" y1="51648" x2="50440" y2="51648"/>
                        <a14:foregroundMark x1="52857" y1="45055" x2="52857" y2="45055"/>
                        <a14:foregroundMark x1="50659" y1="90549" x2="50659" y2="9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921" y="2106365"/>
            <a:ext cx="636624" cy="6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57;p31">
            <a:extLst>
              <a:ext uri="{FF2B5EF4-FFF2-40B4-BE49-F238E27FC236}">
                <a16:creationId xmlns:a16="http://schemas.microsoft.com/office/drawing/2014/main" id="{20A0F546-C555-4AA7-9327-195F5550CD52}"/>
              </a:ext>
            </a:extLst>
          </p:cNvPr>
          <p:cNvSpPr txBox="1">
            <a:spLocks/>
          </p:cNvSpPr>
          <p:nvPr/>
        </p:nvSpPr>
        <p:spPr>
          <a:xfrm>
            <a:off x="2364281" y="3032944"/>
            <a:ext cx="4733475" cy="930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Zilla Slab Light"/>
              <a:buNone/>
              <a:defRPr sz="9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457200" algn="just"/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Giọng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ôn</a:t>
            </a:r>
            <a:r>
              <a:rPr lang="en-US" sz="24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+mj-lt"/>
                <a:cs typeface="Times New Roman" panose="02020603050405020304" pitchFamily="18" charset="0"/>
              </a:rPr>
              <a:t>tồn</a:t>
            </a:r>
            <a:endParaRPr lang="en-US" sz="2400" b="1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Target icon Notes and Tasks icon Aim icon, Symbol, Logo, Circle ...">
            <a:extLst>
              <a:ext uri="{FF2B5EF4-FFF2-40B4-BE49-F238E27FC236}">
                <a16:creationId xmlns:a16="http://schemas.microsoft.com/office/drawing/2014/main" id="{909F6A78-8806-44DC-88F2-72967542F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549" l="10000" r="90000">
                        <a14:foregroundMark x1="50440" y1="51648" x2="50440" y2="51648"/>
                        <a14:foregroundMark x1="52857" y1="45055" x2="52857" y2="45055"/>
                        <a14:foregroundMark x1="50659" y1="90549" x2="50659" y2="905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18" y="3032944"/>
            <a:ext cx="636624" cy="63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13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7" grpId="0" build="p"/>
      <p:bldP spid="7" grpId="0" build="p"/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744815" y="617220"/>
            <a:ext cx="7340005" cy="4124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Nam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“Theo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tớ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?”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2231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365761" y="365760"/>
            <a:ext cx="8374380" cy="409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Nam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lên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chẳng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mua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Nam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vội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ngay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“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!”</a:t>
            </a:r>
          </a:p>
          <a:p>
            <a:pPr marL="0" marR="0" indent="4572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sôi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ai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ai.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633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403859" y="304800"/>
            <a:ext cx="8336282" cy="508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indent="22860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Nghe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xong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thầy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mỉm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R="0" lvl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-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đổ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mồ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hôi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đắt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và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hiếm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lấy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đáng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lắm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Ai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ai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ạ.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lúa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gạo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bạc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nghĩa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mọi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và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giờ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trôi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vô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thôi</a:t>
            </a: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TRỊNH MẠNH</a:t>
            </a:r>
          </a:p>
          <a:p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8019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4B28A0F-2D51-42F7-89BA-47C7B8CB96A3}"/>
              </a:ext>
            </a:extLst>
          </p:cNvPr>
          <p:cNvSpPr/>
          <p:nvPr/>
        </p:nvSpPr>
        <p:spPr>
          <a:xfrm>
            <a:off x="223285" y="83821"/>
            <a:ext cx="8737836" cy="4881583"/>
          </a:xfrm>
          <a:prstGeom prst="roundRect">
            <a:avLst>
              <a:gd name="adj" fmla="val 5359"/>
            </a:avLst>
          </a:prstGeom>
          <a:solidFill>
            <a:schemeClr val="accent5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1A615-788F-41EA-9D6E-24ED213582D3}"/>
              </a:ext>
            </a:extLst>
          </p:cNvPr>
          <p:cNvSpPr/>
          <p:nvPr/>
        </p:nvSpPr>
        <p:spPr>
          <a:xfrm>
            <a:off x="365761" y="178096"/>
            <a:ext cx="8374380" cy="4675844"/>
          </a:xfrm>
          <a:prstGeom prst="rect">
            <a:avLst/>
          </a:prstGeom>
          <a:noFill/>
          <a:ln>
            <a:solidFill>
              <a:srgbClr val="FF4495"/>
            </a:solidFill>
            <a:prstDash val="sys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oogle Shape;187;p33">
            <a:extLst>
              <a:ext uri="{FF2B5EF4-FFF2-40B4-BE49-F238E27FC236}">
                <a16:creationId xmlns:a16="http://schemas.microsoft.com/office/drawing/2014/main" id="{B57D4D1A-2EA6-4485-A058-9A1C2D5965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904" r="9896"/>
          <a:stretch/>
        </p:blipFill>
        <p:spPr>
          <a:xfrm>
            <a:off x="-32898" y="-165140"/>
            <a:ext cx="1265393" cy="98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4" descr="Write note icon Royalty Free Vector Image - VectorStock">
            <a:extLst>
              <a:ext uri="{FF2B5EF4-FFF2-40B4-BE49-F238E27FC236}">
                <a16:creationId xmlns:a16="http://schemas.microsoft.com/office/drawing/2014/main" id="{7DCE459A-2FF7-4455-B442-A0849446F1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78" b="73611" l="10000" r="90000">
                        <a14:foregroundMark x1="75500" y1="23981" x2="75500" y2="23981"/>
                        <a14:foregroundMark x1="32100" y1="23148" x2="32100" y2="23148"/>
                        <a14:foregroundMark x1="30100" y1="37037" x2="30100" y2="37037"/>
                        <a14:foregroundMark x1="33500" y1="72778" x2="33500" y2="72778"/>
                        <a14:foregroundMark x1="73200" y1="58519" x2="73200" y2="58519"/>
                        <a14:foregroundMark x1="58900" y1="62593" x2="58900" y2="62593"/>
                        <a14:foregroundMark x1="39500" y1="30000" x2="39500" y2="30000"/>
                        <a14:foregroundMark x1="39500" y1="49167" x2="39500" y2="49167"/>
                        <a14:foregroundMark x1="36400" y1="59167" x2="36400" y2="59167"/>
                        <a14:foregroundMark x1="49100" y1="64074" x2="49100" y2="64074"/>
                        <a14:foregroundMark x1="67200" y1="51852" x2="67200" y2="51852"/>
                        <a14:foregroundMark x1="35300" y1="27037" x2="33500" y2="50648"/>
                        <a14:foregroundMark x1="51100" y1="27315" x2="36500" y2="57130"/>
                        <a14:foregroundMark x1="36500" y1="57130" x2="36200" y2="57500"/>
                        <a14:foregroundMark x1="60300" y1="24167" x2="29300" y2="25648"/>
                        <a14:foregroundMark x1="29300" y1="25648" x2="25700" y2="34537"/>
                        <a14:foregroundMark x1="25700" y1="34537" x2="25700" y2="34537"/>
                        <a14:foregroundMark x1="21600" y1="38241" x2="28100" y2="37222"/>
                        <a14:foregroundMark x1="25200" y1="42593" x2="25400" y2="45926"/>
                        <a14:foregroundMark x1="21900" y1="48333" x2="29900" y2="47500"/>
                        <a14:foregroundMark x1="25000" y1="51667" x2="25400" y2="55185"/>
                        <a14:foregroundMark x1="21600" y1="59537" x2="31700" y2="57870"/>
                        <a14:foregroundMark x1="31700" y1="57870" x2="31700" y2="57870"/>
                        <a14:foregroundMark x1="24800" y1="64259" x2="29100" y2="73333"/>
                        <a14:foregroundMark x1="29100" y1="73333" x2="39600" y2="73981"/>
                        <a14:foregroundMark x1="39600" y1="73981" x2="62100" y2="72870"/>
                        <a14:foregroundMark x1="62100" y1="72870" x2="71400" y2="69167"/>
                        <a14:foregroundMark x1="71400" y1="69167" x2="69900" y2="58889"/>
                        <a14:foregroundMark x1="69900" y1="58889" x2="72800" y2="39907"/>
                        <a14:foregroundMark x1="35700" y1="69074" x2="62900" y2="65093"/>
                        <a14:foregroundMark x1="37300" y1="65278" x2="63900" y2="63519"/>
                        <a14:foregroundMark x1="63900" y1="63519" x2="42000" y2="67593"/>
                        <a14:foregroundMark x1="31500" y1="60741" x2="27500" y2="29630"/>
                        <a14:foregroundMark x1="27500" y1="29630" x2="26800" y2="29352"/>
                        <a14:foregroundMark x1="43100" y1="38241" x2="43100" y2="38241"/>
                        <a14:foregroundMark x1="33500" y1="65556" x2="45100" y2="35741"/>
                        <a14:foregroundMark x1="38400" y1="62407" x2="43200" y2="52407"/>
                        <a14:foregroundMark x1="43200" y1="52407" x2="57400" y2="35741"/>
                        <a14:foregroundMark x1="57400" y1="35741" x2="57600" y2="36389"/>
                        <a14:foregroundMark x1="40400" y1="63426" x2="46700" y2="47870"/>
                        <a14:foregroundMark x1="46700" y1="47870" x2="47500" y2="37407"/>
                        <a14:foregroundMark x1="47500" y1="37407" x2="54500" y2="29167"/>
                        <a14:foregroundMark x1="35700" y1="60741" x2="35600" y2="35741"/>
                        <a14:foregroundMark x1="35600" y1="35741" x2="36800" y2="34074"/>
                        <a14:foregroundMark x1="31700" y1="66944" x2="28300" y2="45648"/>
                        <a14:foregroundMark x1="28600" y1="68611" x2="26600" y2="57222"/>
                        <a14:foregroundMark x1="26600" y1="57222" x2="29500" y2="47500"/>
                        <a14:foregroundMark x1="29500" y1="47500" x2="29000" y2="45093"/>
                        <a14:foregroundMark x1="29200" y1="69444" x2="31300" y2="47870"/>
                        <a14:foregroundMark x1="31300" y1="47870" x2="36600" y2="38704"/>
                        <a14:foregroundMark x1="36600" y1="38704" x2="56600" y2="30000"/>
                        <a14:foregroundMark x1="56600" y1="30000" x2="56900" y2="30000"/>
                        <a14:foregroundMark x1="39500" y1="33704" x2="54900" y2="29352"/>
                        <a14:foregroundMark x1="33700" y1="30556" x2="44400" y2="26574"/>
                        <a14:foregroundMark x1="44400" y1="26574" x2="55500" y2="26852"/>
                        <a14:foregroundMark x1="55500" y1="26852" x2="53000" y2="37130"/>
                        <a14:foregroundMark x1="53000" y1="37130" x2="41100" y2="50278"/>
                        <a14:foregroundMark x1="32600" y1="71111" x2="65200" y2="68611"/>
                        <a14:foregroundMark x1="65200" y1="68611" x2="71600" y2="61389"/>
                        <a14:foregroundMark x1="71600" y1="61389" x2="70800" y2="51944"/>
                        <a14:foregroundMark x1="70800" y1="51944" x2="59400" y2="54630"/>
                        <a14:foregroundMark x1="59400" y1="54630" x2="37700" y2="66389"/>
                        <a14:foregroundMark x1="52500" y1="57685" x2="66500" y2="41759"/>
                        <a14:foregroundMark x1="66500" y1="41759" x2="69200" y2="50926"/>
                        <a14:foregroundMark x1="69200" y1="50926" x2="53300" y2="55000"/>
                        <a14:foregroundMark x1="54700" y1="26667" x2="54200" y2="35556"/>
                        <a14:foregroundMark x1="66300" y1="41944" x2="69200" y2="48148"/>
                        <a14:foregroundMark x1="54000" y1="26852" x2="56500" y2="34352"/>
                        <a14:foregroundMark x1="49300" y1="52685" x2="49300" y2="52685"/>
                        <a14:foregroundMark x1="25000" y1="30556" x2="33900" y2="24352"/>
                        <a14:foregroundMark x1="33900" y1="24352" x2="55900" y2="22500"/>
                        <a14:foregroundMark x1="55900" y1="22500" x2="58700" y2="22500"/>
                        <a14:foregroundMark x1="25900" y1="30556" x2="32500" y2="22963"/>
                        <a14:foregroundMark x1="32500" y1="22963" x2="34100" y2="22963"/>
                        <a14:foregroundMark x1="63400" y1="73611" x2="73000" y2="70185"/>
                        <a14:foregroundMark x1="73000" y1="70185" x2="72800" y2="68426"/>
                        <a14:foregroundMark x1="25900" y1="33056" x2="27300" y2="23426"/>
                        <a14:foregroundMark x1="27300" y1="23426" x2="35000" y2="2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240"/>
          <a:stretch/>
        </p:blipFill>
        <p:spPr bwMode="auto">
          <a:xfrm>
            <a:off x="-1030977" y="1657934"/>
            <a:ext cx="641362" cy="545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1BBDF3-F386-46CA-ACBE-F76CA0A4D417}"/>
              </a:ext>
            </a:extLst>
          </p:cNvPr>
          <p:cNvSpPr txBox="1"/>
          <p:nvPr/>
        </p:nvSpPr>
        <p:spPr>
          <a:xfrm>
            <a:off x="870545" y="846417"/>
            <a:ext cx="7778155" cy="32353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1: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?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Ý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kiến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bạn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Hùng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Tiếp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…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phân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. (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tranh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cãi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và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phản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biện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Nam và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Quý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. 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(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Sự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lí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giải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của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thầy</a:t>
            </a:r>
            <a:r>
              <a:rPr lang="en-US" sz="2200" b="1" i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200" b="1" i="1" dirty="0" err="1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chemeClr val="bg1"/>
                </a:solidFill>
                <a:effectLst/>
                <a:latin typeface="+mj-lt"/>
                <a:ea typeface="Malgun Gothic" panose="020B0503020000020004" pitchFamily="34" charset="-127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168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ck to School Social Media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1105</Words>
  <Application>Microsoft Office PowerPoint</Application>
  <PresentationFormat>On-screen Show (16:9)</PresentationFormat>
  <Paragraphs>70</Paragraphs>
  <Slides>22</Slides>
  <Notes>18</Notes>
  <HiddenSlides>0</HiddenSlides>
  <MMClips>9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Fira Sans Extra Condensed Medium</vt:lpstr>
      <vt:lpstr>Arial</vt:lpstr>
      <vt:lpstr>Oswald Regular</vt:lpstr>
      <vt:lpstr>Cambria</vt:lpstr>
      <vt:lpstr>Roboto Slab Regular</vt:lpstr>
      <vt:lpstr>Englebert</vt:lpstr>
      <vt:lpstr>Calibri</vt:lpstr>
      <vt:lpstr>Zilla Slab Light</vt:lpstr>
      <vt:lpstr>Times New Roman</vt:lpstr>
      <vt:lpstr>Back to School Social Media by Slidesgo</vt:lpstr>
      <vt:lpstr>PowerPoint Presentation</vt:lpstr>
      <vt:lpstr>PowerPoint Presentation</vt:lpstr>
      <vt:lpstr>Tranh luận ???</vt:lpstr>
      <vt:lpstr>Yêu cầu cần đạt</vt:lpstr>
      <vt:lpstr>Giọng đọc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 – đi – xơn </dc:title>
  <cp:lastModifiedBy>Thu Phạm</cp:lastModifiedBy>
  <cp:revision>82</cp:revision>
  <dcterms:modified xsi:type="dcterms:W3CDTF">2021-10-29T09:43:29Z</dcterms:modified>
</cp:coreProperties>
</file>