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38"/>
  </p:notesMasterIdLst>
  <p:sldIdLst>
    <p:sldId id="256" r:id="rId2"/>
    <p:sldId id="257" r:id="rId3"/>
    <p:sldId id="258" r:id="rId4"/>
    <p:sldId id="260" r:id="rId5"/>
    <p:sldId id="259" r:id="rId6"/>
    <p:sldId id="264" r:id="rId7"/>
    <p:sldId id="262" r:id="rId8"/>
    <p:sldId id="261" r:id="rId9"/>
    <p:sldId id="263" r:id="rId10"/>
    <p:sldId id="265" r:id="rId11"/>
    <p:sldId id="281" r:id="rId12"/>
    <p:sldId id="267" r:id="rId13"/>
    <p:sldId id="268" r:id="rId14"/>
    <p:sldId id="269" r:id="rId15"/>
    <p:sldId id="270" r:id="rId16"/>
    <p:sldId id="271" r:id="rId17"/>
    <p:sldId id="439" r:id="rId18"/>
    <p:sldId id="273" r:id="rId19"/>
    <p:sldId id="345" r:id="rId20"/>
    <p:sldId id="275" r:id="rId21"/>
    <p:sldId id="276" r:id="rId22"/>
    <p:sldId id="282" r:id="rId23"/>
    <p:sldId id="277" r:id="rId24"/>
    <p:sldId id="283" r:id="rId25"/>
    <p:sldId id="278" r:id="rId26"/>
    <p:sldId id="279" r:id="rId27"/>
    <p:sldId id="284" r:id="rId28"/>
    <p:sldId id="287" r:id="rId29"/>
    <p:sldId id="288" r:id="rId30"/>
    <p:sldId id="285" r:id="rId31"/>
    <p:sldId id="289" r:id="rId32"/>
    <p:sldId id="290" r:id="rId33"/>
    <p:sldId id="266" r:id="rId34"/>
    <p:sldId id="291" r:id="rId35"/>
    <p:sldId id="292" r:id="rId36"/>
    <p:sldId id="44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10DB3"/>
    <a:srgbClr val="FF0000"/>
    <a:srgbClr val="CC0000"/>
    <a:srgbClr val="800000"/>
    <a:srgbClr val="00FF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740" autoAdjust="0"/>
  </p:normalViewPr>
  <p:slideViewPr>
    <p:cSldViewPr snapToGrid="0">
      <p:cViewPr varScale="1">
        <p:scale>
          <a:sx n="57" d="100"/>
          <a:sy n="57" d="100"/>
        </p:scale>
        <p:origin x="2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ACB91-EF05-4FB1-9AF3-3D6F30EB07A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82764-FC8C-4BEA-B522-A021FE869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0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87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baseline="0" dirty="0"/>
              <a:t> </a:t>
            </a:r>
            <a:r>
              <a:rPr lang="en-US" baseline="0" dirty="0" err="1"/>
              <a:t>tồn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</a:t>
            </a:r>
            <a:r>
              <a:rPr lang="en-US" baseline="0" dirty="0" err="1"/>
              <a:t>Đa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</a:t>
            </a:r>
            <a:r>
              <a:rPr lang="en-US" baseline="0" dirty="0" err="1"/>
              <a:t>Vậy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con </a:t>
            </a:r>
            <a:r>
              <a:rPr lang="en-US" baseline="0" dirty="0" err="1"/>
              <a:t>khu</a:t>
            </a:r>
            <a:r>
              <a:rPr lang="en-US" baseline="0" dirty="0"/>
              <a:t> </a:t>
            </a:r>
            <a:r>
              <a:rPr lang="en-US" baseline="0" dirty="0" err="1"/>
              <a:t>bảo</a:t>
            </a:r>
            <a:r>
              <a:rPr lang="en-US" baseline="0" dirty="0"/>
              <a:t> </a:t>
            </a:r>
            <a:r>
              <a:rPr lang="en-US" baseline="0" dirty="0" err="1"/>
              <a:t>tồn</a:t>
            </a:r>
            <a:r>
              <a:rPr lang="en-US" baseline="0" dirty="0"/>
              <a:t> </a:t>
            </a:r>
            <a:r>
              <a:rPr lang="en-US" baseline="0" dirty="0" err="1"/>
              <a:t>đa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  <a:endParaRPr lang="en-US" dirty="0"/>
          </a:p>
          <a:p>
            <a:r>
              <a:rPr lang="en-US" dirty="0" err="1"/>
              <a:t>Hãy</a:t>
            </a:r>
            <a:r>
              <a:rPr lang="en-US" baseline="0" dirty="0"/>
              <a:t> so </a:t>
            </a:r>
            <a:r>
              <a:rPr lang="en-US" baseline="0" dirty="0" err="1"/>
              <a:t>sánh</a:t>
            </a:r>
            <a:r>
              <a:rPr lang="en-US" baseline="0" dirty="0"/>
              <a:t> </a:t>
            </a:r>
            <a:r>
              <a:rPr lang="en-US" baseline="0" dirty="0" err="1"/>
              <a:t>khu</a:t>
            </a:r>
            <a:r>
              <a:rPr lang="en-US" baseline="0" dirty="0"/>
              <a:t> </a:t>
            </a:r>
            <a:r>
              <a:rPr lang="en-US" baseline="0" dirty="0" err="1"/>
              <a:t>bảo</a:t>
            </a:r>
            <a:r>
              <a:rPr lang="en-US" baseline="0" dirty="0"/>
              <a:t> </a:t>
            </a:r>
            <a:r>
              <a:rPr lang="en-US" baseline="0" dirty="0" err="1"/>
              <a:t>tồn</a:t>
            </a:r>
            <a:r>
              <a:rPr lang="en-US" baseline="0" dirty="0"/>
              <a:t> </a:t>
            </a:r>
            <a:r>
              <a:rPr lang="en-US" baseline="0" dirty="0" err="1"/>
              <a:t>thiên</a:t>
            </a:r>
            <a:r>
              <a:rPr lang="en-US" baseline="0" dirty="0"/>
              <a:t> </a:t>
            </a:r>
            <a:r>
              <a:rPr lang="en-US" baseline="0" dirty="0" err="1"/>
              <a:t>nhiên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khu</a:t>
            </a:r>
            <a:r>
              <a:rPr lang="en-US" baseline="0" dirty="0"/>
              <a:t> </a:t>
            </a:r>
            <a:r>
              <a:rPr lang="en-US" baseline="0" dirty="0" err="1"/>
              <a:t>bảo</a:t>
            </a:r>
            <a:r>
              <a:rPr lang="en-US" baseline="0" dirty="0"/>
              <a:t> </a:t>
            </a:r>
            <a:r>
              <a:rPr lang="en-US" baseline="0" dirty="0" err="1"/>
              <a:t>tồn</a:t>
            </a:r>
            <a:r>
              <a:rPr lang="en-US" baseline="0" dirty="0"/>
              <a:t> </a:t>
            </a:r>
            <a:r>
              <a:rPr lang="en-US" baseline="0" dirty="0" err="1"/>
              <a:t>đa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 </a:t>
            </a:r>
            <a:r>
              <a:rPr lang="en-US" baseline="0" dirty="0" err="1"/>
              <a:t>giống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29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TLN 4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khăn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bể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84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26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72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Vậy</a:t>
            </a:r>
            <a:r>
              <a:rPr lang="en-US" baseline="0" dirty="0"/>
              <a:t> </a:t>
            </a:r>
            <a:r>
              <a:rPr lang="en-US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bảo</a:t>
            </a:r>
            <a:r>
              <a:rPr lang="en-US" baseline="0" dirty="0"/>
              <a:t> </a:t>
            </a:r>
            <a:r>
              <a:rPr lang="en-US" baseline="0" dirty="0" err="1"/>
              <a:t>vệ</a:t>
            </a:r>
            <a:r>
              <a:rPr lang="en-US" baseline="0" dirty="0"/>
              <a:t> </a:t>
            </a:r>
            <a:r>
              <a:rPr lang="en-US" baseline="0" dirty="0" err="1"/>
              <a:t>môi</a:t>
            </a:r>
            <a:r>
              <a:rPr lang="en-US" baseline="0" dirty="0"/>
              <a:t> </a:t>
            </a:r>
            <a:r>
              <a:rPr lang="en-US" baseline="0" dirty="0" err="1"/>
              <a:t>trường</a:t>
            </a:r>
            <a:r>
              <a:rPr lang="en-US" baseline="0" dirty="0"/>
              <a:t>?</a:t>
            </a:r>
            <a:endParaRPr lang="en-US" dirty="0"/>
          </a:p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baseline="0" dirty="0" err="1"/>
              <a:t>c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bảo</a:t>
            </a:r>
            <a:r>
              <a:rPr lang="en-US" baseline="0" dirty="0"/>
              <a:t> </a:t>
            </a:r>
            <a:r>
              <a:rPr lang="en-US" baseline="0" dirty="0" err="1"/>
              <a:t>vệ</a:t>
            </a:r>
            <a:r>
              <a:rPr lang="en-US" baseline="0" dirty="0"/>
              <a:t> </a:t>
            </a:r>
            <a:r>
              <a:rPr lang="en-US" baseline="0" dirty="0" err="1"/>
              <a:t>môi</a:t>
            </a:r>
            <a:r>
              <a:rPr lang="en-US" baseline="0" dirty="0"/>
              <a:t> </a:t>
            </a:r>
            <a:r>
              <a:rPr lang="en-US" baseline="0" dirty="0" err="1"/>
              <a:t>trường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phá</a:t>
            </a:r>
            <a:r>
              <a:rPr lang="en-US" baseline="0" dirty="0"/>
              <a:t> </a:t>
            </a:r>
            <a:r>
              <a:rPr lang="en-US" baseline="0" dirty="0" err="1"/>
              <a:t>hoại</a:t>
            </a:r>
            <a:r>
              <a:rPr lang="en-US" baseline="0" dirty="0"/>
              <a:t> </a:t>
            </a:r>
            <a:r>
              <a:rPr lang="en-US" baseline="0" dirty="0" err="1"/>
              <a:t>môi</a:t>
            </a:r>
            <a:r>
              <a:rPr lang="en-US" baseline="0" dirty="0"/>
              <a:t> </a:t>
            </a:r>
            <a:r>
              <a:rPr lang="en-US" baseline="0" dirty="0" err="1"/>
              <a:t>trường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nên</a:t>
            </a:r>
            <a:r>
              <a:rPr lang="en-US" baseline="0" dirty="0"/>
              <a:t>?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nên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1,2 </a:t>
            </a:r>
            <a:r>
              <a:rPr lang="en-US" baseline="0" dirty="0" err="1"/>
              <a:t>giúp</a:t>
            </a:r>
            <a:r>
              <a:rPr lang="en-US" baseline="0" dirty="0"/>
              <a:t> con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67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giúp</a:t>
            </a:r>
            <a:r>
              <a:rPr lang="en-US" baseline="0" dirty="0"/>
              <a:t> con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34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4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ạ!.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4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63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73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2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giúp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vườn</a:t>
            </a:r>
            <a:r>
              <a:rPr lang="en-US" baseline="0" dirty="0"/>
              <a:t> </a:t>
            </a:r>
            <a:r>
              <a:rPr lang="en-US" baseline="0" dirty="0" err="1"/>
              <a:t>quốc</a:t>
            </a:r>
            <a:r>
              <a:rPr lang="en-US" baseline="0" dirty="0"/>
              <a:t> </a:t>
            </a:r>
            <a:r>
              <a:rPr lang="en-US" baseline="0" dirty="0" err="1"/>
              <a:t>gia</a:t>
            </a:r>
            <a:r>
              <a:rPr lang="en-US" baseline="0" dirty="0"/>
              <a:t> </a:t>
            </a:r>
            <a:r>
              <a:rPr lang="en-US" baseline="0" dirty="0" err="1"/>
              <a:t>Cát</a:t>
            </a:r>
            <a:r>
              <a:rPr lang="en-US" baseline="0" dirty="0"/>
              <a:t> </a:t>
            </a:r>
            <a:r>
              <a:rPr lang="en-US" baseline="0" dirty="0" err="1"/>
              <a:t>Tiên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mắt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bản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nước</a:t>
            </a:r>
            <a:r>
              <a:rPr lang="en-US" baseline="0" dirty="0"/>
              <a:t> ta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thông</a:t>
            </a:r>
            <a:r>
              <a:rPr lang="en-US" baseline="0" dirty="0"/>
              <a:t> tin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vườn</a:t>
            </a:r>
            <a:r>
              <a:rPr lang="en-US" baseline="0" dirty="0"/>
              <a:t> </a:t>
            </a:r>
            <a:r>
              <a:rPr lang="en-US" baseline="0" dirty="0" err="1"/>
              <a:t>quốc</a:t>
            </a:r>
            <a:r>
              <a:rPr lang="en-US" baseline="0" dirty="0"/>
              <a:t> </a:t>
            </a:r>
            <a:r>
              <a:rPr lang="en-US" baseline="0" dirty="0" err="1"/>
              <a:t>gia</a:t>
            </a:r>
            <a:r>
              <a:rPr lang="en-US" baseline="0" dirty="0"/>
              <a:t> </a:t>
            </a:r>
            <a:r>
              <a:rPr lang="en-US" baseline="0" dirty="0" err="1"/>
              <a:t>Cát</a:t>
            </a:r>
            <a:r>
              <a:rPr lang="en-US" baseline="0" dirty="0"/>
              <a:t> </a:t>
            </a:r>
            <a:r>
              <a:rPr lang="en-US" baseline="0" dirty="0" err="1"/>
              <a:t>Tiên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61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74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36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54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thông</a:t>
            </a:r>
            <a:r>
              <a:rPr lang="en-US" baseline="0" dirty="0"/>
              <a:t> tin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văn</a:t>
            </a:r>
            <a:r>
              <a:rPr lang="en-US" baseline="0" dirty="0"/>
              <a:t>, </a:t>
            </a:r>
            <a:r>
              <a:rPr lang="en-US" baseline="0" dirty="0" err="1"/>
              <a:t>cũng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cung</a:t>
            </a:r>
            <a:r>
              <a:rPr lang="en-US" baseline="0" dirty="0"/>
              <a:t> </a:t>
            </a:r>
            <a:r>
              <a:rPr lang="en-US" baseline="0" dirty="0" err="1"/>
              <a:t>cấp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hãy</a:t>
            </a:r>
            <a:r>
              <a:rPr lang="en-US" baseline="0" dirty="0"/>
              <a:t> TLN2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82764-FC8C-4BEA-B522-A021FE8699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4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05C8-5FDE-4C45-9188-12F0A5151A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3E60-82E0-4A0F-B540-A5E4A1FCD06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8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8659-E030-4D08-8DD9-8C38565688F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90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F64C-258A-417E-8BB0-4B3CF9DE15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3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9D75-9F18-40A5-BBD7-A0F3014DE62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0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8A9E-A4A4-4C2B-9D19-966E8E3DD4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1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E39A-C910-4F08-AE8E-C293A20F23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1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5EB6-64F9-4499-B041-1F8839C5CC5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3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0309-6867-4D2C-8239-856ACFE6109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4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C01D-D678-49C7-89E9-6360EC1F49B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5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1434-81CA-416F-B25F-5B38C1B31AB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5CA2-6160-4FAB-96CB-381BBECA76F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2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A58D92-42A3-4DC7-A853-3F88CFB2A5E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7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i.wikipedia.org/wiki/T%C3%A2n_Ph%C3%BA,_%C4%90%E1%BB%93ng_Nai" TargetMode="External"/><Relationship Id="rId13" Type="http://schemas.openxmlformats.org/officeDocument/2006/relationships/hyperlink" Target="http://vi.wikipedia.org/wiki/L%C3%A2m_%C4%90%E1%BB%93ng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vi.wikipedia.org/wiki/Huy%E1%BB%87n_Vi%E1%BB%87t_Nam" TargetMode="External"/><Relationship Id="rId12" Type="http://schemas.openxmlformats.org/officeDocument/2006/relationships/hyperlink" Target="http://vi.wikipedia.org/wiki/B%E1%BA%A3o_L%E1%BB%99c" TargetMode="External"/><Relationship Id="rId17" Type="http://schemas.openxmlformats.org/officeDocument/2006/relationships/image" Target="../media/image12.png"/><Relationship Id="rId2" Type="http://schemas.openxmlformats.org/officeDocument/2006/relationships/audio" Target="../media/media1.m4a"/><Relationship Id="rId16" Type="http://schemas.openxmlformats.org/officeDocument/2006/relationships/hyperlink" Target="http://vi.wikipedia.org/wiki/Th%C3%A0nh_ph%E1%BB%91_H%E1%BB%93_Ch%C3%AD_Minh" TargetMode="External"/><Relationship Id="rId1" Type="http://schemas.microsoft.com/office/2007/relationships/media" Target="../media/media1.m4a"/><Relationship Id="rId6" Type="http://schemas.openxmlformats.org/officeDocument/2006/relationships/image" Target="../media/image11.jpeg"/><Relationship Id="rId11" Type="http://schemas.openxmlformats.org/officeDocument/2006/relationships/hyperlink" Target="http://vi.wikipedia.org/wiki/C%C3%A1t_Ti%C3%AAn" TargetMode="External"/><Relationship Id="rId5" Type="http://schemas.openxmlformats.org/officeDocument/2006/relationships/image" Target="../media/image10.jpeg"/><Relationship Id="rId15" Type="http://schemas.openxmlformats.org/officeDocument/2006/relationships/hyperlink" Target="http://vi.wikipedia.org/wiki/B%C3%ACnh_Ph%C6%B0%E1%BB%9Bc" TargetMode="External"/><Relationship Id="rId10" Type="http://schemas.openxmlformats.org/officeDocument/2006/relationships/hyperlink" Target="http://vi.wikipedia.org/wiki/%C4%90%E1%BB%93ng_Nai" TargetMode="External"/><Relationship Id="rId4" Type="http://schemas.openxmlformats.org/officeDocument/2006/relationships/notesSlide" Target="../notesSlides/notesSlide5.xml"/><Relationship Id="rId9" Type="http://schemas.openxmlformats.org/officeDocument/2006/relationships/hyperlink" Target="http://vi.wikipedia.org/wiki/V%C4%A9nh_C%E1%BB%ADu,_%C4%90%E1%BB%93ng_Nai" TargetMode="External"/><Relationship Id="rId14" Type="http://schemas.openxmlformats.org/officeDocument/2006/relationships/hyperlink" Target="http://vi.wikipedia.org/wiki/B%C3%B9_%C4%90%C4%83n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B%C3%B2_t%C3%B3t" TargetMode="External"/><Relationship Id="rId13" Type="http://schemas.openxmlformats.org/officeDocument/2006/relationships/hyperlink" Target="https://vi.wikipedia.org/wiki/B%C3%A1o_hoa_mai" TargetMode="External"/><Relationship Id="rId18" Type="http://schemas.openxmlformats.org/officeDocument/2006/relationships/hyperlink" Target="https://vi.wikipedia.org/w/index.php?title=Chim_m%E1%BB%8F_s%E1%BB%ABng_l%E1%BB%9Bn&amp;action=edit&amp;redlink=1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vi.wikipedia.org/wiki/Voi_ch%C3%A2u_%C3%81" TargetMode="External"/><Relationship Id="rId12" Type="http://schemas.openxmlformats.org/officeDocument/2006/relationships/hyperlink" Target="https://vi.wikipedia.org/wiki/H%E1%BB%95" TargetMode="External"/><Relationship Id="rId17" Type="http://schemas.openxmlformats.org/officeDocument/2006/relationships/hyperlink" Target="https://vi.wikipedia.org/w/index.php?title=V%E1%BB%8Bt_tr%E1%BB%9Di_c%C3%A1nh_tr%E1%BA%AFng&amp;action=edit&amp;redlink=1" TargetMode="External"/><Relationship Id="rId2" Type="http://schemas.openxmlformats.org/officeDocument/2006/relationships/audio" Target="../media/media2.m4a"/><Relationship Id="rId16" Type="http://schemas.openxmlformats.org/officeDocument/2006/relationships/hyperlink" Target="https://vi.wikipedia.org/wiki/%C4%90%E1%BA%A1i_b%C3%A0ng_%C4%91en" TargetMode="External"/><Relationship Id="rId20" Type="http://schemas.openxmlformats.org/officeDocument/2006/relationships/image" Target="../media/image12.png"/><Relationship Id="rId1" Type="http://schemas.microsoft.com/office/2007/relationships/media" Target="../media/media2.m4a"/><Relationship Id="rId6" Type="http://schemas.openxmlformats.org/officeDocument/2006/relationships/hyperlink" Target="https://vi.wikipedia.org/wiki/Tre" TargetMode="External"/><Relationship Id="rId11" Type="http://schemas.openxmlformats.org/officeDocument/2006/relationships/hyperlink" Target="https://vi.wikipedia.org/wiki/Tr%C3%A2u" TargetMode="External"/><Relationship Id="rId5" Type="http://schemas.openxmlformats.org/officeDocument/2006/relationships/image" Target="../media/image13.jpeg"/><Relationship Id="rId15" Type="http://schemas.openxmlformats.org/officeDocument/2006/relationships/hyperlink" Target="https://vi.wikipedia.org/wiki/Nai" TargetMode="External"/><Relationship Id="rId10" Type="http://schemas.openxmlformats.org/officeDocument/2006/relationships/hyperlink" Target="https://vi.wikipedia.org/wiki/G%E1%BA%A5u_ng%E1%BB%B1a" TargetMode="External"/><Relationship Id="rId19" Type="http://schemas.openxmlformats.org/officeDocument/2006/relationships/hyperlink" Target="http://vi.wikipedia.org/wiki/Khu_d%E1%BB%B1_tr%E1%BB%AF_sinh_quy%E1%BB%83n_th%E1%BA%BF_gi%E1%BB%9Bi" TargetMode="External"/><Relationship Id="rId4" Type="http://schemas.openxmlformats.org/officeDocument/2006/relationships/image" Target="../media/image4.jpg"/><Relationship Id="rId9" Type="http://schemas.openxmlformats.org/officeDocument/2006/relationships/hyperlink" Target="https://vi.wikipedia.org/wiki/G%E1%BA%A5u_ch%C3%B3" TargetMode="External"/><Relationship Id="rId14" Type="http://schemas.openxmlformats.org/officeDocument/2006/relationships/hyperlink" Target="https://vi.wikipedia.org/wiki/B%C3%A1o_g%E1%BA%A5m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2.xml"/><Relationship Id="rId4" Type="http://schemas.openxmlformats.org/officeDocument/2006/relationships/image" Target="http://www.vinacoen.vn/Content/ImagesUpload/7/3/2014/bao-ve-moi-truong.d20d4efe-f66c-403e-9d09-6e187bcaeace.png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0"/>
          <p:cNvSpPr>
            <a:spLocks noChangeArrowheads="1" noChangeShapeType="1" noTextEdit="1"/>
          </p:cNvSpPr>
          <p:nvPr/>
        </p:nvSpPr>
        <p:spPr bwMode="auto">
          <a:xfrm>
            <a:off x="6565024" y="219404"/>
            <a:ext cx="5132990" cy="8382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Luyện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từ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 –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Tuần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rPr>
              <a:t> 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724" y="1793618"/>
            <a:ext cx="7895004" cy="42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35752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1010047"/>
          <p:cNvPicPr>
            <a:picLocks noChangeAspect="1" noChangeArrowheads="1"/>
          </p:cNvPicPr>
          <p:nvPr/>
        </p:nvPicPr>
        <p:blipFill>
          <a:blip r:embed="rId5">
            <a:lum bright="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" y="0"/>
            <a:ext cx="4101725" cy="5943602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6863" y="5975134"/>
            <a:ext cx="3698875" cy="461962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00FF"/>
                </a:solidFill>
              </a:rPr>
              <a:t>Bản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đồ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địa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lý</a:t>
            </a:r>
            <a:r>
              <a:rPr lang="en-US" altLang="vi-VN" sz="2400" b="1" dirty="0">
                <a:solidFill>
                  <a:srgbClr val="0000FF"/>
                </a:solidFill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</a:rPr>
              <a:t>Việt</a:t>
            </a:r>
            <a:r>
              <a:rPr lang="en-US" altLang="vi-VN" sz="2400" b="1" dirty="0">
                <a:solidFill>
                  <a:srgbClr val="0000FF"/>
                </a:solidFill>
              </a:rPr>
              <a:t> Nam</a:t>
            </a:r>
          </a:p>
        </p:txBody>
      </p:sp>
      <p:pic>
        <p:nvPicPr>
          <p:cNvPr id="6" name="Picture 2" descr="vuon qgCat Ti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50" y="141890"/>
            <a:ext cx="6815958" cy="315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AutoShape 9"/>
          <p:cNvCxnSpPr>
            <a:cxnSpLocks noChangeShapeType="1"/>
          </p:cNvCxnSpPr>
          <p:nvPr/>
        </p:nvCxnSpPr>
        <p:spPr bwMode="auto">
          <a:xfrm flipV="1">
            <a:off x="2058768" y="1450431"/>
            <a:ext cx="4294737" cy="360773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524703" y="3346830"/>
            <a:ext cx="7478106" cy="345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/>
              <a:t>Vườn</a:t>
            </a:r>
            <a:r>
              <a:rPr lang="en-US" sz="2200" b="1" dirty="0"/>
              <a:t> </a:t>
            </a:r>
            <a:r>
              <a:rPr lang="en-US" sz="2200" b="1" dirty="0" err="1"/>
              <a:t>quốc</a:t>
            </a:r>
            <a:r>
              <a:rPr lang="en-US" sz="2200" b="1" dirty="0"/>
              <a:t> </a:t>
            </a:r>
            <a:r>
              <a:rPr lang="en-US" sz="2200" b="1" dirty="0" err="1"/>
              <a:t>gia</a:t>
            </a:r>
            <a:r>
              <a:rPr lang="en-US" sz="2200" b="1" dirty="0"/>
              <a:t> </a:t>
            </a:r>
            <a:r>
              <a:rPr lang="en-US" sz="2200" b="1" dirty="0" err="1"/>
              <a:t>Cát</a:t>
            </a:r>
            <a:r>
              <a:rPr lang="en-US" sz="2200" b="1" dirty="0"/>
              <a:t> </a:t>
            </a:r>
            <a:r>
              <a:rPr lang="en-US" sz="2200" b="1" dirty="0" err="1"/>
              <a:t>Tiên</a:t>
            </a:r>
            <a:r>
              <a:rPr lang="en-US" sz="2200" b="1" dirty="0"/>
              <a:t> </a:t>
            </a:r>
            <a:r>
              <a:rPr lang="en-US" sz="2200" b="1" dirty="0" err="1"/>
              <a:t>là</a:t>
            </a:r>
            <a:r>
              <a:rPr lang="en-US" sz="2200" b="1" dirty="0"/>
              <a:t> </a:t>
            </a:r>
            <a:r>
              <a:rPr lang="en-US" sz="2200" b="1" dirty="0" err="1"/>
              <a:t>một</a:t>
            </a:r>
            <a:r>
              <a:rPr lang="en-US" sz="2200" b="1" dirty="0"/>
              <a:t> </a:t>
            </a:r>
            <a:r>
              <a:rPr lang="en-US" sz="2200" b="1" dirty="0" err="1"/>
              <a:t>khu</a:t>
            </a:r>
            <a:r>
              <a:rPr lang="en-US" sz="2200" b="1" dirty="0"/>
              <a:t> </a:t>
            </a:r>
            <a:r>
              <a:rPr lang="en-US" sz="2200" b="1" dirty="0" err="1"/>
              <a:t>bảo</a:t>
            </a:r>
            <a:r>
              <a:rPr lang="en-US" sz="2200" b="1" dirty="0"/>
              <a:t> </a:t>
            </a:r>
            <a:r>
              <a:rPr lang="en-US" sz="2200" b="1" dirty="0" err="1"/>
              <a:t>tồn</a:t>
            </a:r>
            <a:r>
              <a:rPr lang="en-US" sz="2200" b="1" dirty="0"/>
              <a:t> </a:t>
            </a:r>
            <a:r>
              <a:rPr lang="en-US" sz="2200" b="1" dirty="0" err="1"/>
              <a:t>thiên</a:t>
            </a:r>
            <a:r>
              <a:rPr lang="en-US" sz="2200" b="1" dirty="0"/>
              <a:t> </a:t>
            </a:r>
            <a:r>
              <a:rPr lang="en-US" sz="2200" b="1" dirty="0" err="1"/>
              <a:t>nhiên</a:t>
            </a:r>
            <a:r>
              <a:rPr lang="en-US" sz="2200" b="1" dirty="0"/>
              <a:t> </a:t>
            </a:r>
            <a:r>
              <a:rPr lang="en-US" sz="2200" b="1" dirty="0" err="1"/>
              <a:t>nằm</a:t>
            </a:r>
            <a:r>
              <a:rPr lang="en-US" sz="2200" b="1" dirty="0"/>
              <a:t> </a:t>
            </a:r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địa</a:t>
            </a:r>
            <a:r>
              <a:rPr lang="en-US" sz="2200" b="1" dirty="0"/>
              <a:t> </a:t>
            </a:r>
            <a:r>
              <a:rPr lang="en-US" sz="2200" b="1" dirty="0" err="1"/>
              <a:t>bàn</a:t>
            </a:r>
            <a:r>
              <a:rPr lang="en-US" sz="2200" b="1" dirty="0"/>
              <a:t> 5  </a:t>
            </a:r>
            <a:r>
              <a:rPr lang="en-US" sz="2200" b="1" dirty="0" err="1">
                <a:hlinkClick r:id="rId7" tooltip="Huyện Việt Nam"/>
              </a:rPr>
              <a:t>huyện</a:t>
            </a:r>
            <a:r>
              <a:rPr lang="en-US" sz="2200" b="1" dirty="0"/>
              <a:t>  </a:t>
            </a:r>
            <a:r>
              <a:rPr lang="en-US" sz="2200" b="1" dirty="0" err="1">
                <a:hlinkClick r:id="rId8" tooltip="Tân Phú, Đồng Nai"/>
              </a:rPr>
              <a:t>Tân</a:t>
            </a:r>
            <a:r>
              <a:rPr lang="en-US" sz="2200" b="1" dirty="0">
                <a:hlinkClick r:id="rId8" tooltip="Tân Phú, Đồng Nai"/>
              </a:rPr>
              <a:t> </a:t>
            </a:r>
            <a:r>
              <a:rPr lang="en-US" sz="2200" b="1" dirty="0" err="1">
                <a:hlinkClick r:id="rId8" tooltip="Tân Phú, Đồng Nai"/>
              </a:rPr>
              <a:t>Phú</a:t>
            </a:r>
            <a:r>
              <a:rPr lang="en-US" sz="2200" b="1" dirty="0"/>
              <a:t>, </a:t>
            </a:r>
            <a:r>
              <a:rPr lang="en-US" sz="2200" b="1" dirty="0" err="1">
                <a:hlinkClick r:id="rId9" tooltip="Vĩnh Cửu, Đồng Nai"/>
              </a:rPr>
              <a:t>Vĩnh</a:t>
            </a:r>
            <a:r>
              <a:rPr lang="en-US" sz="2200" b="1" dirty="0">
                <a:hlinkClick r:id="rId9" tooltip="Vĩnh Cửu, Đồng Nai"/>
              </a:rPr>
              <a:t> </a:t>
            </a:r>
            <a:r>
              <a:rPr lang="en-US" sz="2200" b="1" dirty="0" err="1">
                <a:hlinkClick r:id="rId9" tooltip="Vĩnh Cửu, Đồng Nai"/>
              </a:rPr>
              <a:t>Cửu</a:t>
            </a:r>
            <a:r>
              <a:rPr lang="en-US" sz="2200" b="1" dirty="0"/>
              <a:t> (</a:t>
            </a:r>
            <a:r>
              <a:rPr lang="en-US" sz="2200" b="1" dirty="0" err="1">
                <a:hlinkClick r:id="rId10" tooltip="Đồng Nai"/>
              </a:rPr>
              <a:t>Đồng</a:t>
            </a:r>
            <a:r>
              <a:rPr lang="en-US" sz="2200" b="1" dirty="0">
                <a:hlinkClick r:id="rId10" tooltip="Đồng Nai"/>
              </a:rPr>
              <a:t> </a:t>
            </a:r>
            <a:r>
              <a:rPr lang="en-US" sz="2200" b="1" dirty="0" err="1">
                <a:hlinkClick r:id="rId10" tooltip="Đồng Nai"/>
              </a:rPr>
              <a:t>Nai</a:t>
            </a:r>
            <a:r>
              <a:rPr lang="en-US" sz="2200" b="1" dirty="0"/>
              <a:t>), </a:t>
            </a:r>
            <a:r>
              <a:rPr lang="en-US" sz="2200" b="1" dirty="0" err="1">
                <a:hlinkClick r:id="rId11" tooltip="Cát Tiên"/>
              </a:rPr>
              <a:t>Cát</a:t>
            </a:r>
            <a:r>
              <a:rPr lang="en-US" sz="2200" b="1" dirty="0">
                <a:hlinkClick r:id="rId11" tooltip="Cát Tiên"/>
              </a:rPr>
              <a:t> </a:t>
            </a:r>
            <a:r>
              <a:rPr lang="en-US" sz="2200" b="1" dirty="0" err="1">
                <a:hlinkClick r:id="rId11" tooltip="Cát Tiên"/>
              </a:rPr>
              <a:t>Tiên</a:t>
            </a:r>
            <a:r>
              <a:rPr lang="en-US" sz="2200" b="1" dirty="0"/>
              <a:t>, </a:t>
            </a:r>
            <a:r>
              <a:rPr lang="en-US" sz="2200" b="1" dirty="0" err="1">
                <a:hlinkClick r:id="rId12" tooltip="Bảo Lộc"/>
              </a:rPr>
              <a:t>Bảo</a:t>
            </a:r>
            <a:r>
              <a:rPr lang="en-US" sz="2200" b="1" dirty="0">
                <a:hlinkClick r:id="rId12" tooltip="Bảo Lộc"/>
              </a:rPr>
              <a:t> </a:t>
            </a:r>
            <a:r>
              <a:rPr lang="en-US" sz="2200" b="1" dirty="0" err="1">
                <a:hlinkClick r:id="rId12" tooltip="Bảo Lộc"/>
              </a:rPr>
              <a:t>Lộc</a:t>
            </a:r>
            <a:r>
              <a:rPr lang="en-US" sz="2200" b="1" dirty="0"/>
              <a:t> (</a:t>
            </a:r>
            <a:r>
              <a:rPr lang="en-US" sz="2200" b="1" dirty="0" err="1">
                <a:hlinkClick r:id="rId13" tooltip="Lâm Đồng"/>
              </a:rPr>
              <a:t>Lâm</a:t>
            </a:r>
            <a:r>
              <a:rPr lang="en-US" sz="2200" b="1" dirty="0">
                <a:hlinkClick r:id="rId13" tooltip="Lâm Đồng"/>
              </a:rPr>
              <a:t> </a:t>
            </a:r>
            <a:r>
              <a:rPr lang="en-US" sz="2200" b="1" dirty="0" err="1">
                <a:hlinkClick r:id="rId13" tooltip="Lâm Đồng"/>
              </a:rPr>
              <a:t>Đồng</a:t>
            </a:r>
            <a:r>
              <a:rPr lang="en-US" sz="2200" b="1" dirty="0"/>
              <a:t>) </a:t>
            </a:r>
            <a:r>
              <a:rPr lang="en-US" sz="2200" b="1" dirty="0" err="1"/>
              <a:t>và</a:t>
            </a:r>
            <a:r>
              <a:rPr lang="en-US" sz="2200" b="1" dirty="0"/>
              <a:t> </a:t>
            </a:r>
            <a:r>
              <a:rPr lang="en-US" sz="2200" b="1" dirty="0" err="1">
                <a:hlinkClick r:id="rId14" tooltip="Bù Đăng"/>
              </a:rPr>
              <a:t>Bù</a:t>
            </a:r>
            <a:r>
              <a:rPr lang="en-US" sz="2200" b="1" dirty="0">
                <a:hlinkClick r:id="rId14" tooltip="Bù Đăng"/>
              </a:rPr>
              <a:t> </a:t>
            </a:r>
            <a:r>
              <a:rPr lang="en-US" sz="2200" b="1" dirty="0" err="1">
                <a:hlinkClick r:id="rId14" tooltip="Bù Đăng"/>
              </a:rPr>
              <a:t>Đăng</a:t>
            </a:r>
            <a:r>
              <a:rPr lang="en-US" sz="2200" b="1" dirty="0"/>
              <a:t> (</a:t>
            </a:r>
            <a:r>
              <a:rPr lang="en-US" sz="2200" b="1" dirty="0" err="1">
                <a:hlinkClick r:id="rId15" tooltip="Bình Phước"/>
              </a:rPr>
              <a:t>Bình</a:t>
            </a:r>
            <a:r>
              <a:rPr lang="en-US" sz="2200" b="1" dirty="0">
                <a:hlinkClick r:id="rId15" tooltip="Bình Phước"/>
              </a:rPr>
              <a:t> </a:t>
            </a:r>
            <a:r>
              <a:rPr lang="en-US" sz="2200" b="1" dirty="0" err="1">
                <a:hlinkClick r:id="rId15" tooltip="Bình Phước"/>
              </a:rPr>
              <a:t>Phước</a:t>
            </a:r>
            <a:r>
              <a:rPr lang="en-US" sz="2200" b="1" dirty="0"/>
              <a:t>), </a:t>
            </a:r>
            <a:r>
              <a:rPr lang="en-US" sz="2200" b="1" dirty="0" err="1"/>
              <a:t>cách</a:t>
            </a:r>
            <a:r>
              <a:rPr lang="en-US" sz="2200" b="1" dirty="0"/>
              <a:t> </a:t>
            </a:r>
            <a:r>
              <a:rPr lang="en-US" sz="2200" b="1" dirty="0" err="1">
                <a:hlinkClick r:id="rId16" tooltip="Thành phố Hồ Chí Minh"/>
              </a:rPr>
              <a:t>Thành</a:t>
            </a:r>
            <a:r>
              <a:rPr lang="en-US" sz="2200" b="1" dirty="0">
                <a:hlinkClick r:id="rId16" tooltip="Thành phố Hồ Chí Minh"/>
              </a:rPr>
              <a:t> </a:t>
            </a:r>
            <a:r>
              <a:rPr lang="en-US" sz="2200" b="1" dirty="0" err="1">
                <a:hlinkClick r:id="rId16" tooltip="Thành phố Hồ Chí Minh"/>
              </a:rPr>
              <a:t>phố</a:t>
            </a:r>
            <a:r>
              <a:rPr lang="en-US" sz="2200" b="1" dirty="0">
                <a:hlinkClick r:id="rId16" tooltip="Thành phố Hồ Chí Minh"/>
              </a:rPr>
              <a:t> </a:t>
            </a:r>
            <a:r>
              <a:rPr lang="en-US" sz="2200" b="1" dirty="0" err="1">
                <a:hlinkClick r:id="rId16" tooltip="Thành phố Hồ Chí Minh"/>
              </a:rPr>
              <a:t>Hồ</a:t>
            </a:r>
            <a:r>
              <a:rPr lang="en-US" sz="2200" b="1" dirty="0">
                <a:hlinkClick r:id="rId16" tooltip="Thành phố Hồ Chí Minh"/>
              </a:rPr>
              <a:t> </a:t>
            </a:r>
            <a:r>
              <a:rPr lang="en-US" sz="2200" b="1" dirty="0" err="1">
                <a:hlinkClick r:id="rId16" tooltip="Thành phố Hồ Chí Minh"/>
              </a:rPr>
              <a:t>Chí</a:t>
            </a:r>
            <a:r>
              <a:rPr lang="en-US" sz="2200" b="1" dirty="0">
                <a:hlinkClick r:id="rId16" tooltip="Thành phố Hồ Chí Minh"/>
              </a:rPr>
              <a:t> Minh</a:t>
            </a:r>
            <a:r>
              <a:rPr lang="en-US" sz="2200" b="1" dirty="0"/>
              <a:t> 150 km </a:t>
            </a:r>
            <a:r>
              <a:rPr lang="en-US" sz="2200" b="1" dirty="0" err="1"/>
              <a:t>về</a:t>
            </a:r>
            <a:r>
              <a:rPr lang="en-US" sz="2200" b="1" dirty="0"/>
              <a:t> </a:t>
            </a:r>
            <a:r>
              <a:rPr lang="en-US" sz="2200" b="1" dirty="0" err="1"/>
              <a:t>phía</a:t>
            </a:r>
            <a:r>
              <a:rPr lang="en-US" sz="2200" b="1" dirty="0"/>
              <a:t> </a:t>
            </a:r>
            <a:r>
              <a:rPr lang="en-US" sz="2200" b="1" dirty="0" err="1"/>
              <a:t>bắc</a:t>
            </a:r>
            <a:r>
              <a:rPr lang="en-US" sz="2200" b="1" dirty="0"/>
              <a:t>. </a:t>
            </a:r>
            <a:r>
              <a:rPr lang="en-US" sz="2200" b="1" dirty="0" err="1"/>
              <a:t>Vườn</a:t>
            </a:r>
            <a:r>
              <a:rPr lang="en-US" sz="2200" b="1" dirty="0"/>
              <a:t> </a:t>
            </a:r>
            <a:r>
              <a:rPr lang="en-US" sz="2200" b="1" dirty="0" err="1"/>
              <a:t>quốc</a:t>
            </a:r>
            <a:r>
              <a:rPr lang="en-US" sz="2200" b="1" dirty="0"/>
              <a:t> </a:t>
            </a:r>
            <a:r>
              <a:rPr lang="en-US" sz="2200" b="1" dirty="0" err="1"/>
              <a:t>gia</a:t>
            </a:r>
            <a:r>
              <a:rPr lang="en-US" sz="2200" b="1" dirty="0"/>
              <a:t> </a:t>
            </a:r>
            <a:r>
              <a:rPr lang="en-US" sz="2200" b="1" dirty="0" err="1"/>
              <a:t>Cát</a:t>
            </a:r>
            <a:r>
              <a:rPr lang="en-US" sz="2200" b="1" dirty="0"/>
              <a:t> </a:t>
            </a:r>
            <a:r>
              <a:rPr lang="en-US" sz="2200" b="1" dirty="0" err="1"/>
              <a:t>Tiên</a:t>
            </a:r>
            <a:r>
              <a:rPr lang="en-US" sz="2200" b="1" dirty="0"/>
              <a:t> </a:t>
            </a:r>
            <a:r>
              <a:rPr lang="en-US" sz="2200" b="1" dirty="0" err="1"/>
              <a:t>nằm</a:t>
            </a:r>
            <a:r>
              <a:rPr lang="en-US" sz="2200" b="1" dirty="0"/>
              <a:t> </a:t>
            </a:r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địa</a:t>
            </a:r>
            <a:r>
              <a:rPr lang="en-US" sz="2200" b="1" dirty="0"/>
              <a:t> </a:t>
            </a:r>
            <a:r>
              <a:rPr lang="en-US" sz="2200" b="1" dirty="0" err="1"/>
              <a:t>bàn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</a:t>
            </a:r>
            <a:r>
              <a:rPr lang="en-US" sz="2200" b="1" dirty="0" err="1"/>
              <a:t>ba</a:t>
            </a:r>
            <a:r>
              <a:rPr lang="en-US" sz="2200" b="1" dirty="0"/>
              <a:t> </a:t>
            </a:r>
            <a:r>
              <a:rPr lang="en-US" sz="2200" b="1" dirty="0" err="1"/>
              <a:t>tỉnh</a:t>
            </a:r>
            <a:r>
              <a:rPr lang="en-US" sz="2200" b="1" dirty="0"/>
              <a:t> </a:t>
            </a:r>
            <a:r>
              <a:rPr lang="en-US" sz="2200" b="1" dirty="0" err="1"/>
              <a:t>Lâm</a:t>
            </a:r>
            <a:r>
              <a:rPr lang="en-US" sz="2200" b="1" dirty="0"/>
              <a:t> </a:t>
            </a:r>
            <a:r>
              <a:rPr lang="en-US" sz="2200" b="1" dirty="0" err="1"/>
              <a:t>Đồng</a:t>
            </a:r>
            <a:r>
              <a:rPr lang="en-US" sz="2200" b="1" dirty="0"/>
              <a:t>, </a:t>
            </a:r>
            <a:r>
              <a:rPr lang="en-US" sz="2200" b="1" dirty="0" err="1"/>
              <a:t>Đồng</a:t>
            </a:r>
            <a:r>
              <a:rPr lang="en-US" sz="2200" b="1" dirty="0"/>
              <a:t> </a:t>
            </a:r>
            <a:r>
              <a:rPr lang="en-US" sz="2200" b="1" dirty="0" err="1"/>
              <a:t>Nai</a:t>
            </a:r>
            <a:r>
              <a:rPr lang="en-US" sz="2200" b="1" dirty="0"/>
              <a:t> </a:t>
            </a:r>
            <a:r>
              <a:rPr lang="en-US" sz="2200" b="1" dirty="0" err="1"/>
              <a:t>và</a:t>
            </a:r>
            <a:r>
              <a:rPr lang="en-US" sz="2200" b="1" dirty="0"/>
              <a:t> </a:t>
            </a:r>
            <a:r>
              <a:rPr lang="en-US" sz="2200" b="1" dirty="0" err="1"/>
              <a:t>Bình</a:t>
            </a:r>
            <a:r>
              <a:rPr lang="en-US" sz="2200" b="1" dirty="0"/>
              <a:t> </a:t>
            </a:r>
            <a:r>
              <a:rPr lang="en-US" sz="2200" b="1" dirty="0" err="1"/>
              <a:t>Phước</a:t>
            </a:r>
            <a:r>
              <a:rPr lang="en-US" sz="2200" b="1" dirty="0"/>
              <a:t> </a:t>
            </a:r>
            <a:r>
              <a:rPr lang="en-US" sz="2200" b="1" dirty="0" err="1"/>
              <a:t>với</a:t>
            </a:r>
            <a:r>
              <a:rPr lang="en-US" sz="2200" b="1" dirty="0"/>
              <a:t> </a:t>
            </a:r>
            <a:r>
              <a:rPr lang="en-US" sz="2200" b="1" dirty="0" err="1"/>
              <a:t>tổng</a:t>
            </a:r>
            <a:r>
              <a:rPr lang="en-US" sz="2200" b="1" dirty="0"/>
              <a:t> </a:t>
            </a:r>
            <a:r>
              <a:rPr lang="en-US" sz="2200" b="1" dirty="0" err="1"/>
              <a:t>diện</a:t>
            </a:r>
            <a:r>
              <a:rPr lang="en-US" sz="2200" b="1" dirty="0"/>
              <a:t> </a:t>
            </a:r>
            <a:r>
              <a:rPr lang="en-US" sz="2200" b="1" dirty="0" err="1"/>
              <a:t>tích</a:t>
            </a:r>
            <a:r>
              <a:rPr lang="en-US" sz="2200" b="1" dirty="0"/>
              <a:t> </a:t>
            </a:r>
            <a:r>
              <a:rPr lang="en-US" sz="2200" b="1" dirty="0" err="1"/>
              <a:t>là</a:t>
            </a:r>
            <a:r>
              <a:rPr lang="en-US" sz="2200" b="1" dirty="0"/>
              <a:t> 71.920 ha. </a:t>
            </a:r>
          </a:p>
          <a:p>
            <a:pPr algn="just"/>
            <a:r>
              <a:rPr lang="en-US" sz="2200" b="1" dirty="0"/>
              <a:t>- </a:t>
            </a:r>
            <a:r>
              <a:rPr lang="en-US" sz="2200" b="1" dirty="0" err="1"/>
              <a:t>Phần</a:t>
            </a:r>
            <a:r>
              <a:rPr lang="en-US" sz="2200" b="1" dirty="0"/>
              <a:t> </a:t>
            </a:r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địa</a:t>
            </a:r>
            <a:r>
              <a:rPr lang="en-US" sz="2200" b="1" dirty="0"/>
              <a:t> </a:t>
            </a:r>
            <a:r>
              <a:rPr lang="en-US" sz="2200" b="1" dirty="0" err="1"/>
              <a:t>bàn</a:t>
            </a:r>
            <a:r>
              <a:rPr lang="en-US" sz="2200" b="1" dirty="0"/>
              <a:t> </a:t>
            </a:r>
            <a:r>
              <a:rPr lang="en-US" sz="2200" b="1" dirty="0" err="1"/>
              <a:t>Tân</a:t>
            </a:r>
            <a:r>
              <a:rPr lang="en-US" sz="2200" b="1" dirty="0"/>
              <a:t> </a:t>
            </a:r>
            <a:r>
              <a:rPr lang="en-US" sz="2200" b="1" dirty="0" err="1"/>
              <a:t>Phú</a:t>
            </a:r>
            <a:r>
              <a:rPr lang="en-US" sz="2200" b="1" dirty="0"/>
              <a:t> </a:t>
            </a:r>
            <a:r>
              <a:rPr lang="en-US" sz="2200" b="1" dirty="0" err="1"/>
              <a:t>và</a:t>
            </a:r>
            <a:r>
              <a:rPr lang="en-US" sz="2200" b="1" dirty="0"/>
              <a:t> </a:t>
            </a:r>
            <a:r>
              <a:rPr lang="en-US" sz="2200" b="1" dirty="0" err="1"/>
              <a:t>Vĩnh</a:t>
            </a:r>
            <a:r>
              <a:rPr lang="en-US" sz="2200" b="1" dirty="0"/>
              <a:t> </a:t>
            </a:r>
            <a:r>
              <a:rPr lang="en-US" sz="2200" b="1" dirty="0" err="1"/>
              <a:t>Cửu</a:t>
            </a:r>
            <a:r>
              <a:rPr lang="en-US" sz="2200" b="1" dirty="0"/>
              <a:t> </a:t>
            </a:r>
            <a:r>
              <a:rPr lang="en-US" sz="2200" b="1" dirty="0" err="1"/>
              <a:t>thường</a:t>
            </a:r>
            <a:r>
              <a:rPr lang="en-US" sz="2200" b="1" dirty="0"/>
              <a:t> </a:t>
            </a:r>
            <a:r>
              <a:rPr lang="en-US" sz="2200" b="1" dirty="0" err="1"/>
              <a:t>được</a:t>
            </a:r>
            <a:r>
              <a:rPr lang="en-US" sz="2200" b="1" dirty="0"/>
              <a:t> </a:t>
            </a:r>
            <a:r>
              <a:rPr lang="en-US" sz="2200" b="1" dirty="0" err="1"/>
              <a:t>gọi</a:t>
            </a:r>
            <a:r>
              <a:rPr lang="en-US" sz="2200" b="1" dirty="0"/>
              <a:t> </a:t>
            </a:r>
            <a:r>
              <a:rPr lang="en-US" sz="2200" b="1" dirty="0" err="1"/>
              <a:t>là</a:t>
            </a:r>
            <a:r>
              <a:rPr lang="en-US" sz="2200" b="1" dirty="0"/>
              <a:t> </a:t>
            </a:r>
            <a:r>
              <a:rPr lang="en-US" sz="2200" b="1" dirty="0" err="1"/>
              <a:t>khu</a:t>
            </a:r>
            <a:r>
              <a:rPr lang="en-US" sz="2200" b="1" dirty="0"/>
              <a:t> </a:t>
            </a:r>
            <a:r>
              <a:rPr lang="en-US" sz="2200" b="1" dirty="0" err="1"/>
              <a:t>vực</a:t>
            </a:r>
            <a:r>
              <a:rPr lang="en-US" sz="2200" b="1" dirty="0"/>
              <a:t> Nam </a:t>
            </a:r>
            <a:r>
              <a:rPr lang="en-US" sz="2200" b="1" dirty="0" err="1"/>
              <a:t>Cát</a:t>
            </a:r>
            <a:r>
              <a:rPr lang="en-US" sz="2200" b="1" dirty="0"/>
              <a:t> </a:t>
            </a:r>
            <a:r>
              <a:rPr lang="en-US" sz="2200" b="1" dirty="0" err="1"/>
              <a:t>Tiên</a:t>
            </a:r>
            <a:r>
              <a:rPr lang="en-US" sz="2200" b="1" dirty="0"/>
              <a:t>.  </a:t>
            </a:r>
          </a:p>
          <a:p>
            <a:r>
              <a:rPr lang="en-US" sz="2200" b="1" dirty="0"/>
              <a:t>  - </a:t>
            </a:r>
            <a:r>
              <a:rPr lang="en-US" sz="2200" b="1" dirty="0" err="1"/>
              <a:t>Phần</a:t>
            </a:r>
            <a:r>
              <a:rPr lang="en-US" sz="2200" b="1" dirty="0"/>
              <a:t> </a:t>
            </a:r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địa</a:t>
            </a:r>
            <a:r>
              <a:rPr lang="en-US" sz="2200" b="1" dirty="0"/>
              <a:t> </a:t>
            </a:r>
            <a:r>
              <a:rPr lang="en-US" sz="2200" b="1" dirty="0" err="1"/>
              <a:t>bàn</a:t>
            </a:r>
            <a:r>
              <a:rPr lang="en-US" sz="2200" b="1" dirty="0"/>
              <a:t> </a:t>
            </a:r>
            <a:r>
              <a:rPr lang="en-US" sz="2200" b="1" dirty="0" err="1"/>
              <a:t>Bù</a:t>
            </a:r>
            <a:r>
              <a:rPr lang="en-US" sz="2200" b="1" dirty="0"/>
              <a:t> </a:t>
            </a:r>
            <a:r>
              <a:rPr lang="en-US" sz="2200" b="1" dirty="0" err="1"/>
              <a:t>Đăng</a:t>
            </a:r>
            <a:r>
              <a:rPr lang="en-US" sz="2200" b="1" dirty="0"/>
              <a:t> </a:t>
            </a:r>
            <a:r>
              <a:rPr lang="en-US" sz="2200" b="1" dirty="0" err="1"/>
              <a:t>thường</a:t>
            </a:r>
            <a:r>
              <a:rPr lang="en-US" sz="2200" b="1" dirty="0"/>
              <a:t> </a:t>
            </a:r>
            <a:r>
              <a:rPr lang="en-US" sz="2200" b="1" dirty="0" err="1"/>
              <a:t>được</a:t>
            </a:r>
            <a:r>
              <a:rPr lang="en-US" sz="2200" b="1" dirty="0"/>
              <a:t> </a:t>
            </a:r>
            <a:r>
              <a:rPr lang="en-US" sz="2200" b="1" dirty="0" err="1"/>
              <a:t>gọi</a:t>
            </a:r>
            <a:r>
              <a:rPr lang="en-US" sz="2200" b="1" dirty="0"/>
              <a:t> </a:t>
            </a:r>
            <a:r>
              <a:rPr lang="en-US" sz="2200" b="1" dirty="0" err="1"/>
              <a:t>là</a:t>
            </a:r>
            <a:r>
              <a:rPr lang="en-US" sz="2200" b="1" dirty="0"/>
              <a:t> </a:t>
            </a:r>
            <a:r>
              <a:rPr lang="en-US" sz="2200" b="1" dirty="0" err="1"/>
              <a:t>Tây</a:t>
            </a:r>
            <a:r>
              <a:rPr lang="en-US" sz="2200" b="1" dirty="0"/>
              <a:t> </a:t>
            </a:r>
            <a:r>
              <a:rPr lang="en-US" sz="2200" b="1" dirty="0" err="1"/>
              <a:t>Cát</a:t>
            </a:r>
            <a:r>
              <a:rPr lang="en-US" sz="2200" b="1" dirty="0"/>
              <a:t> </a:t>
            </a:r>
            <a:r>
              <a:rPr lang="en-US" sz="2200" b="1" dirty="0" err="1"/>
              <a:t>Tiên</a:t>
            </a:r>
            <a:r>
              <a:rPr lang="en-US" sz="2200" b="1" dirty="0"/>
              <a:t>. </a:t>
            </a:r>
            <a:endParaRPr lang="en-US" sz="2200" dirty="0"/>
          </a:p>
        </p:txBody>
      </p:sp>
      <p:pic>
        <p:nvPicPr>
          <p:cNvPr id="2" name="Bản ghi Mới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245902" y="55371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8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53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57" y="0"/>
            <a:ext cx="6721643" cy="343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971439" y="0"/>
            <a:ext cx="415235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0000CC"/>
                </a:solidFill>
              </a:rPr>
              <a:t>Đặc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trưng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của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vườn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quốc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gia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này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là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rừng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đất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thấp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ẩm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ướt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nhiệt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đới</a:t>
            </a:r>
            <a:r>
              <a:rPr lang="en-US" sz="26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867108" y="3434796"/>
            <a:ext cx="9608387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600" b="1" dirty="0">
                <a:solidFill>
                  <a:srgbClr val="0000CC"/>
                </a:solidFill>
              </a:rPr>
              <a:t>Khoảng 50% diện tích của Cát Tiên là rừng cây xanh, 40% là rừng </a:t>
            </a:r>
            <a:r>
              <a:rPr lang="vi-VN" sz="2600" b="1" dirty="0">
                <a:solidFill>
                  <a:srgbClr val="0000CC"/>
                </a:solidFill>
                <a:hlinkClick r:id="rId6" tooltip="Tre"/>
              </a:rPr>
              <a:t>tre</a:t>
            </a:r>
            <a:r>
              <a:rPr lang="vi-VN" sz="2600" b="1" dirty="0">
                <a:solidFill>
                  <a:srgbClr val="0000CC"/>
                </a:solidFill>
              </a:rPr>
              <a:t>, 10% là nông trại. Động vật đặc trưng có: </a:t>
            </a:r>
            <a:r>
              <a:rPr lang="vi-VN" sz="2600" b="1" dirty="0">
                <a:solidFill>
                  <a:srgbClr val="0000CC"/>
                </a:solidFill>
                <a:hlinkClick r:id="rId7" tooltip="Voi châu Á"/>
              </a:rPr>
              <a:t>voi châu Á</a:t>
            </a:r>
            <a:r>
              <a:rPr lang="vi-VN" sz="2600" b="1" dirty="0">
                <a:solidFill>
                  <a:srgbClr val="0000CC"/>
                </a:solidFill>
              </a:rPr>
              <a:t>, </a:t>
            </a:r>
            <a:r>
              <a:rPr lang="vi-VN" sz="2600" b="1" dirty="0">
                <a:solidFill>
                  <a:srgbClr val="0000CC"/>
                </a:solidFill>
                <a:hlinkClick r:id="rId8" tooltip="Bò tót"/>
              </a:rPr>
              <a:t>bò tót</a:t>
            </a:r>
            <a:r>
              <a:rPr lang="vi-VN" sz="2600" b="1" dirty="0">
                <a:solidFill>
                  <a:srgbClr val="0000CC"/>
                </a:solidFill>
              </a:rPr>
              <a:t>, </a:t>
            </a:r>
            <a:r>
              <a:rPr lang="vi-VN" sz="2600" b="1" dirty="0">
                <a:solidFill>
                  <a:srgbClr val="0000CC"/>
                </a:solidFill>
                <a:hlinkClick r:id="rId9" tooltip="Gấu chó"/>
              </a:rPr>
              <a:t>gấu chó</a:t>
            </a:r>
            <a:r>
              <a:rPr lang="vi-VN" sz="2600" b="1" dirty="0">
                <a:solidFill>
                  <a:srgbClr val="0000CC"/>
                </a:solidFill>
              </a:rPr>
              <a:t>, </a:t>
            </a:r>
            <a:r>
              <a:rPr lang="vi-VN" sz="2600" b="1" dirty="0">
                <a:solidFill>
                  <a:srgbClr val="0000CC"/>
                </a:solidFill>
                <a:hlinkClick r:id="rId10" tooltip="Gấu ngựa"/>
              </a:rPr>
              <a:t>gấu ngựa</a:t>
            </a:r>
            <a:r>
              <a:rPr lang="vi-VN" sz="2600" b="1" dirty="0">
                <a:solidFill>
                  <a:srgbClr val="0000CC"/>
                </a:solidFill>
              </a:rPr>
              <a:t>, </a:t>
            </a:r>
            <a:r>
              <a:rPr lang="vi-VN" sz="2600" b="1" dirty="0">
                <a:solidFill>
                  <a:srgbClr val="0000CC"/>
                </a:solidFill>
                <a:hlinkClick r:id="rId11" tooltip="Trâu"/>
              </a:rPr>
              <a:t>trâu rừng</a:t>
            </a:r>
            <a:r>
              <a:rPr lang="vi-VN" sz="2600" b="1" dirty="0">
                <a:solidFill>
                  <a:srgbClr val="0000CC"/>
                </a:solidFill>
              </a:rPr>
              <a:t>, </a:t>
            </a:r>
            <a:r>
              <a:rPr lang="vi-VN" sz="2600" b="1" dirty="0">
                <a:solidFill>
                  <a:srgbClr val="0000CC"/>
                </a:solidFill>
                <a:hlinkClick r:id="rId12" tooltip="Hổ"/>
              </a:rPr>
              <a:t>hổ</a:t>
            </a:r>
            <a:r>
              <a:rPr lang="vi-VN" sz="2600" b="1" dirty="0">
                <a:solidFill>
                  <a:srgbClr val="0000CC"/>
                </a:solidFill>
              </a:rPr>
              <a:t>, </a:t>
            </a:r>
            <a:r>
              <a:rPr lang="vi-VN" sz="2600" b="1" dirty="0">
                <a:solidFill>
                  <a:srgbClr val="0000CC"/>
                </a:solidFill>
                <a:hlinkClick r:id="rId13" tooltip="Báo hoa mai"/>
              </a:rPr>
              <a:t>báo hoa mai</a:t>
            </a:r>
            <a:r>
              <a:rPr lang="vi-VN" sz="2600" b="1" dirty="0">
                <a:solidFill>
                  <a:srgbClr val="0000CC"/>
                </a:solidFill>
              </a:rPr>
              <a:t>, </a:t>
            </a:r>
            <a:r>
              <a:rPr lang="vi-VN" sz="2600" b="1" dirty="0">
                <a:solidFill>
                  <a:srgbClr val="0000CC"/>
                </a:solidFill>
                <a:hlinkClick r:id="rId14" tooltip="Báo gấm"/>
              </a:rPr>
              <a:t>báo gấm</a:t>
            </a:r>
            <a:r>
              <a:rPr lang="vi-VN" sz="2600" b="1" dirty="0">
                <a:solidFill>
                  <a:srgbClr val="0000CC"/>
                </a:solidFill>
              </a:rPr>
              <a:t>, </a:t>
            </a:r>
            <a:r>
              <a:rPr lang="vi-VN" sz="2600" b="1" dirty="0">
                <a:solidFill>
                  <a:srgbClr val="0000CC"/>
                </a:solidFill>
                <a:hlinkClick r:id="rId15" tooltip="Nai"/>
              </a:rPr>
              <a:t>nai</a:t>
            </a:r>
            <a:r>
              <a:rPr lang="vi-VN" sz="2600" b="1" dirty="0">
                <a:solidFill>
                  <a:srgbClr val="0000CC"/>
                </a:solidFill>
              </a:rPr>
              <a:t>...Các loài chim của Cát Tiên cũng phong phú đa dạng: </a:t>
            </a:r>
            <a:r>
              <a:rPr lang="vi-VN" sz="2600" b="1" dirty="0">
                <a:solidFill>
                  <a:srgbClr val="0000CC"/>
                </a:solidFill>
                <a:hlinkClick r:id="rId16" tooltip="Đại bàng đen"/>
              </a:rPr>
              <a:t>đại bàng đen</a:t>
            </a:r>
            <a:r>
              <a:rPr lang="vi-VN" sz="2600" b="1" dirty="0">
                <a:solidFill>
                  <a:srgbClr val="0000CC"/>
                </a:solidFill>
              </a:rPr>
              <a:t>, </a:t>
            </a:r>
            <a:r>
              <a:rPr lang="vi-VN" sz="2600" b="1" dirty="0">
                <a:solidFill>
                  <a:srgbClr val="0000CC"/>
                </a:solidFill>
                <a:hlinkClick r:id="rId17" tooltip="Vịt trời cánh trắng (trang chưa được viết)"/>
              </a:rPr>
              <a:t>vịt trời cánh trắng</a:t>
            </a:r>
            <a:r>
              <a:rPr lang="vi-VN" sz="2600" b="1" dirty="0">
                <a:solidFill>
                  <a:srgbClr val="0000CC"/>
                </a:solidFill>
              </a:rPr>
              <a:t>, </a:t>
            </a:r>
            <a:r>
              <a:rPr lang="vi-VN" sz="2600" b="1" dirty="0">
                <a:solidFill>
                  <a:srgbClr val="0000CC"/>
                </a:solidFill>
                <a:hlinkClick r:id="rId18" tooltip="Chim mỏ sừng lớn (trang chưa được viết)"/>
              </a:rPr>
              <a:t>chim mỏ sừng lớn</a:t>
            </a:r>
            <a:r>
              <a:rPr lang="vi-VN" sz="2600" b="1" dirty="0">
                <a:solidFill>
                  <a:srgbClr val="0000CC"/>
                </a:solidFill>
              </a:rPr>
              <a:t>...Cát Tiên là nơi cư ngụ của 40 loài nằm trong Sách đỏ thế giới, trong đó đặc biệt là loài tê giác một sừng.</a:t>
            </a:r>
            <a:endParaRPr lang="en-US" sz="2600" b="1" dirty="0">
              <a:solidFill>
                <a:srgbClr val="0000CC"/>
              </a:solidFill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971440" y="1513978"/>
            <a:ext cx="43100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00FF"/>
                </a:solidFill>
              </a:rPr>
              <a:t>Hiện</a:t>
            </a:r>
            <a:r>
              <a:rPr lang="en-US" b="1" dirty="0">
                <a:solidFill>
                  <a:srgbClr val="FF00FF"/>
                </a:solidFill>
              </a:rPr>
              <a:t> nay, </a:t>
            </a:r>
            <a:r>
              <a:rPr lang="en-US" b="1" dirty="0" err="1">
                <a:solidFill>
                  <a:srgbClr val="FF00FF"/>
                </a:solidFill>
              </a:rPr>
              <a:t>Vườn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quốc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gia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Cát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Tiên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là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một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trong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những</a:t>
            </a:r>
            <a:r>
              <a:rPr lang="en-US" b="1" dirty="0">
                <a:solidFill>
                  <a:srgbClr val="FF00FF"/>
                </a:solidFill>
              </a:rPr>
              <a:t> </a:t>
            </a:r>
            <a:r>
              <a:rPr lang="en-US" b="1" dirty="0" err="1">
                <a:solidFill>
                  <a:srgbClr val="FF00FF"/>
                </a:solidFill>
                <a:hlinkClick r:id="rId19" tooltip="Khu dự trữ sinh quyển thế giới"/>
              </a:rPr>
              <a:t>khu</a:t>
            </a:r>
            <a:r>
              <a:rPr lang="en-US" b="1" dirty="0">
                <a:solidFill>
                  <a:srgbClr val="FF00FF"/>
                </a:solidFill>
                <a:hlinkClick r:id="rId19" tooltip="Khu dự trữ sinh quyển thế giới"/>
              </a:rPr>
              <a:t> </a:t>
            </a:r>
            <a:r>
              <a:rPr lang="en-US" b="1" dirty="0" err="1">
                <a:solidFill>
                  <a:srgbClr val="FF00FF"/>
                </a:solidFill>
                <a:hlinkClick r:id="rId19" tooltip="Khu dự trữ sinh quyển thế giới"/>
              </a:rPr>
              <a:t>dự</a:t>
            </a:r>
            <a:r>
              <a:rPr lang="en-US" b="1" dirty="0">
                <a:solidFill>
                  <a:srgbClr val="FF00FF"/>
                </a:solidFill>
                <a:hlinkClick r:id="rId19" tooltip="Khu dự trữ sinh quyển thế giới"/>
              </a:rPr>
              <a:t> </a:t>
            </a:r>
            <a:r>
              <a:rPr lang="en-US" b="1" dirty="0" err="1">
                <a:solidFill>
                  <a:srgbClr val="FF00FF"/>
                </a:solidFill>
                <a:hlinkClick r:id="rId19" tooltip="Khu dự trữ sinh quyển thế giới"/>
              </a:rPr>
              <a:t>trữ</a:t>
            </a:r>
            <a:r>
              <a:rPr lang="en-US" b="1" dirty="0">
                <a:solidFill>
                  <a:srgbClr val="FF00FF"/>
                </a:solidFill>
                <a:hlinkClick r:id="rId19" tooltip="Khu dự trữ sinh quyển thế giới"/>
              </a:rPr>
              <a:t> </a:t>
            </a:r>
            <a:r>
              <a:rPr lang="en-US" b="1" dirty="0" err="1">
                <a:solidFill>
                  <a:srgbClr val="FF00FF"/>
                </a:solidFill>
                <a:hlinkClick r:id="rId19" tooltip="Khu dự trữ sinh quyển thế giới"/>
              </a:rPr>
              <a:t>sinh</a:t>
            </a:r>
            <a:r>
              <a:rPr lang="en-US" b="1" dirty="0">
                <a:solidFill>
                  <a:srgbClr val="FF00FF"/>
                </a:solidFill>
                <a:hlinkClick r:id="rId19" tooltip="Khu dự trữ sinh quyển thế giới"/>
              </a:rPr>
              <a:t> </a:t>
            </a:r>
            <a:r>
              <a:rPr lang="en-US" b="1" dirty="0" err="1">
                <a:solidFill>
                  <a:srgbClr val="FF00FF"/>
                </a:solidFill>
                <a:hlinkClick r:id="rId19" tooltip="Khu dự trữ sinh quyển thế giới"/>
              </a:rPr>
              <a:t>quyển</a:t>
            </a:r>
            <a:r>
              <a:rPr lang="en-US" b="1" dirty="0">
                <a:solidFill>
                  <a:srgbClr val="FF00FF"/>
                </a:solidFill>
                <a:hlinkClick r:id="rId19" tooltip="Khu dự trữ sinh quyển thế giới"/>
              </a:rPr>
              <a:t> </a:t>
            </a:r>
            <a:r>
              <a:rPr lang="en-US" b="1" dirty="0" err="1">
                <a:solidFill>
                  <a:srgbClr val="FF00FF"/>
                </a:solidFill>
                <a:hlinkClick r:id="rId19" tooltip="Khu dự trữ sinh quyển thế giới"/>
              </a:rPr>
              <a:t>thế</a:t>
            </a:r>
            <a:r>
              <a:rPr lang="en-US" b="1" dirty="0">
                <a:solidFill>
                  <a:srgbClr val="FF00FF"/>
                </a:solidFill>
                <a:hlinkClick r:id="rId19" tooltip="Khu dự trữ sinh quyển thế giới"/>
              </a:rPr>
              <a:t> </a:t>
            </a:r>
            <a:r>
              <a:rPr lang="en-US" b="1" dirty="0" err="1">
                <a:solidFill>
                  <a:srgbClr val="FF00FF"/>
                </a:solidFill>
                <a:hlinkClick r:id="rId19" tooltip="Khu dự trữ sinh quyển thế giới"/>
              </a:rPr>
              <a:t>giới</a:t>
            </a:r>
            <a:r>
              <a:rPr lang="en-US" b="1" dirty="0">
                <a:solidFill>
                  <a:srgbClr val="FF00FF"/>
                </a:solidFill>
              </a:rPr>
              <a:t> ở </a:t>
            </a:r>
            <a:r>
              <a:rPr lang="en-US" b="1" dirty="0" err="1">
                <a:solidFill>
                  <a:srgbClr val="FF00FF"/>
                </a:solidFill>
              </a:rPr>
              <a:t>Việt</a:t>
            </a:r>
            <a:r>
              <a:rPr lang="en-US" b="1" dirty="0">
                <a:solidFill>
                  <a:srgbClr val="FF00FF"/>
                </a:solidFill>
              </a:rPr>
              <a:t> Nam. </a:t>
            </a:r>
          </a:p>
        </p:txBody>
      </p:sp>
      <p:pic>
        <p:nvPicPr>
          <p:cNvPr id="2" name="Bản ghi Mới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251031" y="54823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1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2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267" grpId="0"/>
      <p:bldP spid="11268" grpId="0"/>
      <p:bldP spid="112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58185" y="160421"/>
            <a:ext cx="9368594" cy="6577262"/>
            <a:chOff x="1523999" y="0"/>
            <a:chExt cx="9144001" cy="6858001"/>
          </a:xfrm>
        </p:grpSpPr>
        <p:pic>
          <p:nvPicPr>
            <p:cNvPr id="12290" name="Picture 25" descr="Cho-soi-d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0"/>
              <a:ext cx="2819400" cy="2362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1" name="Picture 4" descr="05-su-tu-chau-Ph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0"/>
              <a:ext cx="3200400" cy="2362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2" name="Picture 8" descr="V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2362200"/>
              <a:ext cx="3124200" cy="228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3" name="Picture 10" descr="vnet_835438_images1738034_tegia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" t="20667"/>
            <a:stretch>
              <a:fillRect/>
            </a:stretch>
          </p:blipFill>
          <p:spPr bwMode="auto">
            <a:xfrm>
              <a:off x="1524000" y="4648200"/>
              <a:ext cx="2833684" cy="2209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4" name="Picture 11" descr="Cheo-cheo-Nam-Duo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684" y="4648200"/>
              <a:ext cx="3186116" cy="2209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5" name="Picture 12" descr="bo-xam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4648200"/>
              <a:ext cx="3124200" cy="2209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6" name="Picture 13" descr="Bao-hoa-mai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0"/>
              <a:ext cx="3124200" cy="2362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7" name="Picture 14" descr="bo-to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686" y="2362200"/>
              <a:ext cx="3186113" cy="228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8" name="Picture 15" descr="Cha-v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99" y="2362200"/>
              <a:ext cx="2833685" cy="2286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9" name="Text Box 16"/>
            <p:cNvSpPr txBox="1">
              <a:spLocks noChangeArrowheads="1"/>
            </p:cNvSpPr>
            <p:nvPr/>
          </p:nvSpPr>
          <p:spPr bwMode="auto">
            <a:xfrm>
              <a:off x="3449052" y="4267201"/>
              <a:ext cx="914400" cy="3968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FFFFFF"/>
                  </a:solidFill>
                </a:rPr>
                <a:t>Chà</a:t>
              </a:r>
              <a:r>
                <a:rPr lang="en-US" sz="2000" dirty="0">
                  <a:solidFill>
                    <a:srgbClr val="FFFFFF"/>
                  </a:solidFill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</a:rPr>
                <a:t>vá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2300" name="Text Box 17"/>
            <p:cNvSpPr txBox="1">
              <a:spLocks noChangeArrowheads="1"/>
            </p:cNvSpPr>
            <p:nvPr/>
          </p:nvSpPr>
          <p:spPr bwMode="auto">
            <a:xfrm>
              <a:off x="6629400" y="1981201"/>
              <a:ext cx="914400" cy="3968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Sư tử</a:t>
              </a:r>
            </a:p>
          </p:txBody>
        </p:sp>
        <p:sp>
          <p:nvSpPr>
            <p:cNvPr id="12301" name="Text Box 18"/>
            <p:cNvSpPr txBox="1">
              <a:spLocks noChangeArrowheads="1"/>
            </p:cNvSpPr>
            <p:nvPr/>
          </p:nvSpPr>
          <p:spPr bwMode="auto">
            <a:xfrm>
              <a:off x="9601200" y="1981201"/>
              <a:ext cx="1066800" cy="3968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Báo hoa</a:t>
              </a:r>
            </a:p>
          </p:txBody>
        </p:sp>
        <p:sp>
          <p:nvSpPr>
            <p:cNvPr id="12302" name="Text Box 19"/>
            <p:cNvSpPr txBox="1">
              <a:spLocks noChangeArrowheads="1"/>
            </p:cNvSpPr>
            <p:nvPr/>
          </p:nvSpPr>
          <p:spPr bwMode="auto">
            <a:xfrm>
              <a:off x="3421857" y="1939007"/>
              <a:ext cx="914400" cy="3968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FFFFFF"/>
                  </a:solidFill>
                </a:rPr>
                <a:t>Sói</a:t>
              </a:r>
              <a:r>
                <a:rPr lang="en-US" sz="2000" dirty="0">
                  <a:solidFill>
                    <a:srgbClr val="FFFFFF"/>
                  </a:solidFill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</a:rPr>
                <a:t>đỏ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2303" name="Text Box 20"/>
            <p:cNvSpPr txBox="1">
              <a:spLocks noChangeArrowheads="1"/>
            </p:cNvSpPr>
            <p:nvPr/>
          </p:nvSpPr>
          <p:spPr bwMode="auto">
            <a:xfrm>
              <a:off x="6723397" y="4267201"/>
              <a:ext cx="838200" cy="3968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FFFFFF"/>
                  </a:solidFill>
                </a:rPr>
                <a:t>Bò</a:t>
              </a:r>
              <a:r>
                <a:rPr lang="en-US" sz="2000" dirty="0">
                  <a:solidFill>
                    <a:srgbClr val="FFFFFF"/>
                  </a:solidFill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</a:rPr>
                <a:t>tót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2304" name="Text Box 21"/>
            <p:cNvSpPr txBox="1">
              <a:spLocks noChangeArrowheads="1"/>
            </p:cNvSpPr>
            <p:nvPr/>
          </p:nvSpPr>
          <p:spPr bwMode="auto">
            <a:xfrm>
              <a:off x="10058400" y="4267201"/>
              <a:ext cx="609600" cy="3968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Voi</a:t>
              </a:r>
            </a:p>
          </p:txBody>
        </p:sp>
        <p:sp>
          <p:nvSpPr>
            <p:cNvPr id="12305" name="Text Box 22"/>
            <p:cNvSpPr txBox="1">
              <a:spLocks noChangeArrowheads="1"/>
            </p:cNvSpPr>
            <p:nvPr/>
          </p:nvSpPr>
          <p:spPr bwMode="auto">
            <a:xfrm>
              <a:off x="3360820" y="6461126"/>
              <a:ext cx="990600" cy="3968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FFFFFF"/>
                  </a:solidFill>
                </a:rPr>
                <a:t>Tê</a:t>
              </a:r>
              <a:r>
                <a:rPr lang="en-US" sz="2000" dirty="0">
                  <a:solidFill>
                    <a:srgbClr val="FFFFFF"/>
                  </a:solidFill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</a:rPr>
                <a:t>giác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2306" name="Text Box 23"/>
            <p:cNvSpPr txBox="1">
              <a:spLocks noChangeArrowheads="1"/>
            </p:cNvSpPr>
            <p:nvPr/>
          </p:nvSpPr>
          <p:spPr bwMode="auto">
            <a:xfrm>
              <a:off x="6324600" y="6461126"/>
              <a:ext cx="1219200" cy="3968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Cheo neo</a:t>
              </a:r>
            </a:p>
          </p:txBody>
        </p:sp>
        <p:sp>
          <p:nvSpPr>
            <p:cNvPr id="12307" name="Text Box 24"/>
            <p:cNvSpPr txBox="1">
              <a:spLocks noChangeArrowheads="1"/>
            </p:cNvSpPr>
            <p:nvPr/>
          </p:nvSpPr>
          <p:spPr bwMode="auto">
            <a:xfrm>
              <a:off x="9677400" y="6461126"/>
              <a:ext cx="990600" cy="3968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Bò xám</a:t>
              </a:r>
            </a:p>
          </p:txBody>
        </p:sp>
      </p:grpSp>
      <p:sp>
        <p:nvSpPr>
          <p:cNvPr id="12308" name="Text Box 26"/>
          <p:cNvSpPr txBox="1">
            <a:spLocks noChangeArrowheads="1"/>
          </p:cNvSpPr>
          <p:nvPr/>
        </p:nvSpPr>
        <p:spPr bwMode="auto">
          <a:xfrm>
            <a:off x="356934" y="1912852"/>
            <a:ext cx="1600200" cy="230832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</a:rPr>
              <a:t>ĐỘNG VẬT CÓ VÚ</a:t>
            </a:r>
          </a:p>
        </p:txBody>
      </p:sp>
    </p:spTree>
    <p:extLst>
      <p:ext uri="{BB962C8B-B14F-4D97-AF65-F5344CB8AC3E}">
        <p14:creationId xmlns:p14="http://schemas.microsoft.com/office/powerpoint/2010/main" val="122801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73178" y="144379"/>
            <a:ext cx="9577137" cy="6342147"/>
            <a:chOff x="1524000" y="762000"/>
            <a:chExt cx="9182100" cy="5724526"/>
          </a:xfrm>
        </p:grpSpPr>
        <p:pic>
          <p:nvPicPr>
            <p:cNvPr id="13314" name="Picture 4" descr="cò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762000"/>
              <a:ext cx="2286000" cy="2590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5" name="Picture 5" descr="imagesCAQHGUT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1" y="3732214"/>
              <a:ext cx="2314575" cy="27543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" name="Picture 6" descr="KỀN KỀ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762000"/>
              <a:ext cx="2247900" cy="2590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7" name="Picture 7" descr="thiê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762000"/>
              <a:ext cx="2286000" cy="2590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8" name="Picture 8" descr="vâ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762000"/>
              <a:ext cx="2362200" cy="2590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9" name="Picture 9" descr="vàng an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3733800"/>
              <a:ext cx="2286000" cy="2743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0" name="Picture 10" descr="imagesCA0V8DS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3735389"/>
              <a:ext cx="2209800" cy="275113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1" name="Picture 11" descr="imagesCAE1FBSI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733800"/>
              <a:ext cx="2362200" cy="2743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Vertical Scroll 2"/>
          <p:cNvSpPr/>
          <p:nvPr/>
        </p:nvSpPr>
        <p:spPr>
          <a:xfrm>
            <a:off x="48127" y="1267326"/>
            <a:ext cx="1844839" cy="3930316"/>
          </a:xfrm>
          <a:prstGeom prst="verticalScroll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LOÀI CHIM</a:t>
            </a:r>
          </a:p>
        </p:txBody>
      </p:sp>
    </p:spTree>
    <p:extLst>
      <p:ext uri="{BB962C8B-B14F-4D97-AF65-F5344CB8AC3E}">
        <p14:creationId xmlns:p14="http://schemas.microsoft.com/office/powerpoint/2010/main" val="376650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 rot="19013992">
            <a:off x="292498" y="1416850"/>
            <a:ext cx="2202066" cy="2097931"/>
          </a:xfrm>
          <a:prstGeom prst="wedgeRoundRectCallout">
            <a:avLst>
              <a:gd name="adj1" fmla="val -19018"/>
              <a:gd name="adj2" fmla="val 114277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807368" y="208547"/>
            <a:ext cx="8999620" cy="6344653"/>
            <a:chOff x="1524000" y="914400"/>
            <a:chExt cx="9144000" cy="5638800"/>
          </a:xfrm>
        </p:grpSpPr>
        <p:pic>
          <p:nvPicPr>
            <p:cNvPr id="14338" name="Picture 2" descr="imagesCA02E0O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3962400"/>
              <a:ext cx="3048000" cy="2590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9" name="Picture 3" descr="imagesCAQ6APL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962400"/>
              <a:ext cx="2895600" cy="2590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0" name="Picture 4" descr="imagesCAF5X6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914400"/>
              <a:ext cx="3048000" cy="2667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1" name="Picture 5" descr="imagesCA1IB16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914400"/>
              <a:ext cx="3048000" cy="2667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2" name="Picture 6" descr="imagesCAQXKH1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962400"/>
              <a:ext cx="3048000" cy="2590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3" name="Picture 7" descr="RẮ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914400"/>
              <a:ext cx="2895600" cy="2667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44" name="Text Box 15"/>
          <p:cNvSpPr txBox="1">
            <a:spLocks noChangeArrowheads="1"/>
          </p:cNvSpPr>
          <p:nvPr/>
        </p:nvSpPr>
        <p:spPr bwMode="auto">
          <a:xfrm>
            <a:off x="583404" y="1388131"/>
            <a:ext cx="1620253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FFFF"/>
                </a:solidFill>
              </a:rPr>
              <a:t>MỘT SỐ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>
                <a:solidFill>
                  <a:srgbClr val="FFFFFF"/>
                </a:solidFill>
              </a:rPr>
              <a:t> LOÀI BÒ SÁT</a:t>
            </a:r>
          </a:p>
        </p:txBody>
      </p:sp>
    </p:spTree>
    <p:extLst>
      <p:ext uri="{BB962C8B-B14F-4D97-AF65-F5344CB8AC3E}">
        <p14:creationId xmlns:p14="http://schemas.microsoft.com/office/powerpoint/2010/main" val="912450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5013" y="433137"/>
            <a:ext cx="8983579" cy="6031831"/>
            <a:chOff x="1828799" y="433137"/>
            <a:chExt cx="8983579" cy="6031831"/>
          </a:xfrm>
        </p:grpSpPr>
        <p:pic>
          <p:nvPicPr>
            <p:cNvPr id="15362" name="Picture 8" descr="imagesCARK0TI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1" y="433137"/>
              <a:ext cx="2742825" cy="255069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3" name="Picture 9" descr="imagesCAH3TTJ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1" y="3562684"/>
              <a:ext cx="2921418" cy="29022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4" name="Picture 10" descr="imagesCAJ6A48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599" y="433137"/>
              <a:ext cx="2887579" cy="255069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5" name="Picture 11" descr="imagesCAQBLV0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799" y="433137"/>
              <a:ext cx="2887579" cy="255069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6" name="Picture 12" descr="imagesCAUSL2H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898"/>
            <a:stretch>
              <a:fillRect/>
            </a:stretch>
          </p:blipFill>
          <p:spPr bwMode="auto">
            <a:xfrm>
              <a:off x="7958138" y="3562684"/>
              <a:ext cx="2848100" cy="29022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5367" name="Picture 13" descr="imagesCAVGEL1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799" y="3562684"/>
              <a:ext cx="2774783" cy="29022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loud Callout 2"/>
          <p:cNvSpPr/>
          <p:nvPr/>
        </p:nvSpPr>
        <p:spPr>
          <a:xfrm rot="487958">
            <a:off x="9655438" y="167577"/>
            <a:ext cx="2420127" cy="3015916"/>
          </a:xfrm>
          <a:prstGeom prst="cloudCallout">
            <a:avLst>
              <a:gd name="adj1" fmla="val -50680"/>
              <a:gd name="adj2" fmla="val 6205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LOÀI LƯỠNG CƯ</a:t>
            </a:r>
          </a:p>
        </p:txBody>
      </p:sp>
    </p:spTree>
    <p:extLst>
      <p:ext uri="{BB962C8B-B14F-4D97-AF65-F5344CB8AC3E}">
        <p14:creationId xmlns:p14="http://schemas.microsoft.com/office/powerpoint/2010/main" val="2439957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0" y="3962400"/>
            <a:ext cx="9144000" cy="2374900"/>
            <a:chOff x="1524000" y="3962400"/>
            <a:chExt cx="9144000" cy="2374900"/>
          </a:xfrm>
        </p:grpSpPr>
        <p:pic>
          <p:nvPicPr>
            <p:cNvPr id="16386" name="Picture 2" descr="trê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965576"/>
              <a:ext cx="2286000" cy="23145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7" name="Picture 3" descr="chi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600" y="3962400"/>
              <a:ext cx="2057400" cy="22987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8" name="Picture 4" descr="diế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975100"/>
              <a:ext cx="2286000" cy="2362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1" name="Picture 7" descr="imagesCA664QB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971926"/>
              <a:ext cx="2286000" cy="23463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524000" y="397045"/>
            <a:ext cx="9144000" cy="2514600"/>
            <a:chOff x="1524000" y="990600"/>
            <a:chExt cx="9144000" cy="2514600"/>
          </a:xfrm>
        </p:grpSpPr>
        <p:pic>
          <p:nvPicPr>
            <p:cNvPr id="16389" name="Picture 5" descr="mè vin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990600"/>
              <a:ext cx="2286000" cy="2514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0" name="Picture 6" descr="rồ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990600"/>
              <a:ext cx="2286000" cy="2514600"/>
            </a:xfrm>
            <a:prstGeom prst="rect">
              <a:avLst/>
            </a:prstGeom>
            <a:solidFill>
              <a:srgbClr val="96969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6392" name="Picture 8" descr="imagesCADZJZ5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990600"/>
              <a:ext cx="2133600" cy="2514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3" name="Picture 9" descr="small_1215761568_nv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990600"/>
              <a:ext cx="2209800" cy="2514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983831" y="3202073"/>
            <a:ext cx="6144126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/>
              <a:t>MỘT SỐ LOÀI  CÁ NƯỚC NGỌT</a:t>
            </a:r>
          </a:p>
        </p:txBody>
      </p:sp>
    </p:spTree>
    <p:extLst>
      <p:ext uri="{BB962C8B-B14F-4D97-AF65-F5344CB8AC3E}">
        <p14:creationId xmlns:p14="http://schemas.microsoft.com/office/powerpoint/2010/main" val="143267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28B121-E253-436C-9EFC-B7297343A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9" y="771525"/>
            <a:ext cx="7500489" cy="481965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64E9D48-0668-4952-ADAA-E52D08E473F4}"/>
              </a:ext>
            </a:extLst>
          </p:cNvPr>
          <p:cNvSpPr/>
          <p:nvPr/>
        </p:nvSpPr>
        <p:spPr>
          <a:xfrm>
            <a:off x="8791574" y="700087"/>
            <a:ext cx="2905125" cy="496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9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F1583109-DA6B-4FEE-8D9B-CCB332D14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138" y="6219825"/>
            <a:ext cx="209416" cy="44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008" tIns="32004" rIns="64008" bIns="3200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500">
                <a:solidFill>
                  <a:srgbClr val="3333FF"/>
                </a:solidFill>
              </a:rPr>
              <a:t> </a:t>
            </a:r>
            <a:endParaRPr lang="en-US" altLang="en-US" sz="2500" b="1">
              <a:solidFill>
                <a:srgbClr val="3333FF"/>
              </a:solidFill>
            </a:endParaRPr>
          </a:p>
        </p:txBody>
      </p:sp>
      <p:pic>
        <p:nvPicPr>
          <p:cNvPr id="10" name="Picture 9" descr="tantaovachiase36a2">
            <a:extLst>
              <a:ext uri="{FF2B5EF4-FFF2-40B4-BE49-F238E27FC236}">
                <a16:creationId xmlns:a16="http://schemas.microsoft.com/office/drawing/2014/main" id="{46AC54D6-420C-4A32-94BD-61E705F3B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276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C09C549A-8B0C-40AC-84CF-13701457C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</a:rPr>
              <a:t>Rừng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</a:rPr>
              <a:t>thường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</a:rPr>
              <a:t>xanh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</a:rPr>
              <a:t>rừng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</a:rPr>
              <a:t>cây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</a:rPr>
              <a:t>quanh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</a:rPr>
              <a:t>năm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</a:rPr>
              <a:t>xanh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</a:rPr>
              <a:t>tốt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13" descr="http://giacaphe.com/wp-content/uploads/2013/10/7XeOUsh.jpg">
            <a:extLst>
              <a:ext uri="{FF2B5EF4-FFF2-40B4-BE49-F238E27FC236}">
                <a16:creationId xmlns:a16="http://schemas.microsoft.com/office/drawing/2014/main" id="{5335A978-74B1-4215-9326-2E6D615EA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imagesCA3KR5JG">
            <a:extLst>
              <a:ext uri="{FF2B5EF4-FFF2-40B4-BE49-F238E27FC236}">
                <a16:creationId xmlns:a16="http://schemas.microsoft.com/office/drawing/2014/main" id="{00ED4B55-6BCA-402B-8266-7022683D0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600"/>
            <a:ext cx="4572000" cy="312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http://tournhathan.com/kham-pha/wp-content/uploads/2015/05/rung-tre-juknokwon1.jpg">
            <a:extLst>
              <a:ext uri="{FF2B5EF4-FFF2-40B4-BE49-F238E27FC236}">
                <a16:creationId xmlns:a16="http://schemas.microsoft.com/office/drawing/2014/main" id="{160AF736-5943-44B7-A19B-BBBB936E3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3276600"/>
            <a:ext cx="45831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800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>
            <a:extLst>
              <a:ext uri="{FF2B5EF4-FFF2-40B4-BE49-F238E27FC236}">
                <a16:creationId xmlns:a16="http://schemas.microsoft.com/office/drawing/2014/main" id="{4039DF93-EE2D-4A67-A9F2-C794CF827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6096000" cy="6172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F948B318-3F36-4E81-B0AF-DD9F0FE0B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2484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</a:rPr>
              <a:t>Rừng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</a:rPr>
              <a:t>bán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</a:rPr>
              <a:t>thường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</a:rPr>
              <a:t>xanh:rừng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</a:rPr>
              <a:t>cây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</a:rPr>
              <a:t>có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</a:rPr>
              <a:t>mùa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</a:rPr>
              <a:t>lá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</a:rPr>
              <a:t>rụng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604" name="Picture 5" descr="thay lq1">
            <a:extLst>
              <a:ext uri="{FF2B5EF4-FFF2-40B4-BE49-F238E27FC236}">
                <a16:creationId xmlns:a16="http://schemas.microsoft.com/office/drawing/2014/main" id="{16DCB70E-3BCF-46E1-9228-BFB52D700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6096000" y="0"/>
            <a:ext cx="6096000" cy="34290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</p:spPr>
      </p:pic>
      <p:pic>
        <p:nvPicPr>
          <p:cNvPr id="25605" name="Picture 7" descr="http://www.gocnhinalan.com/wp-content/uploads/2013/04/Untitled-21.jpg">
            <a:extLst>
              <a:ext uri="{FF2B5EF4-FFF2-40B4-BE49-F238E27FC236}">
                <a16:creationId xmlns:a16="http://schemas.microsoft.com/office/drawing/2014/main" id="{109889AA-700C-428B-A420-3300FE061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6096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1193" y="1418893"/>
            <a:ext cx="6850816" cy="18760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02113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8566" y="0"/>
            <a:ext cx="10218821" cy="6015789"/>
            <a:chOff x="1524000" y="0"/>
            <a:chExt cx="10218821" cy="6248400"/>
          </a:xfrm>
        </p:grpSpPr>
        <p:pic>
          <p:nvPicPr>
            <p:cNvPr id="20482" name="Picture 6" descr="20078311375_mk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296" y="0"/>
              <a:ext cx="4837525" cy="62484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4" name="Picture 15" descr="http://www.uminhthuongnp.com/images/travel-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0"/>
              <a:ext cx="5381296" cy="624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2005264" y="6034088"/>
            <a:ext cx="914400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FF"/>
                </a:solidFill>
              </a:rPr>
              <a:t>Rừng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hỗn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hợp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20078311346_cay-bang-l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505200" y="6242051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</a:rPr>
              <a:t>Cây bằng lăng trong rừng Cát Tiên</a:t>
            </a:r>
          </a:p>
        </p:txBody>
      </p:sp>
    </p:spTree>
    <p:extLst>
      <p:ext uri="{BB962C8B-B14F-4D97-AF65-F5344CB8AC3E}">
        <p14:creationId xmlns:p14="http://schemas.microsoft.com/office/powerpoint/2010/main" val="3422693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4495" y="917127"/>
            <a:ext cx="1067325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Rừng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nguyên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sinh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Nam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Cát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Tiên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khu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bảo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tồn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đa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dạng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sinh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ít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nhất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55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loài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động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vật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vú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hơn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300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loài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chim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, 40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loài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bò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sát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rất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nhiều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loài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lưỡng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cư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và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cá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nước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ngọt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...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Thảm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thực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vật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ở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đây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rất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phong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phú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.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Hàng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trăm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loại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cây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khác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nhau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làm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thành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loại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rừng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rừng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thường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xanh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rừng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bán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thường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xanh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rừng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tre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rừng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hỗn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hợp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04495" y="202324"/>
            <a:ext cx="1127234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*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1: Qua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đoạn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văn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hiểu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“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khu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bảo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tồn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đa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dạng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sinh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rPr>
              <a:t>”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gì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05349" y="4535302"/>
            <a:ext cx="4871545" cy="1408298"/>
            <a:chOff x="1923393" y="4582599"/>
            <a:chExt cx="4871545" cy="1408298"/>
          </a:xfrm>
        </p:grpSpPr>
        <p:sp>
          <p:nvSpPr>
            <p:cNvPr id="2" name="Cloud Callout 1"/>
            <p:cNvSpPr/>
            <p:nvPr/>
          </p:nvSpPr>
          <p:spPr bwMode="auto">
            <a:xfrm>
              <a:off x="1923393" y="4582599"/>
              <a:ext cx="4871545" cy="1408298"/>
            </a:xfrm>
            <a:prstGeom prst="cloudCallou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54006" y="4808481"/>
              <a:ext cx="37679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đôi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5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2"/>
          <p:cNvSpPr txBox="1">
            <a:spLocks noChangeArrowheads="1"/>
          </p:cNvSpPr>
          <p:nvPr/>
        </p:nvSpPr>
        <p:spPr bwMode="auto">
          <a:xfrm>
            <a:off x="5105400" y="1752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2531" name="Text Box 9"/>
          <p:cNvSpPr txBox="1">
            <a:spLocks noChangeArrowheads="1"/>
          </p:cNvSpPr>
          <p:nvPr/>
        </p:nvSpPr>
        <p:spPr bwMode="auto">
          <a:xfrm>
            <a:off x="1905000" y="766764"/>
            <a:ext cx="3048000" cy="584775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</a:rPr>
              <a:t>Khu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tồn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5105400" y="766764"/>
            <a:ext cx="5130800" cy="584775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</a:rPr>
              <a:t>Đa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sinh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22533" name="Horizontal Scroll 1"/>
          <p:cNvSpPr>
            <a:spLocks noChangeArrowheads="1"/>
          </p:cNvSpPr>
          <p:nvPr/>
        </p:nvSpPr>
        <p:spPr bwMode="auto">
          <a:xfrm>
            <a:off x="1358820" y="2907634"/>
            <a:ext cx="8331200" cy="1524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 algn="ctr">
            <a:solidFill>
              <a:srgbClr val="0000CC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00FF"/>
                </a:solidFill>
              </a:rPr>
              <a:t>Khu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bảo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tồn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dạng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sinh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học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lưu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được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loài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thực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534" name="Left Brace 5"/>
          <p:cNvSpPr>
            <a:spLocks/>
          </p:cNvSpPr>
          <p:nvPr/>
        </p:nvSpPr>
        <p:spPr bwMode="auto">
          <a:xfrm rot="-5400000">
            <a:off x="4732420" y="532984"/>
            <a:ext cx="457200" cy="3505200"/>
          </a:xfrm>
          <a:prstGeom prst="leftBrace">
            <a:avLst>
              <a:gd name="adj1" fmla="val 8341"/>
              <a:gd name="adj2" fmla="val 50000"/>
            </a:avLst>
          </a:prstGeom>
          <a:solidFill>
            <a:schemeClr val="bg1"/>
          </a:solidFill>
          <a:ln w="38100" algn="ctr">
            <a:solidFill>
              <a:srgbClr val="FF00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2535" name="Straight Arrow Connector 7"/>
          <p:cNvCxnSpPr>
            <a:cxnSpLocks noChangeShapeType="1"/>
            <a:stCxn id="22534" idx="1"/>
          </p:cNvCxnSpPr>
          <p:nvPr/>
        </p:nvCxnSpPr>
        <p:spPr bwMode="auto">
          <a:xfrm>
            <a:off x="4961020" y="2514184"/>
            <a:ext cx="0" cy="569912"/>
          </a:xfrm>
          <a:prstGeom prst="straightConnector1">
            <a:avLst/>
          </a:prstGeom>
          <a:noFill/>
          <a:ln w="38100" algn="ctr">
            <a:solidFill>
              <a:srgbClr val="FF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1905000" y="1460212"/>
            <a:ext cx="2739853" cy="58477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29924" y="1471835"/>
            <a:ext cx="5265359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85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  <p:bldP spid="22533" grpId="0" animBg="1"/>
      <p:bldP spid="22534" grpId="0" animBg="1"/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272455" y="1962803"/>
            <a:ext cx="2763103" cy="152925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04040" y="3846777"/>
            <a:ext cx="3468415" cy="1579358"/>
            <a:chOff x="851338" y="4335518"/>
            <a:chExt cx="3421117" cy="1560786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851338" y="4335518"/>
              <a:ext cx="3421117" cy="1560786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056289" y="4627404"/>
              <a:ext cx="2916625" cy="942888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0000CC"/>
                  </a:solidFill>
                </a:rPr>
                <a:t>Khu</a:t>
              </a:r>
              <a:r>
                <a:rPr lang="en-US" sz="2800" b="1" dirty="0">
                  <a:solidFill>
                    <a:srgbClr val="0000CC"/>
                  </a:solidFill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</a:rPr>
                <a:t>bảo</a:t>
              </a:r>
              <a:r>
                <a:rPr lang="en-US" sz="2800" b="1" dirty="0">
                  <a:solidFill>
                    <a:srgbClr val="0000CC"/>
                  </a:solidFill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</a:rPr>
                <a:t>tồn</a:t>
              </a:r>
              <a:r>
                <a:rPr lang="en-US" sz="2800" b="1" dirty="0">
                  <a:solidFill>
                    <a:srgbClr val="0000CC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đa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dạng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sinh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học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0979" y="236474"/>
            <a:ext cx="3184638" cy="1371609"/>
            <a:chOff x="1040524" y="725214"/>
            <a:chExt cx="3231931" cy="1497724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1040524" y="725214"/>
              <a:ext cx="3231931" cy="1497724"/>
            </a:xfrm>
            <a:prstGeom prst="round2Diag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305750" y="967445"/>
              <a:ext cx="2635632" cy="954107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0000CC"/>
                  </a:solidFill>
                </a:rPr>
                <a:t>Khu</a:t>
              </a:r>
              <a:r>
                <a:rPr lang="en-US" sz="2800" b="1" dirty="0">
                  <a:solidFill>
                    <a:srgbClr val="0000CC"/>
                  </a:solidFill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</a:rPr>
                <a:t>bảo</a:t>
              </a:r>
              <a:r>
                <a:rPr lang="en-US" sz="2800" b="1" dirty="0">
                  <a:solidFill>
                    <a:srgbClr val="0000CC"/>
                  </a:solidFill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</a:rPr>
                <a:t>tồn</a:t>
              </a:r>
              <a:r>
                <a:rPr lang="en-US" sz="2800" b="1" dirty="0">
                  <a:solidFill>
                    <a:srgbClr val="0000CC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thiên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nhiên</a:t>
              </a:r>
              <a:r>
                <a:rPr lang="en-US" sz="2800" dirty="0">
                  <a:solidFill>
                    <a:srgbClr val="006600"/>
                  </a:solidFill>
                </a:rPr>
                <a:t>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323083" y="236474"/>
            <a:ext cx="4091152" cy="1371609"/>
            <a:chOff x="7323082" y="236475"/>
            <a:chExt cx="4587765" cy="1371608"/>
          </a:xfrm>
        </p:grpSpPr>
        <p:sp>
          <p:nvSpPr>
            <p:cNvPr id="16" name="Rounded Rectangle 15"/>
            <p:cNvSpPr/>
            <p:nvPr/>
          </p:nvSpPr>
          <p:spPr>
            <a:xfrm>
              <a:off x="7323082" y="236475"/>
              <a:ext cx="4587765" cy="13716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7630512" y="476955"/>
              <a:ext cx="4067503" cy="954107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006600"/>
                  </a:solidFill>
                </a:rPr>
                <a:t>các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loài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cây</a:t>
              </a:r>
              <a:r>
                <a:rPr lang="en-US" sz="2800" b="1" dirty="0">
                  <a:solidFill>
                    <a:srgbClr val="006600"/>
                  </a:solidFill>
                </a:rPr>
                <a:t>, con </a:t>
              </a:r>
              <a:r>
                <a:rPr lang="en-US" sz="2800" b="1" dirty="0" err="1">
                  <a:solidFill>
                    <a:srgbClr val="006600"/>
                  </a:solidFill>
                </a:rPr>
                <a:t>vật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và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cảnh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quan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thiên</a:t>
              </a:r>
              <a:r>
                <a:rPr lang="en-US" sz="2800" b="1" dirty="0">
                  <a:solidFill>
                    <a:srgbClr val="006600"/>
                  </a:solidFill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</a:rPr>
                <a:t>nhiên</a:t>
              </a:r>
              <a:endParaRPr lang="en-US" sz="28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43807" y="3846777"/>
            <a:ext cx="3570888" cy="1579358"/>
            <a:chOff x="7370381" y="3846777"/>
            <a:chExt cx="3570888" cy="1579358"/>
          </a:xfrm>
        </p:grpSpPr>
        <p:sp>
          <p:nvSpPr>
            <p:cNvPr id="18" name="Rounded Rectangle 17"/>
            <p:cNvSpPr/>
            <p:nvPr/>
          </p:nvSpPr>
          <p:spPr>
            <a:xfrm>
              <a:off x="7370381" y="3846777"/>
              <a:ext cx="3570888" cy="157935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7672382" y="4126370"/>
              <a:ext cx="2995612" cy="954107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FF0000"/>
                  </a:solidFill>
                </a:rPr>
                <a:t>nhiều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loại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động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vật</a:t>
              </a:r>
              <a:r>
                <a:rPr lang="en-US" sz="2800" b="1" dirty="0">
                  <a:solidFill>
                    <a:srgbClr val="FF0000"/>
                  </a:solidFill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</a:rPr>
                <a:t>thực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vật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3" name="Straight Arrow Connector 22"/>
          <p:cNvCxnSpPr>
            <a:endCxn id="7" idx="0"/>
          </p:cNvCxnSpPr>
          <p:nvPr/>
        </p:nvCxnSpPr>
        <p:spPr>
          <a:xfrm>
            <a:off x="3925617" y="898634"/>
            <a:ext cx="1728390" cy="10641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0"/>
            <a:endCxn id="16" idx="1"/>
          </p:cNvCxnSpPr>
          <p:nvPr/>
        </p:nvCxnSpPr>
        <p:spPr>
          <a:xfrm flipV="1">
            <a:off x="5654007" y="922279"/>
            <a:ext cx="1669076" cy="10405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0"/>
            <a:endCxn id="7" idx="4"/>
          </p:cNvCxnSpPr>
          <p:nvPr/>
        </p:nvCxnSpPr>
        <p:spPr>
          <a:xfrm flipV="1">
            <a:off x="4272455" y="3492058"/>
            <a:ext cx="1381552" cy="11443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4"/>
          </p:cNvCxnSpPr>
          <p:nvPr/>
        </p:nvCxnSpPr>
        <p:spPr>
          <a:xfrm>
            <a:off x="5654007" y="3492058"/>
            <a:ext cx="1889800" cy="11903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04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79634" y="236483"/>
            <a:ext cx="10292256" cy="375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*</a:t>
            </a: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2: </a:t>
            </a:r>
            <a:r>
              <a:rPr lang="en-US" altLang="en-US" sz="2800" b="1" dirty="0" err="1">
                <a:solidFill>
                  <a:srgbClr val="0000FF"/>
                </a:solidFill>
              </a:rPr>
              <a:t>Xếp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hành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nêu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ngoặc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nhóm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thích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hợp</a:t>
            </a:r>
            <a:r>
              <a:rPr lang="en-US" altLang="en-US" sz="2800" b="1" dirty="0">
                <a:solidFill>
                  <a:srgbClr val="0000FF"/>
                </a:solidFill>
              </a:rPr>
              <a:t>:</a:t>
            </a:r>
          </a:p>
          <a:p>
            <a:pPr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Hành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bảo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vệ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môi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trường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b. </a:t>
            </a:r>
            <a:r>
              <a:rPr lang="en-US" altLang="en-US" sz="2800" b="1" dirty="0" err="1">
                <a:solidFill>
                  <a:srgbClr val="0000FF"/>
                </a:solidFill>
              </a:rPr>
              <a:t>Hành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phá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hoại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môi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trường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   </a:t>
            </a:r>
            <a:r>
              <a:rPr lang="en-US" altLang="en-US" sz="2800" b="1" dirty="0">
                <a:solidFill>
                  <a:srgbClr val="990033"/>
                </a:solidFill>
              </a:rPr>
              <a:t>(</a:t>
            </a:r>
            <a:r>
              <a:rPr lang="en-US" altLang="en-US" sz="2800" b="1" dirty="0" err="1">
                <a:solidFill>
                  <a:srgbClr val="990033"/>
                </a:solidFill>
              </a:rPr>
              <a:t>phá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rừng</a:t>
            </a:r>
            <a:r>
              <a:rPr lang="en-US" altLang="en-US" sz="2800" b="1" dirty="0">
                <a:solidFill>
                  <a:srgbClr val="990033"/>
                </a:solidFill>
              </a:rPr>
              <a:t>, </a:t>
            </a:r>
            <a:r>
              <a:rPr lang="en-US" altLang="en-US" sz="2800" b="1" dirty="0" err="1">
                <a:solidFill>
                  <a:srgbClr val="990033"/>
                </a:solidFill>
              </a:rPr>
              <a:t>trồng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cây</a:t>
            </a:r>
            <a:r>
              <a:rPr lang="en-US" altLang="en-US" sz="2800" b="1" dirty="0">
                <a:solidFill>
                  <a:srgbClr val="990033"/>
                </a:solidFill>
              </a:rPr>
              <a:t>, </a:t>
            </a:r>
            <a:r>
              <a:rPr lang="en-US" altLang="en-US" sz="2800" b="1" dirty="0" err="1">
                <a:solidFill>
                  <a:srgbClr val="990033"/>
                </a:solidFill>
              </a:rPr>
              <a:t>đánh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cá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bằng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mìn</a:t>
            </a:r>
            <a:r>
              <a:rPr lang="en-US" altLang="en-US" sz="2800" b="1" dirty="0">
                <a:solidFill>
                  <a:srgbClr val="990033"/>
                </a:solidFill>
              </a:rPr>
              <a:t>, </a:t>
            </a:r>
            <a:r>
              <a:rPr lang="en-US" altLang="en-US" sz="2800" b="1" dirty="0" err="1">
                <a:solidFill>
                  <a:srgbClr val="990033"/>
                </a:solidFill>
              </a:rPr>
              <a:t>trồng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rừng</a:t>
            </a:r>
            <a:r>
              <a:rPr lang="en-US" altLang="en-US" sz="2800" b="1" dirty="0">
                <a:solidFill>
                  <a:srgbClr val="990033"/>
                </a:solidFill>
              </a:rPr>
              <a:t>, </a:t>
            </a:r>
            <a:r>
              <a:rPr lang="en-US" altLang="en-US" sz="2800" b="1" dirty="0" err="1">
                <a:solidFill>
                  <a:srgbClr val="990033"/>
                </a:solidFill>
              </a:rPr>
              <a:t>xả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rác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bừa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bãi</a:t>
            </a:r>
            <a:r>
              <a:rPr lang="en-US" altLang="en-US" sz="2800" b="1" dirty="0">
                <a:solidFill>
                  <a:srgbClr val="990033"/>
                </a:solidFill>
              </a:rPr>
              <a:t>, </a:t>
            </a:r>
            <a:r>
              <a:rPr lang="en-US" altLang="en-US" sz="2800" b="1" dirty="0" err="1">
                <a:solidFill>
                  <a:srgbClr val="990033"/>
                </a:solidFill>
              </a:rPr>
              <a:t>đốt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nương</a:t>
            </a:r>
            <a:r>
              <a:rPr lang="en-US" altLang="en-US" sz="2800" b="1" dirty="0">
                <a:solidFill>
                  <a:srgbClr val="990033"/>
                </a:solidFill>
              </a:rPr>
              <a:t>, </a:t>
            </a:r>
            <a:r>
              <a:rPr lang="en-US" altLang="en-US" sz="2800" b="1" dirty="0" err="1">
                <a:solidFill>
                  <a:srgbClr val="990033"/>
                </a:solidFill>
              </a:rPr>
              <a:t>săn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bắn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thú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rừng</a:t>
            </a:r>
            <a:r>
              <a:rPr lang="en-US" altLang="en-US" sz="2800" b="1" dirty="0">
                <a:solidFill>
                  <a:srgbClr val="990033"/>
                </a:solidFill>
              </a:rPr>
              <a:t>, </a:t>
            </a:r>
            <a:r>
              <a:rPr lang="en-US" altLang="en-US" sz="2800" b="1" dirty="0" err="1">
                <a:solidFill>
                  <a:srgbClr val="990033"/>
                </a:solidFill>
              </a:rPr>
              <a:t>phủ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xanh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đồi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trọc</a:t>
            </a:r>
            <a:r>
              <a:rPr lang="en-US" altLang="en-US" sz="2800" b="1" dirty="0">
                <a:solidFill>
                  <a:srgbClr val="990033"/>
                </a:solidFill>
              </a:rPr>
              <a:t>, </a:t>
            </a:r>
            <a:r>
              <a:rPr lang="en-US" altLang="en-US" sz="2800" b="1" dirty="0" err="1">
                <a:solidFill>
                  <a:srgbClr val="990033"/>
                </a:solidFill>
              </a:rPr>
              <a:t>đánh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cá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bằng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điện</a:t>
            </a:r>
            <a:r>
              <a:rPr lang="en-US" altLang="en-US" sz="2800" b="1" dirty="0">
                <a:solidFill>
                  <a:srgbClr val="990033"/>
                </a:solidFill>
              </a:rPr>
              <a:t>, </a:t>
            </a:r>
            <a:r>
              <a:rPr lang="en-US" altLang="en-US" sz="2800" b="1" dirty="0" err="1">
                <a:solidFill>
                  <a:srgbClr val="990033"/>
                </a:solidFill>
              </a:rPr>
              <a:t>buôn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bán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động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vật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hoang</a:t>
            </a:r>
            <a:r>
              <a:rPr lang="en-US" altLang="en-US" sz="2800" b="1" dirty="0">
                <a:solidFill>
                  <a:srgbClr val="990033"/>
                </a:solidFill>
              </a:rPr>
              <a:t> </a:t>
            </a:r>
            <a:r>
              <a:rPr lang="en-US" altLang="en-US" sz="2800" b="1" dirty="0" err="1">
                <a:solidFill>
                  <a:srgbClr val="990033"/>
                </a:solidFill>
              </a:rPr>
              <a:t>dã</a:t>
            </a:r>
            <a:r>
              <a:rPr lang="en-US" altLang="en-US" sz="2800" b="1" dirty="0">
                <a:solidFill>
                  <a:srgbClr val="990033"/>
                </a:solidFill>
              </a:rPr>
              <a:t>)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480034" y="533346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grpSp>
        <p:nvGrpSpPr>
          <p:cNvPr id="22" name="Group 21"/>
          <p:cNvGrpSpPr/>
          <p:nvPr/>
        </p:nvGrpSpPr>
        <p:grpSpPr>
          <a:xfrm>
            <a:off x="3405349" y="4535302"/>
            <a:ext cx="4871545" cy="1408298"/>
            <a:chOff x="1923393" y="4582599"/>
            <a:chExt cx="4871545" cy="1408298"/>
          </a:xfrm>
        </p:grpSpPr>
        <p:sp>
          <p:nvSpPr>
            <p:cNvPr id="23" name="Cloud Callout 22"/>
            <p:cNvSpPr/>
            <p:nvPr/>
          </p:nvSpPr>
          <p:spPr bwMode="auto">
            <a:xfrm>
              <a:off x="1923393" y="4582599"/>
              <a:ext cx="4871545" cy="1408298"/>
            </a:xfrm>
            <a:prstGeom prst="cloudCallou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54006" y="4808481"/>
              <a:ext cx="37679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562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49851" y="251419"/>
            <a:ext cx="4976603" cy="1513490"/>
            <a:chOff x="835572" y="362609"/>
            <a:chExt cx="4620338" cy="151349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Right Arrow Callout 2"/>
            <p:cNvSpPr/>
            <p:nvPr/>
          </p:nvSpPr>
          <p:spPr>
            <a:xfrm>
              <a:off x="835572" y="362609"/>
              <a:ext cx="4620338" cy="1513490"/>
            </a:xfrm>
            <a:prstGeom prst="rightArrowCallout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835572" y="582598"/>
              <a:ext cx="3037561" cy="954107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Hành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động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bảo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vê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̣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môi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trường</a:t>
              </a:r>
              <a:endParaRPr lang="en-US" sz="2800" b="1" dirty="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63289" y="100824"/>
            <a:ext cx="3632200" cy="1664085"/>
            <a:chOff x="5849009" y="275078"/>
            <a:chExt cx="3632200" cy="1664085"/>
          </a:xfrm>
          <a:solidFill>
            <a:srgbClr val="92D050"/>
          </a:solidFill>
        </p:grpSpPr>
        <p:sp>
          <p:nvSpPr>
            <p:cNvPr id="4" name="Round Diagonal Corner Rectangle 3"/>
            <p:cNvSpPr/>
            <p:nvPr/>
          </p:nvSpPr>
          <p:spPr>
            <a:xfrm>
              <a:off x="5849009" y="275078"/>
              <a:ext cx="3632200" cy="1664085"/>
            </a:xfrm>
            <a:prstGeom prst="round2Diag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37374" y="353181"/>
              <a:ext cx="3255470" cy="138499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trồng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trồng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rừng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phủ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đồi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trọc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9351" y="1881215"/>
            <a:ext cx="11591283" cy="4901084"/>
            <a:chOff x="409351" y="1881215"/>
            <a:chExt cx="11591283" cy="4901084"/>
          </a:xfrm>
        </p:grpSpPr>
        <p:grpSp>
          <p:nvGrpSpPr>
            <p:cNvPr id="19" name="Group 18"/>
            <p:cNvGrpSpPr/>
            <p:nvPr/>
          </p:nvGrpSpPr>
          <p:grpSpPr>
            <a:xfrm>
              <a:off x="409351" y="1903137"/>
              <a:ext cx="7788166" cy="4879162"/>
              <a:chOff x="441434" y="1983347"/>
              <a:chExt cx="10247587" cy="4879162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pic>
            <p:nvPicPr>
              <p:cNvPr id="30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434" y="1983347"/>
                <a:ext cx="4981904" cy="2391915"/>
              </a:xfrm>
              <a:prstGeom prst="rect">
                <a:avLst/>
              </a:prstGeom>
              <a:ln w="127000" cap="rnd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434" y="4408721"/>
                <a:ext cx="4981904" cy="2453787"/>
              </a:xfrm>
              <a:prstGeom prst="rect">
                <a:avLst/>
              </a:prstGeom>
              <a:ln w="127000" cap="rnd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8628" y="1983347"/>
                <a:ext cx="5120393" cy="2391915"/>
              </a:xfrm>
              <a:prstGeom prst="rect">
                <a:avLst/>
              </a:prstGeom>
              <a:ln w="127000" cap="rnd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7869" y="4545575"/>
                <a:ext cx="5111152" cy="2316934"/>
              </a:xfrm>
              <a:prstGeom prst="rect">
                <a:avLst/>
              </a:prstGeom>
              <a:ln w="127000" cap="rnd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>
              <a:off x="8518358" y="6384837"/>
              <a:ext cx="3482276" cy="39746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100" b="1" dirty="0" err="1">
                  <a:solidFill>
                    <a:srgbClr val="FF0000"/>
                  </a:solidFill>
                </a:rPr>
                <a:t>Phủ</a:t>
              </a:r>
              <a:r>
                <a:rPr lang="en-US" sz="3100" b="1" dirty="0">
                  <a:solidFill>
                    <a:srgbClr val="FF0000"/>
                  </a:solidFill>
                </a:rPr>
                <a:t> </a:t>
              </a:r>
              <a:r>
                <a:rPr lang="en-US" sz="3100" b="1" dirty="0" err="1">
                  <a:solidFill>
                    <a:srgbClr val="FF0000"/>
                  </a:solidFill>
                </a:rPr>
                <a:t>xanh</a:t>
              </a:r>
              <a:r>
                <a:rPr lang="en-US" sz="3100" b="1" dirty="0">
                  <a:solidFill>
                    <a:srgbClr val="FF0000"/>
                  </a:solidFill>
                </a:rPr>
                <a:t> </a:t>
              </a:r>
              <a:r>
                <a:rPr lang="en-US" sz="3100" b="1" dirty="0" err="1">
                  <a:solidFill>
                    <a:srgbClr val="FF0000"/>
                  </a:solidFill>
                </a:rPr>
                <a:t>đồi</a:t>
              </a:r>
              <a:r>
                <a:rPr lang="en-US" sz="3100" b="1" dirty="0">
                  <a:solidFill>
                    <a:srgbClr val="FF0000"/>
                  </a:solidFill>
                </a:rPr>
                <a:t> </a:t>
              </a:r>
              <a:r>
                <a:rPr lang="en-US" sz="3100" b="1" dirty="0" err="1">
                  <a:solidFill>
                    <a:srgbClr val="FF0000"/>
                  </a:solidFill>
                </a:rPr>
                <a:t>trọc</a:t>
              </a:r>
              <a:endParaRPr lang="en-US" sz="3100" b="1" dirty="0">
                <a:solidFill>
                  <a:srgbClr val="FF0000"/>
                </a:solidFill>
              </a:endParaRPr>
            </a:p>
          </p:txBody>
        </p:sp>
        <p:pic>
          <p:nvPicPr>
            <p:cNvPr id="17" name="Picture 5" descr="phủ xan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4961" y="1881215"/>
              <a:ext cx="3685673" cy="45036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0693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62145" y="299545"/>
            <a:ext cx="4976603" cy="1513490"/>
            <a:chOff x="835572" y="362609"/>
            <a:chExt cx="4620338" cy="151349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9" name="Right Arrow Callout 8"/>
            <p:cNvSpPr/>
            <p:nvPr/>
          </p:nvSpPr>
          <p:spPr>
            <a:xfrm>
              <a:off x="835572" y="362609"/>
              <a:ext cx="4620338" cy="1513490"/>
            </a:xfrm>
            <a:prstGeom prst="rightArrowCallout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35572" y="582598"/>
              <a:ext cx="3037561" cy="954107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Hành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động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bảo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vê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̣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môi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trường</a:t>
              </a:r>
              <a:endParaRPr lang="en-US" sz="2800" b="1" dirty="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75583" y="148950"/>
            <a:ext cx="3632200" cy="1664085"/>
            <a:chOff x="5849009" y="275078"/>
            <a:chExt cx="3632200" cy="1664085"/>
          </a:xfrm>
          <a:solidFill>
            <a:srgbClr val="92D050"/>
          </a:solidFill>
        </p:grpSpPr>
        <p:sp>
          <p:nvSpPr>
            <p:cNvPr id="12" name="Round Diagonal Corner Rectangle 11"/>
            <p:cNvSpPr/>
            <p:nvPr/>
          </p:nvSpPr>
          <p:spPr>
            <a:xfrm>
              <a:off x="5849009" y="275078"/>
              <a:ext cx="3632200" cy="1664085"/>
            </a:xfrm>
            <a:prstGeom prst="round2Diag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37374" y="353181"/>
              <a:ext cx="3255470" cy="138499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trồng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trồng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rừng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phủ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đồi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trọc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2145" y="3429003"/>
            <a:ext cx="4976603" cy="1513490"/>
            <a:chOff x="835572" y="362609"/>
            <a:chExt cx="4800710" cy="1513490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5" name="Right Arrow Callout 14"/>
            <p:cNvSpPr/>
            <p:nvPr/>
          </p:nvSpPr>
          <p:spPr>
            <a:xfrm>
              <a:off x="835572" y="362609"/>
              <a:ext cx="4800710" cy="1513490"/>
            </a:xfrm>
            <a:prstGeom prst="rightArrowCallou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1006522" y="582598"/>
              <a:ext cx="2866611" cy="954107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Hành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động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phá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hoại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môi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trường</a:t>
              </a:r>
              <a:endParaRPr lang="en-US" sz="2800" b="1" dirty="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75583" y="2412129"/>
            <a:ext cx="5076496" cy="3563006"/>
            <a:chOff x="5675583" y="2412129"/>
            <a:chExt cx="5076496" cy="3563006"/>
          </a:xfrm>
        </p:grpSpPr>
        <p:sp>
          <p:nvSpPr>
            <p:cNvPr id="18" name="Round Diagonal Corner Rectangle 17"/>
            <p:cNvSpPr/>
            <p:nvPr/>
          </p:nvSpPr>
          <p:spPr>
            <a:xfrm>
              <a:off x="5675583" y="2412129"/>
              <a:ext cx="5076496" cy="3563006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09699" y="2711669"/>
              <a:ext cx="494238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Xả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bừa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bãi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Đốt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nương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Săn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endParaRPr 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Buôn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hoang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dã</a:t>
              </a:r>
              <a:r>
                <a:rPr 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8346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Kết quả hình ảnh cho đánh cá bằngđiệ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183" y="332656"/>
            <a:ext cx="3515714" cy="2647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09" y="3509211"/>
            <a:ext cx="3511788" cy="2606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6629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251" y="333376"/>
            <a:ext cx="3578789" cy="2646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44" y="3509920"/>
            <a:ext cx="3578788" cy="260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831491" y="6220264"/>
            <a:ext cx="51186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chemeClr val="accent4">
                    <a:lumMod val="50000"/>
                  </a:schemeClr>
                </a:solidFill>
              </a:rPr>
              <a:t>Hành</a:t>
            </a:r>
            <a:r>
              <a:rPr lang="en-US" altLang="vi-VN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accent4">
                    <a:lumMod val="50000"/>
                  </a:schemeClr>
                </a:solidFill>
              </a:rPr>
              <a:t>động</a:t>
            </a:r>
            <a:r>
              <a:rPr lang="en-US" altLang="vi-VN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accent4">
                    <a:lumMod val="50000"/>
                  </a:schemeClr>
                </a:solidFill>
              </a:rPr>
              <a:t>phá</a:t>
            </a:r>
            <a:r>
              <a:rPr lang="en-US" altLang="vi-VN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accent4">
                    <a:lumMod val="50000"/>
                  </a:schemeClr>
                </a:solidFill>
              </a:rPr>
              <a:t>hoại</a:t>
            </a:r>
            <a:r>
              <a:rPr lang="en-US" altLang="vi-VN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accent4">
                    <a:lumMod val="50000"/>
                  </a:schemeClr>
                </a:solidFill>
              </a:rPr>
              <a:t>môi</a:t>
            </a:r>
            <a:r>
              <a:rPr lang="en-US" altLang="vi-VN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accent4">
                    <a:lumMod val="50000"/>
                  </a:schemeClr>
                </a:solidFill>
              </a:rPr>
              <a:t>trường</a:t>
            </a:r>
            <a:endParaRPr lang="en-US" altLang="vi-VN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Picture 2" descr="dot rung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772" y="332655"/>
            <a:ext cx="3719727" cy="2646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NkoTuiNil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54" y="3509211"/>
            <a:ext cx="3713280" cy="2647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950402" y="2495013"/>
            <a:ext cx="2120465" cy="541687"/>
          </a:xfrm>
          <a:prstGeom prst="rect">
            <a:avLst/>
          </a:prstGeom>
          <a:noFill/>
          <a:ln>
            <a:noFill/>
          </a:ln>
        </p:spPr>
        <p:txBody>
          <a:bodyPr wrap="square" lIns="64008" tIns="32004" rIns="64008" bIns="3200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Đốt</a:t>
            </a:r>
            <a:r>
              <a:rPr lang="en-US" sz="31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nương</a:t>
            </a:r>
            <a:endParaRPr lang="en-US" sz="3100" b="1" dirty="0">
              <a:solidFill>
                <a:schemeClr val="bg1"/>
              </a:solidFill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8656756" y="5824012"/>
            <a:ext cx="2707756" cy="27008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</a:rPr>
              <a:t>Xả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rác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bừa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bãi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579494" y="5631279"/>
            <a:ext cx="2120465" cy="541687"/>
          </a:xfrm>
          <a:prstGeom prst="rect">
            <a:avLst/>
          </a:prstGeom>
          <a:noFill/>
          <a:ln>
            <a:noFill/>
          </a:ln>
        </p:spPr>
        <p:txBody>
          <a:bodyPr wrap="square" lIns="64008" tIns="32004" rIns="64008" bIns="3200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FFFF"/>
                </a:solidFill>
              </a:rPr>
              <a:t>Đốt</a:t>
            </a:r>
            <a:r>
              <a:rPr lang="en-US" sz="3100" b="1" dirty="0">
                <a:solidFill>
                  <a:srgbClr val="00FFFF"/>
                </a:solidFill>
              </a:rPr>
              <a:t> </a:t>
            </a:r>
            <a:r>
              <a:rPr lang="en-US" sz="2800" b="1" dirty="0" err="1">
                <a:solidFill>
                  <a:srgbClr val="00FFFF"/>
                </a:solidFill>
              </a:rPr>
              <a:t>rừng</a:t>
            </a:r>
            <a:endParaRPr lang="en-US" sz="3100" b="1" dirty="0">
              <a:solidFill>
                <a:srgbClr val="00FFFF"/>
              </a:solidFill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57200" y="5234625"/>
            <a:ext cx="31570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800" b="1" dirty="0" err="1"/>
              <a:t>Săn</a:t>
            </a:r>
            <a:r>
              <a:rPr lang="en-US" sz="2800" b="1" dirty="0"/>
              <a:t> </a:t>
            </a:r>
            <a:r>
              <a:rPr lang="en-US" sz="2800" b="1" dirty="0" err="1"/>
              <a:t>bắt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</a:p>
          <a:p>
            <a:pPr algn="ctr" eaLnBrk="1" hangingPunct="1"/>
            <a:r>
              <a:rPr lang="en-US" sz="2800" b="1" dirty="0" err="1"/>
              <a:t>hoang</a:t>
            </a:r>
            <a:r>
              <a:rPr lang="en-US" sz="2800" b="1" dirty="0"/>
              <a:t> </a:t>
            </a:r>
            <a:r>
              <a:rPr lang="en-US" sz="2800" b="1" dirty="0" err="1"/>
              <a:t>dã</a:t>
            </a:r>
            <a:endParaRPr lang="en-US" sz="2800" dirty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19789" y="2564709"/>
            <a:ext cx="3111666" cy="495520"/>
          </a:xfrm>
          <a:prstGeom prst="rect">
            <a:avLst/>
          </a:prstGeom>
          <a:noFill/>
          <a:ln>
            <a:noFill/>
          </a:ln>
        </p:spPr>
        <p:txBody>
          <a:bodyPr wrap="square" lIns="64008" tIns="32004" rIns="64008" bIns="3200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Đánh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bằng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điện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725709" y="2541625"/>
            <a:ext cx="2120465" cy="495520"/>
          </a:xfrm>
          <a:prstGeom prst="rect">
            <a:avLst/>
          </a:prstGeom>
          <a:noFill/>
          <a:ln>
            <a:noFill/>
          </a:ln>
        </p:spPr>
        <p:txBody>
          <a:bodyPr wrap="square" lIns="64008" tIns="32004" rIns="64008" bIns="3200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FFFF"/>
                </a:solidFill>
              </a:rPr>
              <a:t>Phá</a:t>
            </a:r>
            <a:r>
              <a:rPr lang="en-US" sz="2800" b="1" dirty="0">
                <a:solidFill>
                  <a:srgbClr val="00FFFF"/>
                </a:solidFill>
              </a:rPr>
              <a:t> </a:t>
            </a:r>
            <a:r>
              <a:rPr lang="en-US" sz="2800" b="1" dirty="0" err="1">
                <a:solidFill>
                  <a:srgbClr val="00FFFF"/>
                </a:solidFill>
              </a:rPr>
              <a:t>rừng</a:t>
            </a:r>
            <a:endParaRPr lang="en-US" sz="3100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7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5400000">
            <a:off x="2035657" y="-1712528"/>
            <a:ext cx="1470146" cy="5108021"/>
            <a:chOff x="835572" y="1177099"/>
            <a:chExt cx="4620338" cy="151844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9" name="Right Arrow Callout 8"/>
            <p:cNvSpPr/>
            <p:nvPr/>
          </p:nvSpPr>
          <p:spPr>
            <a:xfrm>
              <a:off x="835572" y="1177099"/>
              <a:ext cx="4620338" cy="1513490"/>
            </a:xfrm>
            <a:prstGeom prst="rightArrowCallout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16200000">
              <a:off x="1730277" y="893357"/>
              <a:ext cx="1518442" cy="2085926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Hành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động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bảo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vê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̣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môi</a:t>
              </a:r>
              <a:r>
                <a:rPr lang="en-US" sz="28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trường</a:t>
              </a:r>
              <a:endParaRPr lang="en-US" sz="2800" b="1" dirty="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6719" y="1576556"/>
            <a:ext cx="5108020" cy="4068383"/>
            <a:chOff x="5849009" y="275078"/>
            <a:chExt cx="3632200" cy="1664085"/>
          </a:xfrm>
          <a:solidFill>
            <a:srgbClr val="92D050"/>
          </a:solidFill>
        </p:grpSpPr>
        <p:sp>
          <p:nvSpPr>
            <p:cNvPr id="12" name="Round Diagonal Corner Rectangle 11"/>
            <p:cNvSpPr/>
            <p:nvPr/>
          </p:nvSpPr>
          <p:spPr>
            <a:xfrm>
              <a:off x="5849009" y="275078"/>
              <a:ext cx="3632200" cy="1664085"/>
            </a:xfrm>
            <a:prstGeom prst="round2Diag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37374" y="353181"/>
              <a:ext cx="3255470" cy="56650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trồng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trồng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rừng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phủ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đồi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trọc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ight Arrow Callout 14"/>
          <p:cNvSpPr/>
          <p:nvPr/>
        </p:nvSpPr>
        <p:spPr>
          <a:xfrm rot="5400000">
            <a:off x="8374981" y="-2179966"/>
            <a:ext cx="1328254" cy="5901010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88603" y="1563207"/>
            <a:ext cx="5901010" cy="4206971"/>
            <a:chOff x="5675583" y="2412129"/>
            <a:chExt cx="5076496" cy="3563006"/>
          </a:xfrm>
        </p:grpSpPr>
        <p:sp>
          <p:nvSpPr>
            <p:cNvPr id="18" name="Round Diagonal Corner Rectangle 17"/>
            <p:cNvSpPr/>
            <p:nvPr/>
          </p:nvSpPr>
          <p:spPr>
            <a:xfrm>
              <a:off x="5675583" y="2412129"/>
              <a:ext cx="5076496" cy="3563006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09699" y="2711669"/>
              <a:ext cx="4942380" cy="2632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Xả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bừa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bãi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Đốt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nương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Săn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endPara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Buôn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hoang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dã</a:t>
              </a:r>
              <a:r>
                <a:rPr 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62836" y="3240230"/>
            <a:ext cx="4483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i="1" dirty="0"/>
              <a:t>- </a:t>
            </a:r>
            <a:r>
              <a:rPr lang="en-US" sz="2600" b="1" i="1" dirty="0" err="1"/>
              <a:t>Đi</a:t>
            </a:r>
            <a:r>
              <a:rPr lang="en-US" sz="2600" b="1" i="1" dirty="0"/>
              <a:t> </a:t>
            </a:r>
            <a:r>
              <a:rPr lang="en-US" sz="2600" b="1" i="1" dirty="0" err="1"/>
              <a:t>vệ</a:t>
            </a:r>
            <a:r>
              <a:rPr lang="en-US" sz="2600" b="1" i="1" dirty="0"/>
              <a:t> </a:t>
            </a:r>
            <a:r>
              <a:rPr lang="en-US" sz="2600" b="1" i="1" dirty="0" err="1"/>
              <a:t>sinh</a:t>
            </a:r>
            <a:r>
              <a:rPr lang="en-US" sz="2600" b="1" i="1" dirty="0"/>
              <a:t> </a:t>
            </a:r>
            <a:r>
              <a:rPr lang="en-US" sz="2600" b="1" i="1" dirty="0" err="1"/>
              <a:t>đúng</a:t>
            </a:r>
            <a:r>
              <a:rPr lang="en-US" sz="2600" b="1" i="1" dirty="0"/>
              <a:t> </a:t>
            </a:r>
            <a:r>
              <a:rPr lang="en-US" sz="2600" b="1" i="1" dirty="0" err="1"/>
              <a:t>nơi</a:t>
            </a:r>
            <a:r>
              <a:rPr lang="en-US" sz="2600" b="1" i="1" dirty="0"/>
              <a:t> </a:t>
            </a:r>
            <a:r>
              <a:rPr lang="en-US" sz="2600" b="1" i="1" dirty="0" err="1"/>
              <a:t>quy</a:t>
            </a:r>
            <a:r>
              <a:rPr lang="en-US" sz="2600" b="1" i="1" dirty="0"/>
              <a:t> </a:t>
            </a:r>
            <a:r>
              <a:rPr lang="en-US" sz="2600" b="1" i="1" dirty="0" err="1"/>
              <a:t>định</a:t>
            </a:r>
            <a:r>
              <a:rPr lang="en-US" sz="2600" b="1" i="1" dirty="0"/>
              <a:t>. 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83474" y="3732355"/>
            <a:ext cx="4483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i="1" dirty="0"/>
              <a:t>- </a:t>
            </a:r>
            <a:r>
              <a:rPr lang="en-US" sz="2600" b="1" i="1" dirty="0" err="1"/>
              <a:t>Dọn</a:t>
            </a:r>
            <a:r>
              <a:rPr lang="en-US" sz="2600" b="1" i="1" dirty="0"/>
              <a:t> </a:t>
            </a:r>
            <a:r>
              <a:rPr lang="en-US" sz="2600" b="1" i="1" dirty="0" err="1"/>
              <a:t>vệ</a:t>
            </a:r>
            <a:r>
              <a:rPr lang="en-US" sz="2600" b="1" i="1" dirty="0"/>
              <a:t> </a:t>
            </a:r>
            <a:r>
              <a:rPr lang="en-US" sz="2600" b="1" i="1" dirty="0" err="1"/>
              <a:t>sinh</a:t>
            </a:r>
            <a:r>
              <a:rPr lang="en-US" sz="2600" b="1" i="1" dirty="0"/>
              <a:t> </a:t>
            </a:r>
            <a:r>
              <a:rPr lang="en-US" sz="2600" b="1" i="1" dirty="0" err="1"/>
              <a:t>trường</a:t>
            </a:r>
            <a:r>
              <a:rPr lang="en-US" sz="2600" b="1" i="1" dirty="0"/>
              <a:t>, </a:t>
            </a:r>
            <a:r>
              <a:rPr lang="en-US" sz="2600" b="1" i="1" dirty="0" err="1"/>
              <a:t>lớp</a:t>
            </a:r>
            <a:r>
              <a:rPr lang="en-US" sz="2600" b="1" i="1" dirty="0"/>
              <a:t> 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73936" y="4100655"/>
            <a:ext cx="4483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i="1" dirty="0"/>
              <a:t>- </a:t>
            </a:r>
            <a:r>
              <a:rPr lang="en-US" sz="2600" b="1" i="1" dirty="0" err="1"/>
              <a:t>Chăm</a:t>
            </a:r>
            <a:r>
              <a:rPr lang="en-US" sz="2600" b="1" i="1" dirty="0"/>
              <a:t> </a:t>
            </a:r>
            <a:r>
              <a:rPr lang="en-US" sz="2600" b="1" i="1" dirty="0" err="1"/>
              <a:t>sóc</a:t>
            </a:r>
            <a:r>
              <a:rPr lang="en-US" sz="2600" b="1" i="1" dirty="0"/>
              <a:t> </a:t>
            </a:r>
            <a:r>
              <a:rPr lang="en-US" sz="2600" b="1" i="1" dirty="0" err="1"/>
              <a:t>cây</a:t>
            </a:r>
            <a:r>
              <a:rPr lang="en-US" sz="2600" b="1" i="1" dirty="0"/>
              <a:t> 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46961" y="4592780"/>
            <a:ext cx="4483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i="1" dirty="0"/>
              <a:t>- </a:t>
            </a:r>
            <a:r>
              <a:rPr lang="en-US" sz="2600" b="1" i="1" dirty="0" err="1"/>
              <a:t>Không</a:t>
            </a:r>
            <a:r>
              <a:rPr lang="en-US" sz="2600" b="1" i="1" dirty="0"/>
              <a:t> </a:t>
            </a:r>
            <a:r>
              <a:rPr lang="en-US" sz="2600" b="1" i="1" dirty="0" err="1"/>
              <a:t>vứt</a:t>
            </a:r>
            <a:r>
              <a:rPr lang="en-US" sz="2600" b="1" i="1" dirty="0"/>
              <a:t> </a:t>
            </a:r>
            <a:r>
              <a:rPr lang="en-US" sz="2600" b="1" i="1" dirty="0" err="1"/>
              <a:t>rác</a:t>
            </a:r>
            <a:r>
              <a:rPr lang="en-US" sz="2600" b="1" i="1" dirty="0"/>
              <a:t> </a:t>
            </a:r>
            <a:r>
              <a:rPr lang="en-US" sz="2600" b="1" i="1" dirty="0" err="1"/>
              <a:t>bừa</a:t>
            </a:r>
            <a:r>
              <a:rPr lang="en-US" sz="2600" b="1" i="1" dirty="0"/>
              <a:t> </a:t>
            </a:r>
            <a:r>
              <a:rPr lang="en-US" sz="2600" b="1" i="1" dirty="0" err="1"/>
              <a:t>bãi</a:t>
            </a:r>
            <a:r>
              <a:rPr lang="en-US" sz="2600" b="1" i="1" dirty="0"/>
              <a:t> 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78711" y="5070618"/>
            <a:ext cx="4483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i="1"/>
              <a:t>…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922095" y="6051478"/>
            <a:ext cx="2181225" cy="49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i="1">
                <a:solidFill>
                  <a:srgbClr val="FF0000"/>
                </a:solidFill>
              </a:rPr>
              <a:t>NÊN LÀM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53504" y="371062"/>
            <a:ext cx="5707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7354770" y="6051477"/>
            <a:ext cx="3368675" cy="49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i="1" dirty="0">
                <a:solidFill>
                  <a:srgbClr val="FF0000"/>
                </a:solidFill>
              </a:rPr>
              <a:t>KHÔNG NÊN LÀM </a:t>
            </a:r>
          </a:p>
        </p:txBody>
      </p:sp>
    </p:spTree>
    <p:extLst>
      <p:ext uri="{BB962C8B-B14F-4D97-AF65-F5344CB8AC3E}">
        <p14:creationId xmlns:p14="http://schemas.microsoft.com/office/powerpoint/2010/main" val="1873904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3987" y="239900"/>
            <a:ext cx="5759653" cy="12578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71599" y="2033751"/>
            <a:ext cx="9475075" cy="2648607"/>
            <a:chOff x="1024759" y="630620"/>
            <a:chExt cx="9475075" cy="2648607"/>
          </a:xfrm>
          <a:solidFill>
            <a:srgbClr val="FFFF00"/>
          </a:solidFill>
        </p:grpSpPr>
        <p:sp>
          <p:nvSpPr>
            <p:cNvPr id="10" name="Flowchart: Terminator 9"/>
            <p:cNvSpPr/>
            <p:nvPr/>
          </p:nvSpPr>
          <p:spPr>
            <a:xfrm>
              <a:off x="1024759" y="630620"/>
              <a:ext cx="9475075" cy="2648607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651709" y="920062"/>
              <a:ext cx="8233270" cy="20621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altLang="vi-VN" sz="3200" b="1" dirty="0" err="1"/>
                <a:t>Quan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hệ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từ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thích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hợp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điền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vào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câu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sau</a:t>
              </a:r>
              <a:r>
                <a:rPr lang="en-US" altLang="vi-VN" sz="3200" b="1" dirty="0"/>
                <a:t> </a:t>
              </a:r>
              <a:r>
                <a:rPr lang="en-US" altLang="vi-VN" sz="3200" b="1" dirty="0" err="1"/>
                <a:t>là</a:t>
              </a:r>
              <a:r>
                <a:rPr lang="en-US" altLang="vi-VN" sz="3200" b="1" dirty="0"/>
                <a:t>: </a:t>
              </a:r>
            </a:p>
            <a:p>
              <a:pPr>
                <a:lnSpc>
                  <a:spcPct val="200000"/>
                </a:lnSpc>
              </a:pPr>
              <a:r>
                <a:rPr lang="en-US" altLang="vi-VN" sz="3200" b="1" dirty="0">
                  <a:solidFill>
                    <a:srgbClr val="0000FF"/>
                  </a:solidFill>
                </a:rPr>
                <a:t>- </a:t>
              </a:r>
              <a:r>
                <a:rPr lang="en-US" altLang="vi-VN" sz="3200" b="1" dirty="0" err="1">
                  <a:solidFill>
                    <a:srgbClr val="0000FF"/>
                  </a:solidFill>
                </a:rPr>
                <a:t>Trời</a:t>
              </a:r>
              <a:r>
                <a:rPr lang="en-US" altLang="vi-VN" sz="3200" b="1" dirty="0">
                  <a:solidFill>
                    <a:srgbClr val="0000FF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0000FF"/>
                  </a:solidFill>
                </a:rPr>
                <a:t>hôm</a:t>
              </a:r>
              <a:r>
                <a:rPr lang="en-US" altLang="vi-VN" sz="3200" b="1" dirty="0">
                  <a:solidFill>
                    <a:srgbClr val="0000FF"/>
                  </a:solidFill>
                </a:rPr>
                <a:t> nay </a:t>
              </a:r>
              <a:r>
                <a:rPr lang="en-US" altLang="vi-VN" sz="3200" b="1" dirty="0" err="1">
                  <a:solidFill>
                    <a:srgbClr val="0000FF"/>
                  </a:solidFill>
                </a:rPr>
                <a:t>trong</a:t>
              </a:r>
              <a:r>
                <a:rPr lang="en-US" altLang="vi-VN" sz="3200" b="1" dirty="0">
                  <a:solidFill>
                    <a:srgbClr val="0000FF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0000FF"/>
                  </a:solidFill>
                </a:rPr>
                <a:t>xanh</a:t>
              </a:r>
              <a:r>
                <a:rPr lang="en-US" altLang="vi-VN" sz="3200" b="1" dirty="0">
                  <a:solidFill>
                    <a:srgbClr val="0000FF"/>
                  </a:solidFill>
                </a:rPr>
                <a:t>……...</a:t>
              </a:r>
              <a:r>
                <a:rPr lang="en-US" altLang="vi-VN" sz="3200" b="1" dirty="0" err="1">
                  <a:solidFill>
                    <a:srgbClr val="0000FF"/>
                  </a:solidFill>
                </a:rPr>
                <a:t>cao</a:t>
              </a:r>
              <a:r>
                <a:rPr lang="en-US" altLang="vi-VN" sz="3200" b="1" dirty="0">
                  <a:solidFill>
                    <a:srgbClr val="0000FF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0000FF"/>
                  </a:solidFill>
                </a:rPr>
                <a:t>vời</a:t>
              </a:r>
              <a:r>
                <a:rPr lang="en-US" altLang="vi-VN" sz="3200" b="1" dirty="0">
                  <a:solidFill>
                    <a:srgbClr val="0000FF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0000FF"/>
                  </a:solidFill>
                </a:rPr>
                <a:t>vợi</a:t>
              </a:r>
              <a:r>
                <a:rPr lang="en-US" altLang="vi-VN" sz="3200" b="1" dirty="0">
                  <a:solidFill>
                    <a:srgbClr val="0000FF"/>
                  </a:solidFill>
                </a:rPr>
                <a:t>.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846249" y="3577835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7" descr="Entertainment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33640" y="4737372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24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quanlychatthai.vn/images/logo_moitruon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" y="0"/>
            <a:ext cx="1623848" cy="171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77979" y="170797"/>
            <a:ext cx="9144000" cy="19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3: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Chọn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một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trong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các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cụm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từ</a:t>
            </a:r>
            <a:r>
              <a:rPr lang="en-US" altLang="en-US" sz="2800" b="1" i="1" dirty="0">
                <a:solidFill>
                  <a:srgbClr val="0000FF"/>
                </a:solidFill>
              </a:rPr>
              <a:t> ở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tập</a:t>
            </a:r>
            <a:r>
              <a:rPr lang="en-US" altLang="en-US" sz="2800" b="1" i="1" dirty="0">
                <a:solidFill>
                  <a:srgbClr val="0000FF"/>
                </a:solidFill>
              </a:rPr>
              <a:t> 2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làm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đề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tài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</a:rPr>
              <a:t>(</a:t>
            </a:r>
            <a:r>
              <a:rPr lang="en-US" altLang="en-US" sz="2800" b="1" dirty="0">
                <a:solidFill>
                  <a:srgbClr val="FF0000"/>
                </a:solidFill>
              </a:rPr>
              <a:t>M</a:t>
            </a:r>
            <a:r>
              <a:rPr lang="en-US" altLang="en-US" sz="2800" b="1" dirty="0">
                <a:solidFill>
                  <a:srgbClr val="0000FF"/>
                </a:solidFill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</a:rPr>
              <a:t>phủ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xanh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đồi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trọc</a:t>
            </a:r>
            <a:r>
              <a:rPr lang="en-US" altLang="en-US" sz="2800" b="1" dirty="0">
                <a:solidFill>
                  <a:srgbClr val="0000FF"/>
                </a:solidFill>
              </a:rPr>
              <a:t>)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em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hãy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viết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đoạn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văn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khoảng</a:t>
            </a:r>
            <a:r>
              <a:rPr lang="en-US" altLang="en-US" sz="2800" b="1" i="1" dirty="0">
                <a:solidFill>
                  <a:srgbClr val="0000FF"/>
                </a:solidFill>
              </a:rPr>
              <a:t> 5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câu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về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đề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tài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đó</a:t>
            </a:r>
            <a:r>
              <a:rPr lang="en-US" altLang="en-US" sz="2800" b="1" i="1" dirty="0">
                <a:solidFill>
                  <a:srgbClr val="0000FF"/>
                </a:solidFill>
              </a:rPr>
              <a:t>.</a:t>
            </a:r>
            <a:endParaRPr lang="en-US" sz="2800" i="1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80675" y="3749840"/>
            <a:ext cx="841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</a:rPr>
              <a:t>*  </a:t>
            </a:r>
            <a:r>
              <a:rPr lang="en-US" altLang="en-US" sz="2800" b="1" dirty="0" err="1">
                <a:solidFill>
                  <a:srgbClr val="008000"/>
                </a:solidFill>
              </a:rPr>
              <a:t>Hình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thức</a:t>
            </a:r>
            <a:r>
              <a:rPr lang="en-US" altLang="en-US" sz="2800" b="1" dirty="0">
                <a:solidFill>
                  <a:srgbClr val="008000"/>
                </a:solidFill>
              </a:rPr>
              <a:t>: </a:t>
            </a:r>
            <a:r>
              <a:rPr lang="en-US" altLang="en-US" sz="2800" b="1" dirty="0" err="1"/>
              <a:t>Đoạn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văn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khoảng</a:t>
            </a:r>
            <a:r>
              <a:rPr lang="en-US" altLang="en-US" sz="2800" b="1" dirty="0"/>
              <a:t> 5 </a:t>
            </a:r>
            <a:r>
              <a:rPr lang="en-US" altLang="en-US" sz="2800" b="1" dirty="0" err="1"/>
              <a:t>câu</a:t>
            </a:r>
            <a:r>
              <a:rPr lang="en-US" altLang="en-US" sz="2800" b="1" dirty="0"/>
              <a:t>.</a:t>
            </a:r>
            <a:endParaRPr lang="en-US" sz="2800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780675" y="4351503"/>
            <a:ext cx="754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8000"/>
                </a:solidFill>
              </a:rPr>
              <a:t>*  </a:t>
            </a:r>
            <a:r>
              <a:rPr lang="en-US" altLang="en-US" sz="2800" b="1" dirty="0" err="1">
                <a:solidFill>
                  <a:srgbClr val="008000"/>
                </a:solidFill>
              </a:rPr>
              <a:t>Nội</a:t>
            </a:r>
            <a:r>
              <a:rPr lang="en-US" altLang="en-US" sz="2800" b="1" dirty="0">
                <a:solidFill>
                  <a:srgbClr val="008000"/>
                </a:solidFill>
              </a:rPr>
              <a:t> dung: </a:t>
            </a:r>
            <a:r>
              <a:rPr lang="en-US" altLang="en-US" sz="2800" b="1" dirty="0" err="1"/>
              <a:t>Nói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về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đề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tài</a:t>
            </a:r>
            <a:r>
              <a:rPr lang="en-US" altLang="en-US" sz="2800" b="1" dirty="0"/>
              <a:t>: </a:t>
            </a:r>
            <a:r>
              <a:rPr lang="en-US" altLang="en-US" sz="2800" b="1" dirty="0" err="1"/>
              <a:t>Phủ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xanh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đồi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trọc</a:t>
            </a:r>
            <a:r>
              <a:rPr lang="en-US" altLang="en-US" sz="2800" b="1" dirty="0"/>
              <a:t>.</a:t>
            </a:r>
            <a:endParaRPr lang="en-US" sz="2800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80675" y="3200398"/>
            <a:ext cx="9881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</a:rPr>
              <a:t>*  </a:t>
            </a:r>
            <a:r>
              <a:rPr lang="en-US" altLang="en-US" sz="2800" b="1" dirty="0" err="1">
                <a:solidFill>
                  <a:srgbClr val="008000"/>
                </a:solidFill>
              </a:rPr>
              <a:t>Yêu</a:t>
            </a:r>
            <a:r>
              <a:rPr lang="en-US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</a:rPr>
              <a:t>cầu</a:t>
            </a:r>
            <a:r>
              <a:rPr lang="en-US" altLang="en-US" sz="2800" b="1" dirty="0">
                <a:solidFill>
                  <a:srgbClr val="008000"/>
                </a:solidFill>
              </a:rPr>
              <a:t>: </a:t>
            </a:r>
            <a:r>
              <a:rPr lang="en-US" altLang="en-US" sz="2800" b="1" dirty="0" err="1"/>
              <a:t>chọn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một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trong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cụm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từ</a:t>
            </a:r>
            <a:r>
              <a:rPr lang="en-US" altLang="en-US" sz="2800" b="1" dirty="0"/>
              <a:t> ở </a:t>
            </a:r>
            <a:r>
              <a:rPr lang="en-US" altLang="en-US" sz="2800" b="1" dirty="0" err="1"/>
              <a:t>bài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tập</a:t>
            </a:r>
            <a:r>
              <a:rPr lang="en-US" altLang="en-US" sz="2800" b="1" dirty="0"/>
              <a:t> 2 </a:t>
            </a:r>
            <a:r>
              <a:rPr lang="en-US" altLang="en-US" sz="2800" b="1" dirty="0" err="1"/>
              <a:t>làm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đề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tài</a:t>
            </a:r>
            <a:r>
              <a:rPr lang="en-US" altLang="en-US" sz="2800" b="1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7558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0733" cy="66668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026568" y="128337"/>
            <a:ext cx="7700488" cy="125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NHÀ HÙNG BIỆN TÀI BA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626080" y="1151401"/>
            <a:ext cx="49556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</a:rPr>
              <a:t>Chủ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đề</a:t>
            </a:r>
            <a:r>
              <a:rPr lang="en-US" altLang="en-US" sz="3200" b="1" dirty="0">
                <a:solidFill>
                  <a:srgbClr val="0000FF"/>
                </a:solidFill>
              </a:rPr>
              <a:t>: </a:t>
            </a:r>
            <a:r>
              <a:rPr lang="en-US" altLang="en-US" sz="3200" b="1" dirty="0" err="1">
                <a:solidFill>
                  <a:srgbClr val="0000FF"/>
                </a:solidFill>
              </a:rPr>
              <a:t>Bảo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vệ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môi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trường</a:t>
            </a:r>
            <a:endParaRPr lang="en-US" sz="32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300946" y="2498936"/>
            <a:ext cx="6912765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C0000"/>
                </a:solidFill>
              </a:rPr>
              <a:t>TIÊU CHÍ ĐÁNH GIÁ</a:t>
            </a:r>
          </a:p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chưa</a:t>
            </a:r>
            <a:r>
              <a:rPr lang="en-US" sz="2800" dirty="0"/>
              <a:t>?</a:t>
            </a:r>
          </a:p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,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đạt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rõ</a:t>
            </a:r>
            <a:r>
              <a:rPr lang="en-US" sz="2800" dirty="0"/>
              <a:t> ý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phù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chưa</a:t>
            </a:r>
            <a:r>
              <a:rPr lang="en-US" sz="2800" dirty="0"/>
              <a:t>?</a:t>
            </a:r>
          </a:p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bộc</a:t>
            </a:r>
            <a:r>
              <a:rPr lang="en-US" sz="2800" dirty="0"/>
              <a:t> </a:t>
            </a:r>
            <a:r>
              <a:rPr lang="en-US" sz="2800" dirty="0" err="1"/>
              <a:t>lộ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, </a:t>
            </a:r>
            <a:r>
              <a:rPr lang="en-US" sz="2800" dirty="0" err="1"/>
              <a:t>suy</a:t>
            </a:r>
            <a:r>
              <a:rPr lang="en-US" sz="2800" dirty="0"/>
              <a:t> </a:t>
            </a:r>
            <a:r>
              <a:rPr lang="en-US" sz="2800" dirty="0" err="1"/>
              <a:t>nghĩ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môi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5924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13207" y="1636293"/>
            <a:ext cx="6039343" cy="28234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294928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3276600" y="990600"/>
            <a:ext cx="6858000" cy="3124200"/>
            <a:chOff x="0" y="672"/>
            <a:chExt cx="4320" cy="1968"/>
          </a:xfrm>
        </p:grpSpPr>
        <p:grpSp>
          <p:nvGrpSpPr>
            <p:cNvPr id="48253" name="Group 3"/>
            <p:cNvGrpSpPr>
              <a:grpSpLocks/>
            </p:cNvGrpSpPr>
            <p:nvPr/>
          </p:nvGrpSpPr>
          <p:grpSpPr bwMode="auto">
            <a:xfrm>
              <a:off x="1152" y="1344"/>
              <a:ext cx="2016" cy="288"/>
              <a:chOff x="2016" y="1488"/>
              <a:chExt cx="2016" cy="288"/>
            </a:xfrm>
          </p:grpSpPr>
          <p:sp>
            <p:nvSpPr>
              <p:cNvPr id="60420" name="Rectangle 4"/>
              <p:cNvSpPr>
                <a:spLocks noChangeArrowheads="1"/>
              </p:cNvSpPr>
              <p:nvPr/>
            </p:nvSpPr>
            <p:spPr bwMode="auto">
              <a:xfrm>
                <a:off x="3456" y="1488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1435" tIns="45718" rIns="91435" bIns="4571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Arial" charset="0"/>
                  </a:rPr>
                  <a:t>Ă</a:t>
                </a:r>
              </a:p>
            </p:txBody>
          </p:sp>
          <p:sp>
            <p:nvSpPr>
              <p:cNvPr id="60421" name="Rectangle 5"/>
              <p:cNvSpPr>
                <a:spLocks noChangeArrowheads="1"/>
              </p:cNvSpPr>
              <p:nvPr/>
            </p:nvSpPr>
            <p:spPr bwMode="auto">
              <a:xfrm>
                <a:off x="2016" y="1488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 lIns="91435" tIns="45718" rIns="91435" bIns="4571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Arial" charset="0"/>
                  </a:rPr>
                  <a:t>M</a:t>
                </a:r>
              </a:p>
            </p:txBody>
          </p:sp>
          <p:sp>
            <p:nvSpPr>
              <p:cNvPr id="48319" name="Rectangle 6"/>
              <p:cNvSpPr>
                <a:spLocks noChangeArrowheads="1"/>
              </p:cNvSpPr>
              <p:nvPr/>
            </p:nvSpPr>
            <p:spPr bwMode="auto">
              <a:xfrm>
                <a:off x="3168" y="1488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48320" name="Rectangle 7"/>
              <p:cNvSpPr>
                <a:spLocks noChangeArrowheads="1"/>
              </p:cNvSpPr>
              <p:nvPr/>
            </p:nvSpPr>
            <p:spPr bwMode="auto">
              <a:xfrm>
                <a:off x="2880" y="1488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I</a:t>
                </a:r>
              </a:p>
            </p:txBody>
          </p:sp>
          <p:sp>
            <p:nvSpPr>
              <p:cNvPr id="48321" name="Rectangle 8"/>
              <p:cNvSpPr>
                <a:spLocks noChangeArrowheads="1"/>
              </p:cNvSpPr>
              <p:nvPr/>
            </p:nvSpPr>
            <p:spPr bwMode="auto">
              <a:xfrm>
                <a:off x="3744" y="1488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48322" name="Rectangle 9"/>
              <p:cNvSpPr>
                <a:spLocks noChangeArrowheads="1"/>
              </p:cNvSpPr>
              <p:nvPr/>
            </p:nvSpPr>
            <p:spPr bwMode="auto">
              <a:xfrm>
                <a:off x="2304" y="1488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Ư</a:t>
                </a:r>
              </a:p>
            </p:txBody>
          </p:sp>
          <p:sp>
            <p:nvSpPr>
              <p:cNvPr id="60426" name="Rectangle 10"/>
              <p:cNvSpPr>
                <a:spLocks noChangeArrowheads="1"/>
              </p:cNvSpPr>
              <p:nvPr/>
            </p:nvSpPr>
            <p:spPr bwMode="auto">
              <a:xfrm>
                <a:off x="2592" y="1488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lIns="91435" tIns="45718" rIns="91435" bIns="4571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Arial" charset="0"/>
                  </a:rPr>
                  <a:t>Ờ</a:t>
                </a:r>
                <a:endPara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endParaRPr>
              </a:p>
            </p:txBody>
          </p:sp>
        </p:grpSp>
        <p:grpSp>
          <p:nvGrpSpPr>
            <p:cNvPr id="48254" name="Group 11"/>
            <p:cNvGrpSpPr>
              <a:grpSpLocks/>
            </p:cNvGrpSpPr>
            <p:nvPr/>
          </p:nvGrpSpPr>
          <p:grpSpPr bwMode="auto">
            <a:xfrm>
              <a:off x="288" y="1008"/>
              <a:ext cx="3168" cy="288"/>
              <a:chOff x="1440" y="1152"/>
              <a:chExt cx="3168" cy="288"/>
            </a:xfrm>
          </p:grpSpPr>
          <p:sp>
            <p:nvSpPr>
              <p:cNvPr id="48306" name="Rectangle 1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48307" name="Rectangle 1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Ế</a:t>
                </a:r>
                <a:endParaRPr lang="en-US" sz="2800" b="1">
                  <a:solidFill>
                    <a:srgbClr val="000099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308" name="Rectangle 1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48309" name="Rectangle 1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48310" name="Rectangle 1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Ồ</a:t>
                </a:r>
                <a:endParaRPr lang="en-US" sz="2800" b="1">
                  <a:solidFill>
                    <a:srgbClr val="000099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311" name="Rectangle 17"/>
              <p:cNvSpPr>
                <a:spLocks noChangeArrowheads="1"/>
              </p:cNvSpPr>
              <p:nvPr/>
            </p:nvSpPr>
            <p:spPr bwMode="auto">
              <a:xfrm>
                <a:off x="4320" y="1152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48312" name="Rectangle 1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R</a:t>
                </a:r>
              </a:p>
            </p:txBody>
          </p:sp>
          <p:sp>
            <p:nvSpPr>
              <p:cNvPr id="48313" name="Rectangle 1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48314" name="Rectangle 20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Â</a:t>
                </a:r>
              </a:p>
            </p:txBody>
          </p:sp>
          <p:sp>
            <p:nvSpPr>
              <p:cNvPr id="48315" name="Rectangle 2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48316" name="Rectangle 22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C</a:t>
                </a:r>
              </a:p>
            </p:txBody>
          </p:sp>
        </p:grpSp>
        <p:grpSp>
          <p:nvGrpSpPr>
            <p:cNvPr id="48255" name="Group 23"/>
            <p:cNvGrpSpPr>
              <a:grpSpLocks/>
            </p:cNvGrpSpPr>
            <p:nvPr/>
          </p:nvGrpSpPr>
          <p:grpSpPr bwMode="auto">
            <a:xfrm>
              <a:off x="864" y="672"/>
              <a:ext cx="2880" cy="288"/>
              <a:chOff x="2016" y="816"/>
              <a:chExt cx="2880" cy="288"/>
            </a:xfrm>
          </p:grpSpPr>
          <p:sp>
            <p:nvSpPr>
              <p:cNvPr id="48296" name="Rectangle 24"/>
              <p:cNvSpPr>
                <a:spLocks noChangeArrowheads="1"/>
              </p:cNvSpPr>
              <p:nvPr/>
            </p:nvSpPr>
            <p:spPr bwMode="auto">
              <a:xfrm>
                <a:off x="2304" y="81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Á</a:t>
                </a:r>
              </a:p>
            </p:txBody>
          </p:sp>
          <p:sp>
            <p:nvSpPr>
              <p:cNvPr id="48297" name="Rectangle 25"/>
              <p:cNvSpPr>
                <a:spLocks noChangeArrowheads="1"/>
              </p:cNvSpPr>
              <p:nvPr/>
            </p:nvSpPr>
            <p:spPr bwMode="auto">
              <a:xfrm>
                <a:off x="2016" y="81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L</a:t>
                </a:r>
              </a:p>
            </p:txBody>
          </p:sp>
          <p:sp>
            <p:nvSpPr>
              <p:cNvPr id="48298" name="Rectangle 26"/>
              <p:cNvSpPr>
                <a:spLocks noChangeArrowheads="1"/>
              </p:cNvSpPr>
              <p:nvPr/>
            </p:nvSpPr>
            <p:spPr bwMode="auto">
              <a:xfrm>
                <a:off x="2592" y="81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60443" name="Rectangle 27"/>
              <p:cNvSpPr>
                <a:spLocks noChangeArrowheads="1"/>
              </p:cNvSpPr>
              <p:nvPr/>
            </p:nvSpPr>
            <p:spPr bwMode="auto">
              <a:xfrm>
                <a:off x="3456" y="81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1435" tIns="45718" rIns="91435" bIns="4571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Arial" charset="0"/>
                  </a:rPr>
                  <a:t>I</a:t>
                </a:r>
              </a:p>
            </p:txBody>
          </p:sp>
          <p:sp>
            <p:nvSpPr>
              <p:cNvPr id="48300" name="Rectangle 28"/>
              <p:cNvSpPr>
                <a:spLocks noChangeArrowheads="1"/>
              </p:cNvSpPr>
              <p:nvPr/>
            </p:nvSpPr>
            <p:spPr bwMode="auto">
              <a:xfrm>
                <a:off x="3168" y="81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28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Ổ</a:t>
                </a:r>
                <a:endParaRPr lang="en-US" sz="2800" b="1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301" name="Rectangle 29"/>
              <p:cNvSpPr>
                <a:spLocks noChangeArrowheads="1"/>
              </p:cNvSpPr>
              <p:nvPr/>
            </p:nvSpPr>
            <p:spPr bwMode="auto">
              <a:xfrm>
                <a:off x="2880" y="81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48302" name="Rectangle 30"/>
              <p:cNvSpPr>
                <a:spLocks noChangeArrowheads="1"/>
              </p:cNvSpPr>
              <p:nvPr/>
            </p:nvSpPr>
            <p:spPr bwMode="auto">
              <a:xfrm>
                <a:off x="3744" y="81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48303" name="Rectangle 31"/>
              <p:cNvSpPr>
                <a:spLocks noChangeArrowheads="1"/>
              </p:cNvSpPr>
              <p:nvPr/>
            </p:nvSpPr>
            <p:spPr bwMode="auto">
              <a:xfrm>
                <a:off x="4032" y="81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8304" name="Rectangle 32"/>
              <p:cNvSpPr>
                <a:spLocks noChangeArrowheads="1"/>
              </p:cNvSpPr>
              <p:nvPr/>
            </p:nvSpPr>
            <p:spPr bwMode="auto">
              <a:xfrm>
                <a:off x="4320" y="81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48305" name="Rectangle 33"/>
              <p:cNvSpPr>
                <a:spLocks noChangeArrowheads="1"/>
              </p:cNvSpPr>
              <p:nvPr/>
            </p:nvSpPr>
            <p:spPr bwMode="auto">
              <a:xfrm>
                <a:off x="4608" y="81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H</a:t>
                </a:r>
              </a:p>
            </p:txBody>
          </p:sp>
        </p:grpSp>
        <p:grpSp>
          <p:nvGrpSpPr>
            <p:cNvPr id="48256" name="Group 34"/>
            <p:cNvGrpSpPr>
              <a:grpSpLocks/>
            </p:cNvGrpSpPr>
            <p:nvPr/>
          </p:nvGrpSpPr>
          <p:grpSpPr bwMode="auto">
            <a:xfrm>
              <a:off x="576" y="2352"/>
              <a:ext cx="3168" cy="288"/>
              <a:chOff x="1824" y="2496"/>
              <a:chExt cx="3168" cy="288"/>
            </a:xfrm>
          </p:grpSpPr>
          <p:sp>
            <p:nvSpPr>
              <p:cNvPr id="48285" name="Rectangle 35"/>
              <p:cNvSpPr>
                <a:spLocks noChangeArrowheads="1"/>
              </p:cNvSpPr>
              <p:nvPr/>
            </p:nvSpPr>
            <p:spPr bwMode="auto">
              <a:xfrm>
                <a:off x="1824" y="249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48286" name="Rectangle 36"/>
              <p:cNvSpPr>
                <a:spLocks noChangeArrowheads="1"/>
              </p:cNvSpPr>
              <p:nvPr/>
            </p:nvSpPr>
            <p:spPr bwMode="auto">
              <a:xfrm>
                <a:off x="2400" y="249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60453" name="Rectangle 37"/>
              <p:cNvSpPr>
                <a:spLocks noChangeArrowheads="1"/>
              </p:cNvSpPr>
              <p:nvPr/>
            </p:nvSpPr>
            <p:spPr bwMode="auto">
              <a:xfrm>
                <a:off x="2688" y="249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1435" tIns="45718" rIns="91435" bIns="4571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Arial" charset="0"/>
                  </a:rPr>
                  <a:t>Ê</a:t>
                </a:r>
                <a:endPara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endParaRPr>
              </a:p>
            </p:txBody>
          </p:sp>
          <p:sp>
            <p:nvSpPr>
              <p:cNvPr id="48288" name="Rectangle 38"/>
              <p:cNvSpPr>
                <a:spLocks noChangeArrowheads="1"/>
              </p:cNvSpPr>
              <p:nvPr/>
            </p:nvSpPr>
            <p:spPr bwMode="auto">
              <a:xfrm>
                <a:off x="3552" y="249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R</a:t>
                </a:r>
              </a:p>
            </p:txBody>
          </p:sp>
          <p:sp>
            <p:nvSpPr>
              <p:cNvPr id="48289" name="Rectangle 39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48290" name="Rectangle 40"/>
              <p:cNvSpPr>
                <a:spLocks noChangeArrowheads="1"/>
              </p:cNvSpPr>
              <p:nvPr/>
            </p:nvSpPr>
            <p:spPr bwMode="auto">
              <a:xfrm>
                <a:off x="3840" y="249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U</a:t>
                </a:r>
              </a:p>
            </p:txBody>
          </p:sp>
          <p:sp>
            <p:nvSpPr>
              <p:cNvPr id="48291" name="Rectangle 41"/>
              <p:cNvSpPr>
                <a:spLocks noChangeArrowheads="1"/>
              </p:cNvSpPr>
              <p:nvPr/>
            </p:nvSpPr>
            <p:spPr bwMode="auto">
              <a:xfrm>
                <a:off x="4128" y="249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48292" name="Rectangle 42"/>
              <p:cNvSpPr>
                <a:spLocks noChangeArrowheads="1"/>
              </p:cNvSpPr>
              <p:nvPr/>
            </p:nvSpPr>
            <p:spPr bwMode="auto">
              <a:xfrm>
                <a:off x="4416" y="249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Ề</a:t>
                </a:r>
                <a:endParaRPr lang="en-US" sz="2800" b="1">
                  <a:solidFill>
                    <a:srgbClr val="000099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293" name="Rectangle 43"/>
              <p:cNvSpPr>
                <a:spLocks noChangeArrowheads="1"/>
              </p:cNvSpPr>
              <p:nvPr/>
            </p:nvSpPr>
            <p:spPr bwMode="auto">
              <a:xfrm>
                <a:off x="4704" y="249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48294" name="Rectangle 44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U</a:t>
                </a:r>
              </a:p>
            </p:txBody>
          </p:sp>
          <p:sp>
            <p:nvSpPr>
              <p:cNvPr id="48295" name="Rectangle 45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N</a:t>
                </a:r>
              </a:p>
            </p:txBody>
          </p:sp>
        </p:grpSp>
        <p:grpSp>
          <p:nvGrpSpPr>
            <p:cNvPr id="48257" name="Group 46"/>
            <p:cNvGrpSpPr>
              <a:grpSpLocks/>
            </p:cNvGrpSpPr>
            <p:nvPr/>
          </p:nvGrpSpPr>
          <p:grpSpPr bwMode="auto">
            <a:xfrm>
              <a:off x="0" y="2016"/>
              <a:ext cx="4320" cy="288"/>
              <a:chOff x="1248" y="2160"/>
              <a:chExt cx="4320" cy="288"/>
            </a:xfrm>
          </p:grpSpPr>
          <p:sp>
            <p:nvSpPr>
              <p:cNvPr id="48270" name="Rectangle 47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48271" name="Rectangle 48"/>
              <p:cNvSpPr>
                <a:spLocks noChangeArrowheads="1"/>
              </p:cNvSpPr>
              <p:nvPr/>
            </p:nvSpPr>
            <p:spPr bwMode="auto">
              <a:xfrm>
                <a:off x="1248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V</a:t>
                </a:r>
              </a:p>
            </p:txBody>
          </p:sp>
          <p:sp>
            <p:nvSpPr>
              <p:cNvPr id="48272" name="Rectangle 49"/>
              <p:cNvSpPr>
                <a:spLocks noChangeArrowheads="1"/>
              </p:cNvSpPr>
              <p:nvPr/>
            </p:nvSpPr>
            <p:spPr bwMode="auto">
              <a:xfrm>
                <a:off x="2112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I</a:t>
                </a:r>
              </a:p>
            </p:txBody>
          </p:sp>
          <p:sp>
            <p:nvSpPr>
              <p:cNvPr id="48273" name="Rectangle 50"/>
              <p:cNvSpPr>
                <a:spLocks noChangeArrowheads="1"/>
              </p:cNvSpPr>
              <p:nvPr/>
            </p:nvSpPr>
            <p:spPr bwMode="auto">
              <a:xfrm>
                <a:off x="1824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48274" name="Rectangle 51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48275" name="Rectangle 52"/>
              <p:cNvSpPr>
                <a:spLocks noChangeArrowheads="1"/>
              </p:cNvSpPr>
              <p:nvPr/>
            </p:nvSpPr>
            <p:spPr bwMode="auto">
              <a:xfrm>
                <a:off x="3264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R</a:t>
                </a:r>
              </a:p>
            </p:txBody>
          </p:sp>
          <p:sp>
            <p:nvSpPr>
              <p:cNvPr id="48276" name="Rectangle 53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Ờ</a:t>
                </a:r>
                <a:endParaRPr lang="en-US" sz="2800" b="1">
                  <a:solidFill>
                    <a:srgbClr val="000099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277" name="Rectangle 54"/>
              <p:cNvSpPr>
                <a:spLocks noChangeArrowheads="1"/>
              </p:cNvSpPr>
              <p:nvPr/>
            </p:nvSpPr>
            <p:spPr bwMode="auto">
              <a:xfrm>
                <a:off x="4128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48278" name="Rectangle 55"/>
              <p:cNvSpPr>
                <a:spLocks noChangeArrowheads="1"/>
              </p:cNvSpPr>
              <p:nvPr/>
            </p:nvSpPr>
            <p:spPr bwMode="auto">
              <a:xfrm>
                <a:off x="4416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48279" name="Rectangle 56"/>
              <p:cNvSpPr>
                <a:spLocks noChangeArrowheads="1"/>
              </p:cNvSpPr>
              <p:nvPr/>
            </p:nvSpPr>
            <p:spPr bwMode="auto">
              <a:xfrm>
                <a:off x="4704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L</a:t>
                </a:r>
              </a:p>
            </p:txBody>
          </p:sp>
          <p:sp>
            <p:nvSpPr>
              <p:cNvPr id="48280" name="Rectangle 57"/>
              <p:cNvSpPr>
                <a:spLocks noChangeArrowheads="1"/>
              </p:cNvSpPr>
              <p:nvPr/>
            </p:nvSpPr>
            <p:spPr bwMode="auto">
              <a:xfrm>
                <a:off x="2400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48281" name="Rectangle 58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28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Ớ</a:t>
                </a:r>
                <a:endParaRPr lang="en-US" sz="2800" b="1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282" name="Rectangle 59"/>
              <p:cNvSpPr>
                <a:spLocks noChangeArrowheads="1"/>
              </p:cNvSpPr>
              <p:nvPr/>
            </p:nvSpPr>
            <p:spPr bwMode="auto">
              <a:xfrm>
                <a:off x="5280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60476" name="Rectangle 60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lIns="91435" tIns="45718" rIns="91435" bIns="45718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anose="02020603050405020304" pitchFamily="18" charset="0"/>
                    <a:cs typeface="Arial" charset="0"/>
                  </a:rPr>
                  <a:t>Ư</a:t>
                </a:r>
              </a:p>
            </p:txBody>
          </p:sp>
          <p:sp>
            <p:nvSpPr>
              <p:cNvPr id="48284" name="Rectangle 61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Ệ</a:t>
                </a:r>
                <a:endParaRPr lang="en-US" sz="2800" b="1">
                  <a:solidFill>
                    <a:srgbClr val="000099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258" name="Group 62"/>
            <p:cNvGrpSpPr>
              <a:grpSpLocks/>
            </p:cNvGrpSpPr>
            <p:nvPr/>
          </p:nvGrpSpPr>
          <p:grpSpPr bwMode="auto">
            <a:xfrm>
              <a:off x="576" y="1680"/>
              <a:ext cx="3168" cy="288"/>
              <a:chOff x="1824" y="1824"/>
              <a:chExt cx="3168" cy="288"/>
            </a:xfrm>
          </p:grpSpPr>
          <p:sp>
            <p:nvSpPr>
              <p:cNvPr id="48259" name="Rectangle 63"/>
              <p:cNvSpPr>
                <a:spLocks noChangeArrowheads="1"/>
              </p:cNvSpPr>
              <p:nvPr/>
            </p:nvSpPr>
            <p:spPr bwMode="auto">
              <a:xfrm>
                <a:off x="1824" y="182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8260" name="Rectangle 64"/>
              <p:cNvSpPr>
                <a:spLocks noChangeArrowheads="1"/>
              </p:cNvSpPr>
              <p:nvPr/>
            </p:nvSpPr>
            <p:spPr bwMode="auto">
              <a:xfrm>
                <a:off x="2112" y="182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Ú</a:t>
                </a:r>
              </a:p>
            </p:txBody>
          </p:sp>
          <p:sp>
            <p:nvSpPr>
              <p:cNvPr id="48261" name="Rectangle 65"/>
              <p:cNvSpPr>
                <a:spLocks noChangeArrowheads="1"/>
              </p:cNvSpPr>
              <p:nvPr/>
            </p:nvSpPr>
            <p:spPr bwMode="auto">
              <a:xfrm>
                <a:off x="2400" y="182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48262" name="Rectangle 66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Ê</a:t>
                </a:r>
              </a:p>
            </p:txBody>
          </p:sp>
          <p:sp>
            <p:nvSpPr>
              <p:cNvPr id="48263" name="Rectangle 67"/>
              <p:cNvSpPr>
                <a:spLocks noChangeArrowheads="1"/>
              </p:cNvSpPr>
              <p:nvPr/>
            </p:nvSpPr>
            <p:spPr bwMode="auto">
              <a:xfrm>
                <a:off x="3552" y="182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48264" name="Rectangle 68"/>
              <p:cNvSpPr>
                <a:spLocks noChangeArrowheads="1"/>
              </p:cNvSpPr>
              <p:nvPr/>
            </p:nvSpPr>
            <p:spPr bwMode="auto">
              <a:xfrm>
                <a:off x="3840" y="182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8265" name="Rectangle 69"/>
              <p:cNvSpPr>
                <a:spLocks noChangeArrowheads="1"/>
              </p:cNvSpPr>
              <p:nvPr/>
            </p:nvSpPr>
            <p:spPr bwMode="auto">
              <a:xfrm>
                <a:off x="4128" y="182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À</a:t>
                </a:r>
              </a:p>
            </p:txBody>
          </p:sp>
          <p:sp>
            <p:nvSpPr>
              <p:cNvPr id="48266" name="Rectangle 70"/>
              <p:cNvSpPr>
                <a:spLocks noChangeArrowheads="1"/>
              </p:cNvSpPr>
              <p:nvPr/>
            </p:nvSpPr>
            <p:spPr bwMode="auto">
              <a:xfrm>
                <a:off x="4416" y="182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48267" name="Rectangle 71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48268" name="Rectangle 72"/>
              <p:cNvSpPr>
                <a:spLocks noChangeArrowheads="1"/>
              </p:cNvSpPr>
              <p:nvPr/>
            </p:nvSpPr>
            <p:spPr bwMode="auto">
              <a:xfrm>
                <a:off x="2976" y="182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99"/>
                    </a:solidFill>
                    <a:cs typeface="Arial" panose="020B0604020202020204" pitchFamily="34" charset="0"/>
                  </a:rPr>
                  <a:t>R</a:t>
                </a:r>
              </a:p>
            </p:txBody>
          </p:sp>
          <p:sp>
            <p:nvSpPr>
              <p:cNvPr id="48269" name="Rectangle 73"/>
              <p:cNvSpPr>
                <a:spLocks noChangeArrowheads="1"/>
              </p:cNvSpPr>
              <p:nvPr/>
            </p:nvSpPr>
            <p:spPr bwMode="auto">
              <a:xfrm>
                <a:off x="2688" y="1824"/>
                <a:ext cx="288" cy="288"/>
              </a:xfrm>
              <a:prstGeom prst="rect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T</a:t>
                </a:r>
              </a:p>
            </p:txBody>
          </p:sp>
        </p:grpSp>
      </p:grp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2590800" y="6248400"/>
            <a:ext cx="685800" cy="304800"/>
            <a:chOff x="672" y="768"/>
            <a:chExt cx="1392" cy="432"/>
          </a:xfrm>
        </p:grpSpPr>
        <p:grpSp>
          <p:nvGrpSpPr>
            <p:cNvPr id="48248" name="Group 75"/>
            <p:cNvGrpSpPr>
              <a:grpSpLocks/>
            </p:cNvGrpSpPr>
            <p:nvPr/>
          </p:nvGrpSpPr>
          <p:grpSpPr bwMode="auto">
            <a:xfrm>
              <a:off x="672" y="768"/>
              <a:ext cx="1392" cy="432"/>
              <a:chOff x="672" y="768"/>
              <a:chExt cx="1392" cy="432"/>
            </a:xfrm>
          </p:grpSpPr>
          <p:sp>
            <p:nvSpPr>
              <p:cNvPr id="48250" name="Oval 76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576" cy="43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8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251" name="Rectangle 77"/>
              <p:cNvSpPr>
                <a:spLocks noChangeArrowheads="1"/>
              </p:cNvSpPr>
              <p:nvPr/>
            </p:nvSpPr>
            <p:spPr bwMode="auto">
              <a:xfrm>
                <a:off x="1152" y="928"/>
                <a:ext cx="912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lIns="91435" tIns="45718" rIns="91435" bIns="45718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8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252" name="Freeform 78"/>
              <p:cNvSpPr>
                <a:spLocks/>
              </p:cNvSpPr>
              <p:nvPr/>
            </p:nvSpPr>
            <p:spPr bwMode="auto">
              <a:xfrm>
                <a:off x="1728" y="816"/>
                <a:ext cx="336" cy="144"/>
              </a:xfrm>
              <a:custGeom>
                <a:avLst/>
                <a:gdLst>
                  <a:gd name="T0" fmla="*/ 0 w 336"/>
                  <a:gd name="T1" fmla="*/ 0 h 144"/>
                  <a:gd name="T2" fmla="*/ 0 w 336"/>
                  <a:gd name="T3" fmla="*/ 144 h 144"/>
                  <a:gd name="T4" fmla="*/ 336 w 336"/>
                  <a:gd name="T5" fmla="*/ 144 h 144"/>
                  <a:gd name="T6" fmla="*/ 336 w 336"/>
                  <a:gd name="T7" fmla="*/ 0 h 144"/>
                  <a:gd name="T8" fmla="*/ 288 w 336"/>
                  <a:gd name="T9" fmla="*/ 0 h 144"/>
                  <a:gd name="T10" fmla="*/ 288 w 336"/>
                  <a:gd name="T11" fmla="*/ 48 h 144"/>
                  <a:gd name="T12" fmla="*/ 192 w 336"/>
                  <a:gd name="T13" fmla="*/ 48 h 144"/>
                  <a:gd name="T14" fmla="*/ 192 w 336"/>
                  <a:gd name="T15" fmla="*/ 0 h 144"/>
                  <a:gd name="T16" fmla="*/ 96 w 336"/>
                  <a:gd name="T17" fmla="*/ 0 h 144"/>
                  <a:gd name="T18" fmla="*/ 96 w 336"/>
                  <a:gd name="T19" fmla="*/ 48 h 144"/>
                  <a:gd name="T20" fmla="*/ 48 w 336"/>
                  <a:gd name="T21" fmla="*/ 0 h 144"/>
                  <a:gd name="T22" fmla="*/ 0 w 336"/>
                  <a:gd name="T23" fmla="*/ 0 h 1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6"/>
                  <a:gd name="T37" fmla="*/ 0 h 144"/>
                  <a:gd name="T38" fmla="*/ 336 w 336"/>
                  <a:gd name="T39" fmla="*/ 144 h 1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6" h="144">
                    <a:moveTo>
                      <a:pt x="0" y="0"/>
                    </a:moveTo>
                    <a:lnTo>
                      <a:pt x="0" y="144"/>
                    </a:lnTo>
                    <a:lnTo>
                      <a:pt x="336" y="144"/>
                    </a:lnTo>
                    <a:lnTo>
                      <a:pt x="336" y="0"/>
                    </a:lnTo>
                    <a:lnTo>
                      <a:pt x="288" y="0"/>
                    </a:lnTo>
                    <a:lnTo>
                      <a:pt x="288" y="48"/>
                    </a:lnTo>
                    <a:lnTo>
                      <a:pt x="192" y="48"/>
                    </a:lnTo>
                    <a:lnTo>
                      <a:pt x="192" y="0"/>
                    </a:lnTo>
                    <a:lnTo>
                      <a:pt x="96" y="0"/>
                    </a:lnTo>
                    <a:lnTo>
                      <a:pt x="96" y="48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8249" name="Oval 79"/>
            <p:cNvSpPr>
              <a:spLocks noChangeArrowheads="1"/>
            </p:cNvSpPr>
            <p:nvPr/>
          </p:nvSpPr>
          <p:spPr bwMode="auto">
            <a:xfrm>
              <a:off x="720" y="91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18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0496" name="AutoShape 80"/>
          <p:cNvSpPr>
            <a:spLocks noChangeArrowheads="1"/>
          </p:cNvSpPr>
          <p:nvPr/>
        </p:nvSpPr>
        <p:spPr bwMode="auto">
          <a:xfrm rot="5400000">
            <a:off x="2590800" y="9906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vert="eaVert" wrap="none" lIns="91435" tIns="45718" rIns="91435" bIns="4571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white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60497" name="AutoShape 81"/>
          <p:cNvSpPr>
            <a:spLocks noChangeArrowheads="1"/>
          </p:cNvSpPr>
          <p:nvPr/>
        </p:nvSpPr>
        <p:spPr bwMode="auto">
          <a:xfrm rot="5400000">
            <a:off x="2590800" y="1524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vert="eaVert" wrap="none" lIns="91435" tIns="45718" rIns="91435" bIns="4571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white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60498" name="AutoShape 82"/>
          <p:cNvSpPr>
            <a:spLocks noChangeArrowheads="1"/>
          </p:cNvSpPr>
          <p:nvPr/>
        </p:nvSpPr>
        <p:spPr bwMode="auto">
          <a:xfrm rot="5400000">
            <a:off x="2590800" y="20574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vert="eaVert" wrap="none" lIns="91435" tIns="45718" rIns="91435" bIns="4571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white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60499" name="AutoShape 83"/>
          <p:cNvSpPr>
            <a:spLocks noChangeArrowheads="1"/>
          </p:cNvSpPr>
          <p:nvPr/>
        </p:nvSpPr>
        <p:spPr bwMode="auto">
          <a:xfrm rot="5400000">
            <a:off x="2590800" y="2590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vert="eaVert" wrap="none" lIns="91435" tIns="45718" rIns="91435" bIns="4571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white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60500" name="AutoShape 84"/>
          <p:cNvSpPr>
            <a:spLocks noChangeArrowheads="1"/>
          </p:cNvSpPr>
          <p:nvPr/>
        </p:nvSpPr>
        <p:spPr bwMode="auto">
          <a:xfrm rot="5400000">
            <a:off x="2590800" y="31242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vert="eaVert" wrap="none" lIns="91435" tIns="45718" rIns="91435" bIns="4571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60501" name="AutoShape 85"/>
          <p:cNvSpPr>
            <a:spLocks noChangeArrowheads="1"/>
          </p:cNvSpPr>
          <p:nvPr/>
        </p:nvSpPr>
        <p:spPr bwMode="auto">
          <a:xfrm rot="5400000">
            <a:off x="2590800" y="36576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vert="eaVert" wrap="none" lIns="91435" tIns="45718" rIns="91435" bIns="4571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11" name="Group 86"/>
          <p:cNvGrpSpPr>
            <a:grpSpLocks/>
          </p:cNvGrpSpPr>
          <p:nvPr/>
        </p:nvGrpSpPr>
        <p:grpSpPr bwMode="auto">
          <a:xfrm>
            <a:off x="2667000" y="152400"/>
            <a:ext cx="7543800" cy="609600"/>
            <a:chOff x="720" y="96"/>
            <a:chExt cx="4752" cy="384"/>
          </a:xfrm>
        </p:grpSpPr>
        <p:sp>
          <p:nvSpPr>
            <p:cNvPr id="48246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720" y="96"/>
              <a:ext cx="4752" cy="3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Front">
                  <a:rot lat="20699986" lon="0" rev="0"/>
                </a:camera>
                <a:lightRig rig="legacyFlat3" dir="t"/>
              </a:scene3d>
              <a:sp3d extrusionH="430200" prstMaterial="legacyMatte">
                <a:extrusionClr>
                  <a:schemeClr val="bg1"/>
                </a:extrusionClr>
                <a:contourClr>
                  <a:srgbClr val="000082"/>
                </a:contourClr>
              </a:sp3d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3200" b="1" i="1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82"/>
                      </a:gs>
                      <a:gs pos="14999">
                        <a:srgbClr val="66008F"/>
                      </a:gs>
                      <a:gs pos="32500">
                        <a:srgbClr val="BA0066"/>
                      </a:gs>
                      <a:gs pos="45000">
                        <a:srgbClr val="FF0000"/>
                      </a:gs>
                      <a:gs pos="50000">
                        <a:srgbClr val="FF8200"/>
                      </a:gs>
                      <a:gs pos="55000">
                        <a:srgbClr val="FF0000"/>
                      </a:gs>
                      <a:gs pos="67500">
                        <a:srgbClr val="BA0066"/>
                      </a:gs>
                      <a:gs pos="85001">
                        <a:srgbClr val="66008F"/>
                      </a:gs>
                      <a:gs pos="100000">
                        <a:srgbClr val="000082"/>
                      </a:gs>
                    </a:gsLst>
                    <a:lin ang="189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Ô CHỮ</a:t>
              </a:r>
              <a:endParaRPr lang="en-US" sz="32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247" name="Rectangle 88"/>
            <p:cNvSpPr>
              <a:spLocks noChangeArrowheads="1"/>
            </p:cNvSpPr>
            <p:nvPr/>
          </p:nvSpPr>
          <p:spPr bwMode="auto">
            <a:xfrm>
              <a:off x="720" y="432"/>
              <a:ext cx="4752" cy="48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ObliqueTopRight">
                <a:rot lat="20699986" lon="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  <a:contourClr>
                <a:srgbClr val="FF0000"/>
              </a:contourClr>
            </a:sp3d>
          </p:spPr>
          <p:txBody>
            <a:bodyPr wrap="none" lIns="91435" tIns="45718" rIns="91435" bIns="45718"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18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8139" name="Group 89"/>
          <p:cNvGrpSpPr>
            <a:grpSpLocks/>
          </p:cNvGrpSpPr>
          <p:nvPr/>
        </p:nvGrpSpPr>
        <p:grpSpPr bwMode="auto">
          <a:xfrm>
            <a:off x="3505200" y="6172200"/>
            <a:ext cx="6400800" cy="457200"/>
            <a:chOff x="1248" y="3888"/>
            <a:chExt cx="4032" cy="288"/>
          </a:xfrm>
        </p:grpSpPr>
        <p:sp>
          <p:nvSpPr>
            <p:cNvPr id="60506" name="Rectangle 90"/>
            <p:cNvSpPr>
              <a:spLocks noChangeArrowheads="1"/>
            </p:cNvSpPr>
            <p:nvPr/>
          </p:nvSpPr>
          <p:spPr bwMode="auto">
            <a:xfrm>
              <a:off x="1248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60507" name="Rectangle 91"/>
            <p:cNvSpPr>
              <a:spLocks noChangeArrowheads="1"/>
            </p:cNvSpPr>
            <p:nvPr/>
          </p:nvSpPr>
          <p:spPr bwMode="auto">
            <a:xfrm>
              <a:off x="4992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G</a:t>
              </a:r>
            </a:p>
          </p:txBody>
        </p:sp>
        <p:sp>
          <p:nvSpPr>
            <p:cNvPr id="60508" name="Rectangle 92"/>
            <p:cNvSpPr>
              <a:spLocks noChangeArrowheads="1"/>
            </p:cNvSpPr>
            <p:nvPr/>
          </p:nvSpPr>
          <p:spPr bwMode="auto">
            <a:xfrm>
              <a:off x="2112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V</a:t>
              </a:r>
            </a:p>
          </p:txBody>
        </p:sp>
        <p:sp>
          <p:nvSpPr>
            <p:cNvPr id="60509" name="Rectangle 93"/>
            <p:cNvSpPr>
              <a:spLocks noChangeArrowheads="1"/>
            </p:cNvSpPr>
            <p:nvPr/>
          </p:nvSpPr>
          <p:spPr bwMode="auto">
            <a:xfrm>
              <a:off x="2400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vi-VN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Ệ</a:t>
              </a: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10" name="Rectangle 94"/>
            <p:cNvSpPr>
              <a:spLocks noChangeArrowheads="1"/>
            </p:cNvSpPr>
            <p:nvPr/>
          </p:nvSpPr>
          <p:spPr bwMode="auto">
            <a:xfrm>
              <a:off x="3264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I</a:t>
              </a:r>
            </a:p>
          </p:txBody>
        </p:sp>
        <p:sp>
          <p:nvSpPr>
            <p:cNvPr id="60511" name="Rectangle 95"/>
            <p:cNvSpPr>
              <a:spLocks noChangeArrowheads="1"/>
            </p:cNvSpPr>
            <p:nvPr/>
          </p:nvSpPr>
          <p:spPr bwMode="auto">
            <a:xfrm>
              <a:off x="3552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T</a:t>
              </a:r>
            </a:p>
          </p:txBody>
        </p:sp>
        <p:sp>
          <p:nvSpPr>
            <p:cNvPr id="60512" name="Rectangle 96"/>
            <p:cNvSpPr>
              <a:spLocks noChangeArrowheads="1"/>
            </p:cNvSpPr>
            <p:nvPr/>
          </p:nvSpPr>
          <p:spPr bwMode="auto">
            <a:xfrm>
              <a:off x="3840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R</a:t>
              </a:r>
            </a:p>
          </p:txBody>
        </p:sp>
        <p:sp>
          <p:nvSpPr>
            <p:cNvPr id="60513" name="Rectangle 97"/>
            <p:cNvSpPr>
              <a:spLocks noChangeArrowheads="1"/>
            </p:cNvSpPr>
            <p:nvPr/>
          </p:nvSpPr>
          <p:spPr bwMode="auto">
            <a:xfrm>
              <a:off x="1824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O</a:t>
              </a:r>
            </a:p>
          </p:txBody>
        </p:sp>
        <p:sp>
          <p:nvSpPr>
            <p:cNvPr id="60514" name="Rectangle 98"/>
            <p:cNvSpPr>
              <a:spLocks noChangeArrowheads="1"/>
            </p:cNvSpPr>
            <p:nvPr/>
          </p:nvSpPr>
          <p:spPr bwMode="auto">
            <a:xfrm>
              <a:off x="1536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Ả</a:t>
              </a:r>
            </a:p>
          </p:txBody>
        </p:sp>
        <p:sp>
          <p:nvSpPr>
            <p:cNvPr id="60515" name="Rectangle 99"/>
            <p:cNvSpPr>
              <a:spLocks noChangeArrowheads="1"/>
            </p:cNvSpPr>
            <p:nvPr/>
          </p:nvSpPr>
          <p:spPr bwMode="auto">
            <a:xfrm>
              <a:off x="2976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Ô</a:t>
              </a:r>
            </a:p>
          </p:txBody>
        </p:sp>
        <p:sp>
          <p:nvSpPr>
            <p:cNvPr id="60516" name="Rectangle 100"/>
            <p:cNvSpPr>
              <a:spLocks noChangeArrowheads="1"/>
            </p:cNvSpPr>
            <p:nvPr/>
          </p:nvSpPr>
          <p:spPr bwMode="auto">
            <a:xfrm>
              <a:off x="2688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M</a:t>
              </a:r>
            </a:p>
          </p:txBody>
        </p:sp>
        <p:sp>
          <p:nvSpPr>
            <p:cNvPr id="60517" name="Rectangle 101"/>
            <p:cNvSpPr>
              <a:spLocks noChangeArrowheads="1"/>
            </p:cNvSpPr>
            <p:nvPr/>
          </p:nvSpPr>
          <p:spPr bwMode="auto">
            <a:xfrm>
              <a:off x="4128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Ư</a:t>
              </a:r>
            </a:p>
          </p:txBody>
        </p:sp>
        <p:sp>
          <p:nvSpPr>
            <p:cNvPr id="60518" name="Rectangle 102"/>
            <p:cNvSpPr>
              <a:spLocks noChangeArrowheads="1"/>
            </p:cNvSpPr>
            <p:nvPr/>
          </p:nvSpPr>
          <p:spPr bwMode="auto">
            <a:xfrm>
              <a:off x="4416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vi-VN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Ờ</a:t>
              </a: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19" name="Rectangle 103"/>
            <p:cNvSpPr>
              <a:spLocks noChangeArrowheads="1"/>
            </p:cNvSpPr>
            <p:nvPr/>
          </p:nvSpPr>
          <p:spPr bwMode="auto">
            <a:xfrm>
              <a:off x="4704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>
                  <a:solidFill>
                    <a:srgbClr val="0563C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Arial" charset="0"/>
                </a:rPr>
                <a:t>N</a:t>
              </a:r>
            </a:p>
          </p:txBody>
        </p:sp>
      </p:grpSp>
      <p:grpSp>
        <p:nvGrpSpPr>
          <p:cNvPr id="13" name="Group 104"/>
          <p:cNvGrpSpPr>
            <a:grpSpLocks/>
          </p:cNvGrpSpPr>
          <p:nvPr/>
        </p:nvGrpSpPr>
        <p:grpSpPr bwMode="auto">
          <a:xfrm>
            <a:off x="3505200" y="6172200"/>
            <a:ext cx="6400800" cy="457200"/>
            <a:chOff x="1248" y="3888"/>
            <a:chExt cx="4032" cy="288"/>
          </a:xfrm>
        </p:grpSpPr>
        <p:sp>
          <p:nvSpPr>
            <p:cNvPr id="60521" name="Rectangle 105"/>
            <p:cNvSpPr>
              <a:spLocks noChangeArrowheads="1"/>
            </p:cNvSpPr>
            <p:nvPr/>
          </p:nvSpPr>
          <p:spPr bwMode="auto">
            <a:xfrm>
              <a:off x="4992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22" name="Rectangle 106"/>
            <p:cNvSpPr>
              <a:spLocks noChangeArrowheads="1"/>
            </p:cNvSpPr>
            <p:nvPr/>
          </p:nvSpPr>
          <p:spPr bwMode="auto">
            <a:xfrm>
              <a:off x="1248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23" name="Rectangle 107"/>
            <p:cNvSpPr>
              <a:spLocks noChangeArrowheads="1"/>
            </p:cNvSpPr>
            <p:nvPr/>
          </p:nvSpPr>
          <p:spPr bwMode="auto">
            <a:xfrm>
              <a:off x="4128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24" name="Rectangle 108"/>
            <p:cNvSpPr>
              <a:spLocks noChangeArrowheads="1"/>
            </p:cNvSpPr>
            <p:nvPr/>
          </p:nvSpPr>
          <p:spPr bwMode="auto">
            <a:xfrm>
              <a:off x="3840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25" name="Rectangle 109"/>
            <p:cNvSpPr>
              <a:spLocks noChangeArrowheads="1"/>
            </p:cNvSpPr>
            <p:nvPr/>
          </p:nvSpPr>
          <p:spPr bwMode="auto">
            <a:xfrm>
              <a:off x="2976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26" name="Rectangle 110"/>
            <p:cNvSpPr>
              <a:spLocks noChangeArrowheads="1"/>
            </p:cNvSpPr>
            <p:nvPr/>
          </p:nvSpPr>
          <p:spPr bwMode="auto">
            <a:xfrm>
              <a:off x="2688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27" name="Rectangle 111"/>
            <p:cNvSpPr>
              <a:spLocks noChangeArrowheads="1"/>
            </p:cNvSpPr>
            <p:nvPr/>
          </p:nvSpPr>
          <p:spPr bwMode="auto">
            <a:xfrm>
              <a:off x="2400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28" name="Rectangle 112"/>
            <p:cNvSpPr>
              <a:spLocks noChangeArrowheads="1"/>
            </p:cNvSpPr>
            <p:nvPr/>
          </p:nvSpPr>
          <p:spPr bwMode="auto">
            <a:xfrm>
              <a:off x="3264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29" name="Rectangle 113"/>
            <p:cNvSpPr>
              <a:spLocks noChangeArrowheads="1"/>
            </p:cNvSpPr>
            <p:nvPr/>
          </p:nvSpPr>
          <p:spPr bwMode="auto">
            <a:xfrm>
              <a:off x="4704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30" name="Rectangle 114"/>
            <p:cNvSpPr>
              <a:spLocks noChangeArrowheads="1"/>
            </p:cNvSpPr>
            <p:nvPr/>
          </p:nvSpPr>
          <p:spPr bwMode="auto">
            <a:xfrm>
              <a:off x="1824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31" name="Rectangle 115"/>
            <p:cNvSpPr>
              <a:spLocks noChangeArrowheads="1"/>
            </p:cNvSpPr>
            <p:nvPr/>
          </p:nvSpPr>
          <p:spPr bwMode="auto">
            <a:xfrm>
              <a:off x="3552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32" name="Rectangle 116"/>
            <p:cNvSpPr>
              <a:spLocks noChangeArrowheads="1"/>
            </p:cNvSpPr>
            <p:nvPr/>
          </p:nvSpPr>
          <p:spPr bwMode="auto">
            <a:xfrm>
              <a:off x="2112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33" name="Rectangle 117"/>
            <p:cNvSpPr>
              <a:spLocks noChangeArrowheads="1"/>
            </p:cNvSpPr>
            <p:nvPr/>
          </p:nvSpPr>
          <p:spPr bwMode="auto">
            <a:xfrm>
              <a:off x="4416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534" name="Rectangle 118"/>
            <p:cNvSpPr>
              <a:spLocks noChangeArrowheads="1"/>
            </p:cNvSpPr>
            <p:nvPr/>
          </p:nvSpPr>
          <p:spPr bwMode="auto">
            <a:xfrm>
              <a:off x="1536" y="38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AAF2A4"/>
                </a:gs>
                <a:gs pos="100000">
                  <a:srgbClr val="0E8031">
                    <a:alpha val="82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</p:grpSp>
      <p:sp>
        <p:nvSpPr>
          <p:cNvPr id="60535" name="AutoShape 119"/>
          <p:cNvSpPr>
            <a:spLocks noChangeArrowheads="1"/>
          </p:cNvSpPr>
          <p:nvPr/>
        </p:nvSpPr>
        <p:spPr bwMode="auto">
          <a:xfrm>
            <a:off x="2819400" y="4495800"/>
            <a:ext cx="7162800" cy="137160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800" b="1">
                <a:solidFill>
                  <a:srgbClr val="0000FF"/>
                </a:solidFill>
                <a:cs typeface="Arial" panose="020B0604020202020204" pitchFamily="34" charset="0"/>
              </a:rPr>
              <a:t>Người ta thường ví rừng với hình ảnh này.</a:t>
            </a:r>
            <a:endParaRPr lang="en-US" sz="28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60536" name="AutoShape 120"/>
          <p:cNvSpPr>
            <a:spLocks noChangeArrowheads="1"/>
          </p:cNvSpPr>
          <p:nvPr/>
        </p:nvSpPr>
        <p:spPr bwMode="auto">
          <a:xfrm>
            <a:off x="3200400" y="4419600"/>
            <a:ext cx="6477000" cy="1447800"/>
          </a:xfrm>
          <a:prstGeom prst="horizontalScrol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Một phong trào được tổ chức vào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mùa xuân, do Bác Hồ khởi xướng. </a:t>
            </a:r>
            <a:endParaRPr lang="en-US" sz="2800" b="1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60537" name="AutoShape 121"/>
          <p:cNvSpPr>
            <a:spLocks noChangeArrowheads="1"/>
          </p:cNvSpPr>
          <p:nvPr/>
        </p:nvSpPr>
        <p:spPr bwMode="auto">
          <a:xfrm>
            <a:off x="3124200" y="4419600"/>
            <a:ext cx="6629400" cy="1524000"/>
          </a:xfrm>
          <a:prstGeom prst="horizontalScroll">
            <a:avLst>
              <a:gd name="adj" fmla="val 10819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cs typeface="Arial" panose="020B0604020202020204" pitchFamily="34" charset="0"/>
              </a:rPr>
              <a:t>Vì lợi ích … trồng cây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cs typeface="Arial" panose="020B0604020202020204" pitchFamily="34" charset="0"/>
              </a:rPr>
              <a:t>Vì lợi ích trăm năm trồng người.</a:t>
            </a:r>
          </a:p>
        </p:txBody>
      </p:sp>
      <p:sp>
        <p:nvSpPr>
          <p:cNvPr id="60538" name="AutoShape 122"/>
          <p:cNvSpPr>
            <a:spLocks noChangeArrowheads="1"/>
          </p:cNvSpPr>
          <p:nvPr/>
        </p:nvSpPr>
        <p:spPr bwMode="auto">
          <a:xfrm>
            <a:off x="2819400" y="4419600"/>
            <a:ext cx="7010400" cy="1600200"/>
          </a:xfrm>
          <a:prstGeom prst="horizontalScroll">
            <a:avLst>
              <a:gd name="adj" fmla="val 13801"/>
            </a:avLst>
          </a:prstGeom>
          <a:solidFill>
            <a:srgbClr val="8CECBE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Trẻ em như ….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Biết ăn, ngủ, biết học hành là ngoan.</a:t>
            </a:r>
            <a:endParaRPr lang="en-US" sz="4400" b="1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60539" name="AutoShape 123"/>
          <p:cNvSpPr>
            <a:spLocks noChangeArrowheads="1"/>
          </p:cNvSpPr>
          <p:nvPr/>
        </p:nvSpPr>
        <p:spPr bwMode="auto">
          <a:xfrm>
            <a:off x="3429000" y="4724400"/>
            <a:ext cx="6477000" cy="1295400"/>
          </a:xfrm>
          <a:prstGeom prst="horizontalScroll">
            <a:avLst>
              <a:gd name="adj" fmla="val 12500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Một trong những việc làm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hàng ngày ở lớp của các bạn học sinh.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60540" name="AutoShape 124"/>
          <p:cNvSpPr>
            <a:spLocks noChangeArrowheads="1"/>
          </p:cNvSpPr>
          <p:nvPr/>
        </p:nvSpPr>
        <p:spPr bwMode="auto">
          <a:xfrm>
            <a:off x="2743200" y="4114800"/>
            <a:ext cx="7467600" cy="205740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rPr>
              <a:t>     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Một trong những hành động của chúng ta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để giúp mọi người hiểu r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õ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hơn một phong trào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hay ch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ủ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charset="0"/>
              </a:rPr>
              <a:t> trương nào đó…</a:t>
            </a:r>
          </a:p>
        </p:txBody>
      </p:sp>
      <p:grpSp>
        <p:nvGrpSpPr>
          <p:cNvPr id="14" name="Group 125"/>
          <p:cNvGrpSpPr>
            <a:grpSpLocks/>
          </p:cNvGrpSpPr>
          <p:nvPr/>
        </p:nvGrpSpPr>
        <p:grpSpPr bwMode="auto">
          <a:xfrm>
            <a:off x="4648200" y="990600"/>
            <a:ext cx="4572000" cy="457200"/>
            <a:chOff x="2016" y="816"/>
            <a:chExt cx="2880" cy="288"/>
          </a:xfrm>
        </p:grpSpPr>
        <p:sp>
          <p:nvSpPr>
            <p:cNvPr id="48208" name="Rectangle 126"/>
            <p:cNvSpPr>
              <a:spLocks noChangeArrowheads="1"/>
            </p:cNvSpPr>
            <p:nvPr/>
          </p:nvSpPr>
          <p:spPr bwMode="auto">
            <a:xfrm>
              <a:off x="2304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09" name="Rectangle 127"/>
            <p:cNvSpPr>
              <a:spLocks noChangeArrowheads="1"/>
            </p:cNvSpPr>
            <p:nvPr/>
          </p:nvSpPr>
          <p:spPr bwMode="auto">
            <a:xfrm>
              <a:off x="2016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10" name="Rectangle 128"/>
            <p:cNvSpPr>
              <a:spLocks noChangeArrowheads="1"/>
            </p:cNvSpPr>
            <p:nvPr/>
          </p:nvSpPr>
          <p:spPr bwMode="auto">
            <a:xfrm>
              <a:off x="2592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545" name="Rectangle 129"/>
            <p:cNvSpPr>
              <a:spLocks noChangeArrowheads="1"/>
            </p:cNvSpPr>
            <p:nvPr/>
          </p:nvSpPr>
          <p:spPr bwMode="auto">
            <a:xfrm>
              <a:off x="3456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48212" name="Rectangle 130"/>
            <p:cNvSpPr>
              <a:spLocks noChangeArrowheads="1"/>
            </p:cNvSpPr>
            <p:nvPr/>
          </p:nvSpPr>
          <p:spPr bwMode="auto">
            <a:xfrm>
              <a:off x="3168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13" name="Rectangle 131"/>
            <p:cNvSpPr>
              <a:spLocks noChangeArrowheads="1"/>
            </p:cNvSpPr>
            <p:nvPr/>
          </p:nvSpPr>
          <p:spPr bwMode="auto">
            <a:xfrm>
              <a:off x="2880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14" name="Rectangle 132"/>
            <p:cNvSpPr>
              <a:spLocks noChangeArrowheads="1"/>
            </p:cNvSpPr>
            <p:nvPr/>
          </p:nvSpPr>
          <p:spPr bwMode="auto">
            <a:xfrm>
              <a:off x="3744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15" name="Rectangle 133"/>
            <p:cNvSpPr>
              <a:spLocks noChangeArrowheads="1"/>
            </p:cNvSpPr>
            <p:nvPr/>
          </p:nvSpPr>
          <p:spPr bwMode="auto">
            <a:xfrm>
              <a:off x="4032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16" name="Rectangle 134"/>
            <p:cNvSpPr>
              <a:spLocks noChangeArrowheads="1"/>
            </p:cNvSpPr>
            <p:nvPr/>
          </p:nvSpPr>
          <p:spPr bwMode="auto">
            <a:xfrm>
              <a:off x="4320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17" name="Rectangle 135"/>
            <p:cNvSpPr>
              <a:spLocks noChangeArrowheads="1"/>
            </p:cNvSpPr>
            <p:nvPr/>
          </p:nvSpPr>
          <p:spPr bwMode="auto">
            <a:xfrm>
              <a:off x="4608" y="81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36"/>
          <p:cNvGrpSpPr>
            <a:grpSpLocks/>
          </p:cNvGrpSpPr>
          <p:nvPr/>
        </p:nvGrpSpPr>
        <p:grpSpPr bwMode="auto">
          <a:xfrm>
            <a:off x="3733800" y="1524000"/>
            <a:ext cx="5029200" cy="457200"/>
            <a:chOff x="1440" y="1152"/>
            <a:chExt cx="3168" cy="288"/>
          </a:xfrm>
        </p:grpSpPr>
        <p:sp>
          <p:nvSpPr>
            <p:cNvPr id="48197" name="Rectangle 137"/>
            <p:cNvSpPr>
              <a:spLocks noChangeArrowheads="1"/>
            </p:cNvSpPr>
            <p:nvPr/>
          </p:nvSpPr>
          <p:spPr bwMode="auto">
            <a:xfrm>
              <a:off x="3168" y="1152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98" name="Rectangle 138"/>
            <p:cNvSpPr>
              <a:spLocks noChangeArrowheads="1"/>
            </p:cNvSpPr>
            <p:nvPr/>
          </p:nvSpPr>
          <p:spPr bwMode="auto">
            <a:xfrm>
              <a:off x="1728" y="1152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99" name="Rectangle 139"/>
            <p:cNvSpPr>
              <a:spLocks noChangeArrowheads="1"/>
            </p:cNvSpPr>
            <p:nvPr/>
          </p:nvSpPr>
          <p:spPr bwMode="auto">
            <a:xfrm>
              <a:off x="2016" y="1152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00" name="Rectangle 140"/>
            <p:cNvSpPr>
              <a:spLocks noChangeArrowheads="1"/>
            </p:cNvSpPr>
            <p:nvPr/>
          </p:nvSpPr>
          <p:spPr bwMode="auto">
            <a:xfrm>
              <a:off x="3456" y="1152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01" name="Rectangle 141"/>
            <p:cNvSpPr>
              <a:spLocks noChangeArrowheads="1"/>
            </p:cNvSpPr>
            <p:nvPr/>
          </p:nvSpPr>
          <p:spPr bwMode="auto">
            <a:xfrm>
              <a:off x="2880" y="1152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02" name="Rectangle 142"/>
            <p:cNvSpPr>
              <a:spLocks noChangeArrowheads="1"/>
            </p:cNvSpPr>
            <p:nvPr/>
          </p:nvSpPr>
          <p:spPr bwMode="auto">
            <a:xfrm>
              <a:off x="4320" y="1152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03" name="Rectangle 143"/>
            <p:cNvSpPr>
              <a:spLocks noChangeArrowheads="1"/>
            </p:cNvSpPr>
            <p:nvPr/>
          </p:nvSpPr>
          <p:spPr bwMode="auto">
            <a:xfrm>
              <a:off x="2592" y="1152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04" name="Rectangle 144"/>
            <p:cNvSpPr>
              <a:spLocks noChangeArrowheads="1"/>
            </p:cNvSpPr>
            <p:nvPr/>
          </p:nvSpPr>
          <p:spPr bwMode="auto">
            <a:xfrm>
              <a:off x="2304" y="1152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05" name="Rectangle 145"/>
            <p:cNvSpPr>
              <a:spLocks noChangeArrowheads="1"/>
            </p:cNvSpPr>
            <p:nvPr/>
          </p:nvSpPr>
          <p:spPr bwMode="auto">
            <a:xfrm>
              <a:off x="4032" y="1152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06" name="Rectangle 146"/>
            <p:cNvSpPr>
              <a:spLocks noChangeArrowheads="1"/>
            </p:cNvSpPr>
            <p:nvPr/>
          </p:nvSpPr>
          <p:spPr bwMode="auto">
            <a:xfrm>
              <a:off x="1440" y="1152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207" name="Rectangle 147"/>
            <p:cNvSpPr>
              <a:spLocks noChangeArrowheads="1"/>
            </p:cNvSpPr>
            <p:nvPr/>
          </p:nvSpPr>
          <p:spPr bwMode="auto">
            <a:xfrm>
              <a:off x="3744" y="1152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48"/>
          <p:cNvGrpSpPr>
            <a:grpSpLocks/>
          </p:cNvGrpSpPr>
          <p:nvPr/>
        </p:nvGrpSpPr>
        <p:grpSpPr bwMode="auto">
          <a:xfrm>
            <a:off x="4191000" y="2590800"/>
            <a:ext cx="5029200" cy="457200"/>
            <a:chOff x="1824" y="1824"/>
            <a:chExt cx="3168" cy="288"/>
          </a:xfrm>
        </p:grpSpPr>
        <p:sp>
          <p:nvSpPr>
            <p:cNvPr id="48186" name="Rectangle 149"/>
            <p:cNvSpPr>
              <a:spLocks noChangeArrowheads="1"/>
            </p:cNvSpPr>
            <p:nvPr/>
          </p:nvSpPr>
          <p:spPr bwMode="auto">
            <a:xfrm>
              <a:off x="1824" y="1824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87" name="Rectangle 150"/>
            <p:cNvSpPr>
              <a:spLocks noChangeArrowheads="1"/>
            </p:cNvSpPr>
            <p:nvPr/>
          </p:nvSpPr>
          <p:spPr bwMode="auto">
            <a:xfrm>
              <a:off x="2112" y="1824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88" name="Rectangle 151"/>
            <p:cNvSpPr>
              <a:spLocks noChangeArrowheads="1"/>
            </p:cNvSpPr>
            <p:nvPr/>
          </p:nvSpPr>
          <p:spPr bwMode="auto">
            <a:xfrm>
              <a:off x="2400" y="1824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89" name="Rectangle 152"/>
            <p:cNvSpPr>
              <a:spLocks noChangeArrowheads="1"/>
            </p:cNvSpPr>
            <p:nvPr/>
          </p:nvSpPr>
          <p:spPr bwMode="auto">
            <a:xfrm>
              <a:off x="3264" y="1824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90" name="Rectangle 153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91" name="Rectangle 154"/>
            <p:cNvSpPr>
              <a:spLocks noChangeArrowheads="1"/>
            </p:cNvSpPr>
            <p:nvPr/>
          </p:nvSpPr>
          <p:spPr bwMode="auto">
            <a:xfrm>
              <a:off x="3840" y="1824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92" name="Rectangle 155"/>
            <p:cNvSpPr>
              <a:spLocks noChangeArrowheads="1"/>
            </p:cNvSpPr>
            <p:nvPr/>
          </p:nvSpPr>
          <p:spPr bwMode="auto">
            <a:xfrm>
              <a:off x="4128" y="1824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93" name="Rectangle 156"/>
            <p:cNvSpPr>
              <a:spLocks noChangeArrowheads="1"/>
            </p:cNvSpPr>
            <p:nvPr/>
          </p:nvSpPr>
          <p:spPr bwMode="auto">
            <a:xfrm>
              <a:off x="4416" y="1824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94" name="Rectangle 157"/>
            <p:cNvSpPr>
              <a:spLocks noChangeArrowheads="1"/>
            </p:cNvSpPr>
            <p:nvPr/>
          </p:nvSpPr>
          <p:spPr bwMode="auto">
            <a:xfrm>
              <a:off x="4704" y="1824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95" name="Rectangle 158"/>
            <p:cNvSpPr>
              <a:spLocks noChangeArrowheads="1"/>
            </p:cNvSpPr>
            <p:nvPr/>
          </p:nvSpPr>
          <p:spPr bwMode="auto">
            <a:xfrm>
              <a:off x="2976" y="1824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96" name="Rectangle 159"/>
            <p:cNvSpPr>
              <a:spLocks noChangeArrowheads="1"/>
            </p:cNvSpPr>
            <p:nvPr/>
          </p:nvSpPr>
          <p:spPr bwMode="auto">
            <a:xfrm>
              <a:off x="2688" y="1824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0"/>
          <p:cNvGrpSpPr>
            <a:grpSpLocks/>
          </p:cNvGrpSpPr>
          <p:nvPr/>
        </p:nvGrpSpPr>
        <p:grpSpPr bwMode="auto">
          <a:xfrm>
            <a:off x="3276600" y="3124200"/>
            <a:ext cx="6858000" cy="457200"/>
            <a:chOff x="1248" y="2160"/>
            <a:chExt cx="4320" cy="288"/>
          </a:xfrm>
        </p:grpSpPr>
        <p:sp>
          <p:nvSpPr>
            <p:cNvPr id="48171" name="Rectangle 161"/>
            <p:cNvSpPr>
              <a:spLocks noChangeArrowheads="1"/>
            </p:cNvSpPr>
            <p:nvPr/>
          </p:nvSpPr>
          <p:spPr bwMode="auto">
            <a:xfrm>
              <a:off x="2976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72" name="Rectangle 162"/>
            <p:cNvSpPr>
              <a:spLocks noChangeArrowheads="1"/>
            </p:cNvSpPr>
            <p:nvPr/>
          </p:nvSpPr>
          <p:spPr bwMode="auto">
            <a:xfrm>
              <a:off x="1248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73" name="Rectangle 163"/>
            <p:cNvSpPr>
              <a:spLocks noChangeArrowheads="1"/>
            </p:cNvSpPr>
            <p:nvPr/>
          </p:nvSpPr>
          <p:spPr bwMode="auto">
            <a:xfrm>
              <a:off x="2112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74" name="Rectangle 164"/>
            <p:cNvSpPr>
              <a:spLocks noChangeArrowheads="1"/>
            </p:cNvSpPr>
            <p:nvPr/>
          </p:nvSpPr>
          <p:spPr bwMode="auto">
            <a:xfrm>
              <a:off x="1824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75" name="Rectangle 165"/>
            <p:cNvSpPr>
              <a:spLocks noChangeArrowheads="1"/>
            </p:cNvSpPr>
            <p:nvPr/>
          </p:nvSpPr>
          <p:spPr bwMode="auto">
            <a:xfrm>
              <a:off x="2688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76" name="Rectangle 166"/>
            <p:cNvSpPr>
              <a:spLocks noChangeArrowheads="1"/>
            </p:cNvSpPr>
            <p:nvPr/>
          </p:nvSpPr>
          <p:spPr bwMode="auto">
            <a:xfrm>
              <a:off x="3264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77" name="Rectangle 167"/>
            <p:cNvSpPr>
              <a:spLocks noChangeArrowheads="1"/>
            </p:cNvSpPr>
            <p:nvPr/>
          </p:nvSpPr>
          <p:spPr bwMode="auto">
            <a:xfrm>
              <a:off x="3840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78" name="Rectangle 168"/>
            <p:cNvSpPr>
              <a:spLocks noChangeArrowheads="1"/>
            </p:cNvSpPr>
            <p:nvPr/>
          </p:nvSpPr>
          <p:spPr bwMode="auto">
            <a:xfrm>
              <a:off x="4128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79" name="Rectangle 169"/>
            <p:cNvSpPr>
              <a:spLocks noChangeArrowheads="1"/>
            </p:cNvSpPr>
            <p:nvPr/>
          </p:nvSpPr>
          <p:spPr bwMode="auto">
            <a:xfrm>
              <a:off x="4416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80" name="Rectangle 170"/>
            <p:cNvSpPr>
              <a:spLocks noChangeArrowheads="1"/>
            </p:cNvSpPr>
            <p:nvPr/>
          </p:nvSpPr>
          <p:spPr bwMode="auto">
            <a:xfrm>
              <a:off x="4704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81" name="Rectangle 171"/>
            <p:cNvSpPr>
              <a:spLocks noChangeArrowheads="1"/>
            </p:cNvSpPr>
            <p:nvPr/>
          </p:nvSpPr>
          <p:spPr bwMode="auto">
            <a:xfrm>
              <a:off x="2400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82" name="Rectangle 172"/>
            <p:cNvSpPr>
              <a:spLocks noChangeArrowheads="1"/>
            </p:cNvSpPr>
            <p:nvPr/>
          </p:nvSpPr>
          <p:spPr bwMode="auto">
            <a:xfrm>
              <a:off x="4992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83" name="Rectangle 173"/>
            <p:cNvSpPr>
              <a:spLocks noChangeArrowheads="1"/>
            </p:cNvSpPr>
            <p:nvPr/>
          </p:nvSpPr>
          <p:spPr bwMode="auto">
            <a:xfrm>
              <a:off x="5280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590" name="Rectangle 174"/>
            <p:cNvSpPr>
              <a:spLocks noChangeArrowheads="1"/>
            </p:cNvSpPr>
            <p:nvPr/>
          </p:nvSpPr>
          <p:spPr bwMode="auto">
            <a:xfrm>
              <a:off x="3552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48185" name="Rectangle 175"/>
            <p:cNvSpPr>
              <a:spLocks noChangeArrowheads="1"/>
            </p:cNvSpPr>
            <p:nvPr/>
          </p:nvSpPr>
          <p:spPr bwMode="auto">
            <a:xfrm>
              <a:off x="1536" y="2160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6"/>
          <p:cNvGrpSpPr>
            <a:grpSpLocks/>
          </p:cNvGrpSpPr>
          <p:nvPr/>
        </p:nvGrpSpPr>
        <p:grpSpPr bwMode="auto">
          <a:xfrm>
            <a:off x="4191000" y="3657600"/>
            <a:ext cx="5029200" cy="457200"/>
            <a:chOff x="1824" y="2496"/>
            <a:chExt cx="3168" cy="288"/>
          </a:xfrm>
        </p:grpSpPr>
        <p:sp>
          <p:nvSpPr>
            <p:cNvPr id="48160" name="Rectangle 177"/>
            <p:cNvSpPr>
              <a:spLocks noChangeArrowheads="1"/>
            </p:cNvSpPr>
            <p:nvPr/>
          </p:nvSpPr>
          <p:spPr bwMode="auto">
            <a:xfrm>
              <a:off x="1824" y="249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61" name="Rectangle 178"/>
            <p:cNvSpPr>
              <a:spLocks noChangeArrowheads="1"/>
            </p:cNvSpPr>
            <p:nvPr/>
          </p:nvSpPr>
          <p:spPr bwMode="auto">
            <a:xfrm>
              <a:off x="2400" y="249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595" name="Rectangle 179"/>
            <p:cNvSpPr>
              <a:spLocks noChangeArrowheads="1"/>
            </p:cNvSpPr>
            <p:nvPr/>
          </p:nvSpPr>
          <p:spPr bwMode="auto">
            <a:xfrm>
              <a:off x="2688" y="2496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48163" name="Rectangle 180"/>
            <p:cNvSpPr>
              <a:spLocks noChangeArrowheads="1"/>
            </p:cNvSpPr>
            <p:nvPr/>
          </p:nvSpPr>
          <p:spPr bwMode="auto">
            <a:xfrm>
              <a:off x="3552" y="2496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64" name="Rectangle 181"/>
            <p:cNvSpPr>
              <a:spLocks noChangeArrowheads="1"/>
            </p:cNvSpPr>
            <p:nvPr/>
          </p:nvSpPr>
          <p:spPr bwMode="auto">
            <a:xfrm>
              <a:off x="3264" y="249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65" name="Rectangle 182"/>
            <p:cNvSpPr>
              <a:spLocks noChangeArrowheads="1"/>
            </p:cNvSpPr>
            <p:nvPr/>
          </p:nvSpPr>
          <p:spPr bwMode="auto">
            <a:xfrm>
              <a:off x="3840" y="249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66" name="Rectangle 183"/>
            <p:cNvSpPr>
              <a:spLocks noChangeArrowheads="1"/>
            </p:cNvSpPr>
            <p:nvPr/>
          </p:nvSpPr>
          <p:spPr bwMode="auto">
            <a:xfrm>
              <a:off x="4128" y="249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67" name="Rectangle 184"/>
            <p:cNvSpPr>
              <a:spLocks noChangeArrowheads="1"/>
            </p:cNvSpPr>
            <p:nvPr/>
          </p:nvSpPr>
          <p:spPr bwMode="auto">
            <a:xfrm>
              <a:off x="4416" y="249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68" name="Rectangle 185"/>
            <p:cNvSpPr>
              <a:spLocks noChangeArrowheads="1"/>
            </p:cNvSpPr>
            <p:nvPr/>
          </p:nvSpPr>
          <p:spPr bwMode="auto">
            <a:xfrm>
              <a:off x="4704" y="249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69" name="Rectangle 186"/>
            <p:cNvSpPr>
              <a:spLocks noChangeArrowheads="1"/>
            </p:cNvSpPr>
            <p:nvPr/>
          </p:nvSpPr>
          <p:spPr bwMode="auto">
            <a:xfrm>
              <a:off x="2112" y="249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70" name="Rectangle 187"/>
            <p:cNvSpPr>
              <a:spLocks noChangeArrowheads="1"/>
            </p:cNvSpPr>
            <p:nvPr/>
          </p:nvSpPr>
          <p:spPr bwMode="auto">
            <a:xfrm>
              <a:off x="2976" y="2496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8"/>
          <p:cNvGrpSpPr>
            <a:grpSpLocks/>
          </p:cNvGrpSpPr>
          <p:nvPr/>
        </p:nvGrpSpPr>
        <p:grpSpPr bwMode="auto">
          <a:xfrm>
            <a:off x="5105400" y="2057400"/>
            <a:ext cx="3200400" cy="457200"/>
            <a:chOff x="2016" y="1488"/>
            <a:chExt cx="2016" cy="288"/>
          </a:xfrm>
        </p:grpSpPr>
        <p:sp>
          <p:nvSpPr>
            <p:cNvPr id="60605" name="Rectangle 189"/>
            <p:cNvSpPr>
              <a:spLocks noChangeArrowheads="1"/>
            </p:cNvSpPr>
            <p:nvPr/>
          </p:nvSpPr>
          <p:spPr bwMode="auto">
            <a:xfrm>
              <a:off x="3456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60606" name="Rectangle 190"/>
            <p:cNvSpPr>
              <a:spLocks noChangeArrowheads="1"/>
            </p:cNvSpPr>
            <p:nvPr/>
          </p:nvSpPr>
          <p:spPr bwMode="auto">
            <a:xfrm>
              <a:off x="2016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  <p:sp>
          <p:nvSpPr>
            <p:cNvPr id="48155" name="Rectangle 191"/>
            <p:cNvSpPr>
              <a:spLocks noChangeArrowheads="1"/>
            </p:cNvSpPr>
            <p:nvPr/>
          </p:nvSpPr>
          <p:spPr bwMode="auto">
            <a:xfrm>
              <a:off x="3168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56" name="Rectangle 192"/>
            <p:cNvSpPr>
              <a:spLocks noChangeArrowheads="1"/>
            </p:cNvSpPr>
            <p:nvPr/>
          </p:nvSpPr>
          <p:spPr bwMode="auto">
            <a:xfrm>
              <a:off x="2880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57" name="Rectangle 193"/>
            <p:cNvSpPr>
              <a:spLocks noChangeArrowheads="1"/>
            </p:cNvSpPr>
            <p:nvPr/>
          </p:nvSpPr>
          <p:spPr bwMode="auto">
            <a:xfrm>
              <a:off x="3744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158" name="Rectangle 194"/>
            <p:cNvSpPr>
              <a:spLocks noChangeArrowheads="1"/>
            </p:cNvSpPr>
            <p:nvPr/>
          </p:nvSpPr>
          <p:spPr bwMode="auto">
            <a:xfrm>
              <a:off x="2304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800" b="1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611" name="Rectangle 195"/>
            <p:cNvSpPr>
              <a:spLocks noChangeArrowheads="1"/>
            </p:cNvSpPr>
            <p:nvPr/>
          </p:nvSpPr>
          <p:spPr bwMode="auto">
            <a:xfrm>
              <a:off x="2592" y="148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lIns="91435" tIns="45718" rIns="91435" bIns="4571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90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0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0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9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0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60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8" dur="2000"/>
                                        <p:tgtEl>
                                          <p:spTgt spid="60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9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60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9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0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60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60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60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9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0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0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0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60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50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0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0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0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0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0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4" dur="2000"/>
                                        <p:tgtEl>
                                          <p:spTgt spid="60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50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0535" grpId="0" animBg="1"/>
      <p:bldP spid="60535" grpId="1" animBg="1"/>
      <p:bldP spid="60536" grpId="0" animBg="1"/>
      <p:bldP spid="60536" grpId="1" animBg="1"/>
      <p:bldP spid="60537" grpId="0" animBg="1"/>
      <p:bldP spid="60537" grpId="1" animBg="1"/>
      <p:bldP spid="60538" grpId="0" animBg="1"/>
      <p:bldP spid="60538" grpId="1" animBg="1"/>
      <p:bldP spid="60539" grpId="0" animBg="1"/>
      <p:bldP spid="60539" grpId="1" animBg="1"/>
      <p:bldP spid="60540" grpId="0" animBg="1"/>
      <p:bldP spid="60540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0" y="3477126"/>
            <a:ext cx="11645818" cy="3200401"/>
            <a:chOff x="139701" y="76200"/>
            <a:chExt cx="11645818" cy="3200401"/>
          </a:xfrm>
        </p:grpSpPr>
        <p:pic>
          <p:nvPicPr>
            <p:cNvPr id="13" name="Picture 2" descr="http://baolaichau.vn/sites/default/files/4-Ch%C4%83m-s%C3%B3c-c%C3%A2y-xanh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8213" y="76200"/>
              <a:ext cx="2839452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http://media.tinmoitruong.vn/public/media/media/picture/03/moitruon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701" y="76200"/>
              <a:ext cx="2972468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http://fo2.vicongdong.vn/FPT_FO_VCD/2012/48657539/jpg/99874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709" y="76200"/>
              <a:ext cx="2967038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 descr="http://dddn.vcmedia.vn/Images/Uploaded/Share/2011/08/15/xanh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0746" y="76201"/>
              <a:ext cx="2834773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70021" y="120919"/>
            <a:ext cx="10972800" cy="2893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FF0000"/>
                </a:solidFill>
              </a:rPr>
              <a:t>Đ</a:t>
            </a:r>
            <a:r>
              <a:rPr lang="en-US" altLang="en-US" sz="2800" b="1" dirty="0" err="1">
                <a:solidFill>
                  <a:srgbClr val="FF0000"/>
                </a:solidFill>
              </a:rPr>
              <a:t>i</a:t>
            </a:r>
            <a:r>
              <a:rPr lang="vi-VN" altLang="en-US" sz="2800" b="1" dirty="0">
                <a:solidFill>
                  <a:srgbClr val="FF0000"/>
                </a:solidFill>
              </a:rPr>
              <a:t>ều 3, khoản 3 - Luật bảo vệ môi trường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</a:rPr>
              <a:t>      </a:t>
            </a:r>
            <a:r>
              <a:rPr lang="vi-VN" altLang="en-US" sz="2800" b="1" dirty="0">
                <a:solidFill>
                  <a:srgbClr val="0000CC"/>
                </a:solidFill>
              </a:rPr>
              <a:t>“Hoạt động bảo vệ môi trường” là hoạt động giữ cho môi trường trong lành, sạch đẹp; phòng ngừa, hạn chế tác động xấu đối với môi trường, ứng phó sự cố môi trường; khắc phục ô nhiễm, suy th</a:t>
            </a:r>
            <a:r>
              <a:rPr lang="en-US" altLang="en-US" sz="2800" b="1" dirty="0">
                <a:solidFill>
                  <a:srgbClr val="0000CC"/>
                </a:solidFill>
              </a:rPr>
              <a:t>o</a:t>
            </a:r>
            <a:r>
              <a:rPr lang="vi-VN" altLang="en-US" sz="2800" b="1" dirty="0">
                <a:solidFill>
                  <a:srgbClr val="0000CC"/>
                </a:solidFill>
              </a:rPr>
              <a:t>ái, phục hồi và cải thiện môi trường; khai thác, sử dụng hợp lí và tiết kiệm tài nguyên thiên nhiên; bảo vệ đa dạng sinh học.</a:t>
            </a:r>
          </a:p>
        </p:txBody>
      </p:sp>
    </p:spTree>
    <p:extLst>
      <p:ext uri="{BB962C8B-B14F-4D97-AF65-F5344CB8AC3E}">
        <p14:creationId xmlns:p14="http://schemas.microsoft.com/office/powerpoint/2010/main" val="983167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0" y="2419004"/>
            <a:ext cx="12192000" cy="4438996"/>
            <a:chOff x="0" y="1344"/>
            <a:chExt cx="5760" cy="2976"/>
          </a:xfrm>
        </p:grpSpPr>
        <p:pic>
          <p:nvPicPr>
            <p:cNvPr id="8" name="Picture 2" descr="https://www.vietravel.com/UserUpload/Go-Green-by-greenpromise_net_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6"/>
              <a:ext cx="5760" cy="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http://www.vinacoen.vn/Content/ImagesUpload/7/3/2014/bao-ve-moi-truong.d20d4efe-f66c-403e-9d09-6e187bcaeace.png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344"/>
              <a:ext cx="2256" cy="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102"/>
          <p:cNvSpPr>
            <a:spLocks noChangeArrowheads="1"/>
          </p:cNvSpPr>
          <p:nvPr/>
        </p:nvSpPr>
        <p:spPr bwMode="auto">
          <a:xfrm>
            <a:off x="1127863" y="203768"/>
            <a:ext cx="1066308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600" b="1" i="1" dirty="0"/>
              <a:t>- </a:t>
            </a:r>
            <a:r>
              <a:rPr lang="en-US" sz="2600" b="1" i="1" dirty="0" err="1"/>
              <a:t>Thường</a:t>
            </a:r>
            <a:r>
              <a:rPr lang="en-US" sz="2600" b="1" i="1" dirty="0"/>
              <a:t> </a:t>
            </a:r>
            <a:r>
              <a:rPr lang="en-US" sz="2600" b="1" i="1" dirty="0" err="1"/>
              <a:t>xuyên</a:t>
            </a:r>
            <a:r>
              <a:rPr lang="en-US" sz="2600" b="1" i="1" dirty="0"/>
              <a:t> </a:t>
            </a:r>
            <a:r>
              <a:rPr lang="en-US" sz="2600" b="1" i="1" dirty="0" err="1"/>
              <a:t>hành</a:t>
            </a:r>
            <a:r>
              <a:rPr lang="en-US" sz="2600" b="1" i="1" dirty="0"/>
              <a:t> </a:t>
            </a:r>
            <a:r>
              <a:rPr lang="en-US" sz="2600" b="1" i="1" dirty="0" err="1"/>
              <a:t>động</a:t>
            </a:r>
            <a:r>
              <a:rPr lang="en-US" sz="2600" b="1" i="1" dirty="0"/>
              <a:t> </a:t>
            </a:r>
            <a:r>
              <a:rPr lang="en-US" sz="2600" b="1" i="1" dirty="0" err="1"/>
              <a:t>để</a:t>
            </a:r>
            <a:r>
              <a:rPr lang="en-US" sz="2600" b="1" i="1" dirty="0"/>
              <a:t> </a:t>
            </a:r>
            <a:r>
              <a:rPr lang="en-US" sz="2600" b="1" i="1" dirty="0" err="1"/>
              <a:t>bảo</a:t>
            </a:r>
            <a:r>
              <a:rPr lang="en-US" sz="2600" b="1" i="1" dirty="0"/>
              <a:t> </a:t>
            </a:r>
            <a:r>
              <a:rPr lang="en-US" sz="2600" b="1" i="1" dirty="0" err="1"/>
              <a:t>vệ</a:t>
            </a:r>
            <a:r>
              <a:rPr lang="en-US" sz="2600" b="1" i="1" dirty="0"/>
              <a:t> </a:t>
            </a:r>
            <a:r>
              <a:rPr lang="en-US" sz="2600" b="1" i="1" dirty="0" err="1"/>
              <a:t>môi</a:t>
            </a:r>
            <a:r>
              <a:rPr lang="en-US" sz="2600" b="1" i="1" dirty="0"/>
              <a:t> </a:t>
            </a:r>
            <a:r>
              <a:rPr lang="en-US" sz="2600" b="1" i="1" dirty="0" err="1"/>
              <a:t>trường</a:t>
            </a:r>
            <a:r>
              <a:rPr lang="en-US" sz="2600" b="1" i="1" dirty="0"/>
              <a:t>.</a:t>
            </a:r>
          </a:p>
          <a:p>
            <a:r>
              <a:rPr lang="en-US" sz="2600" b="1" i="1" dirty="0"/>
              <a:t>- </a:t>
            </a:r>
            <a:r>
              <a:rPr lang="en-US" sz="2600" b="1" i="1" dirty="0" err="1"/>
              <a:t>Viết</a:t>
            </a:r>
            <a:r>
              <a:rPr lang="en-US" sz="2600" b="1" i="1" dirty="0"/>
              <a:t> </a:t>
            </a:r>
            <a:r>
              <a:rPr lang="en-US" sz="2600" b="1" i="1" dirty="0" err="1"/>
              <a:t>bài</a:t>
            </a:r>
            <a:r>
              <a:rPr lang="en-US" sz="2600" b="1" i="1" dirty="0"/>
              <a:t> </a:t>
            </a:r>
            <a:r>
              <a:rPr lang="en-US" sz="2600" b="1" i="1" dirty="0" err="1"/>
              <a:t>tuyên</a:t>
            </a:r>
            <a:r>
              <a:rPr lang="en-US" sz="2600" b="1" i="1" dirty="0"/>
              <a:t> </a:t>
            </a:r>
            <a:r>
              <a:rPr lang="en-US" sz="2600" b="1" i="1" dirty="0" err="1"/>
              <a:t>truyền</a:t>
            </a:r>
            <a:r>
              <a:rPr lang="en-US" sz="2600" b="1" i="1" dirty="0"/>
              <a:t> </a:t>
            </a:r>
            <a:r>
              <a:rPr lang="en-US" sz="2600" b="1" i="1" dirty="0" err="1"/>
              <a:t>về</a:t>
            </a:r>
            <a:r>
              <a:rPr lang="en-US" sz="2600" b="1" i="1" dirty="0"/>
              <a:t> </a:t>
            </a:r>
            <a:r>
              <a:rPr lang="en-US" sz="2600" b="1" i="1" dirty="0" err="1"/>
              <a:t>bảo</a:t>
            </a:r>
            <a:r>
              <a:rPr lang="en-US" sz="2600" b="1" i="1" dirty="0"/>
              <a:t> </a:t>
            </a:r>
            <a:r>
              <a:rPr lang="en-US" sz="2600" b="1" i="1" dirty="0" err="1"/>
              <a:t>vệ</a:t>
            </a:r>
            <a:r>
              <a:rPr lang="en-US" sz="2600" b="1" i="1" dirty="0"/>
              <a:t> </a:t>
            </a:r>
            <a:r>
              <a:rPr lang="en-US" sz="2600" b="1" i="1" dirty="0" err="1"/>
              <a:t>môi</a:t>
            </a:r>
            <a:r>
              <a:rPr lang="en-US" sz="2600" b="1" i="1" dirty="0"/>
              <a:t> </a:t>
            </a:r>
            <a:r>
              <a:rPr lang="en-US" sz="2600" b="1" i="1" dirty="0" err="1"/>
              <a:t>trường</a:t>
            </a:r>
            <a:r>
              <a:rPr lang="en-US" sz="2600" b="1" i="1" dirty="0"/>
              <a:t>  </a:t>
            </a:r>
            <a:r>
              <a:rPr lang="en-US" sz="2600" b="1" i="1" dirty="0" err="1"/>
              <a:t>gửi</a:t>
            </a:r>
            <a:r>
              <a:rPr lang="en-US" sz="2600" b="1" i="1" dirty="0"/>
              <a:t> </a:t>
            </a:r>
            <a:r>
              <a:rPr lang="en-US" sz="2600" b="1" i="1" dirty="0" err="1"/>
              <a:t>tới</a:t>
            </a:r>
            <a:r>
              <a:rPr lang="en-US" sz="2600" b="1" i="1" dirty="0"/>
              <a:t> </a:t>
            </a:r>
            <a:r>
              <a:rPr lang="en-US" sz="2600" b="1" i="1" dirty="0" err="1"/>
              <a:t>các</a:t>
            </a:r>
            <a:r>
              <a:rPr lang="en-US" sz="2600" b="1" i="1" dirty="0"/>
              <a:t> </a:t>
            </a:r>
            <a:r>
              <a:rPr lang="en-US" sz="2600" b="1" i="1" dirty="0" err="1"/>
              <a:t>bạn</a:t>
            </a:r>
            <a:r>
              <a:rPr lang="en-US" sz="2600" b="1" i="1" dirty="0"/>
              <a:t> </a:t>
            </a:r>
            <a:r>
              <a:rPr lang="en-US" sz="2600" b="1" i="1" dirty="0" err="1"/>
              <a:t>và</a:t>
            </a:r>
            <a:r>
              <a:rPr lang="en-US" sz="2600" b="1" i="1" dirty="0"/>
              <a:t> </a:t>
            </a:r>
            <a:r>
              <a:rPr lang="en-US" sz="2600" b="1" i="1" dirty="0" err="1"/>
              <a:t>những</a:t>
            </a:r>
            <a:r>
              <a:rPr lang="en-US" sz="2600" b="1" i="1" dirty="0"/>
              <a:t> </a:t>
            </a:r>
            <a:r>
              <a:rPr lang="en-US" sz="2600" b="1" i="1" dirty="0" err="1"/>
              <a:t>người</a:t>
            </a:r>
            <a:r>
              <a:rPr lang="en-US" sz="2600" b="1" i="1" dirty="0"/>
              <a:t> </a:t>
            </a:r>
            <a:r>
              <a:rPr lang="en-US" sz="2600" b="1" i="1" dirty="0" err="1"/>
              <a:t>xung</a:t>
            </a:r>
            <a:r>
              <a:rPr lang="en-US" sz="2600" b="1" i="1" dirty="0"/>
              <a:t> </a:t>
            </a:r>
            <a:r>
              <a:rPr lang="en-US" sz="2600" b="1" i="1" dirty="0" err="1"/>
              <a:t>quanh</a:t>
            </a:r>
            <a:r>
              <a:rPr lang="en-US" sz="2600" b="1" i="1" dirty="0"/>
              <a:t>.</a:t>
            </a:r>
          </a:p>
          <a:p>
            <a:r>
              <a:rPr lang="en-US" sz="2600" b="1" i="1" dirty="0">
                <a:solidFill>
                  <a:srgbClr val="210DB3"/>
                </a:solidFill>
              </a:rPr>
              <a:t>- </a:t>
            </a:r>
            <a:r>
              <a:rPr lang="en-US" sz="2600" b="1" i="1" dirty="0" err="1">
                <a:solidFill>
                  <a:srgbClr val="210DB3"/>
                </a:solidFill>
              </a:rPr>
              <a:t>Chuẩn</a:t>
            </a:r>
            <a:r>
              <a:rPr lang="en-US" sz="2600" b="1" i="1" dirty="0">
                <a:solidFill>
                  <a:srgbClr val="210DB3"/>
                </a:solidFill>
              </a:rPr>
              <a:t> </a:t>
            </a:r>
            <a:r>
              <a:rPr lang="en-US" sz="2600" b="1" i="1" dirty="0" err="1">
                <a:solidFill>
                  <a:srgbClr val="210DB3"/>
                </a:solidFill>
              </a:rPr>
              <a:t>bị</a:t>
            </a:r>
            <a:r>
              <a:rPr lang="en-US" sz="2600" b="1" i="1" dirty="0">
                <a:solidFill>
                  <a:srgbClr val="210DB3"/>
                </a:solidFill>
              </a:rPr>
              <a:t> </a:t>
            </a:r>
            <a:r>
              <a:rPr lang="en-US" sz="2600" b="1" i="1" dirty="0" err="1">
                <a:solidFill>
                  <a:srgbClr val="210DB3"/>
                </a:solidFill>
              </a:rPr>
              <a:t>bài</a:t>
            </a:r>
            <a:r>
              <a:rPr lang="en-US" sz="2600" b="1" i="1" dirty="0">
                <a:solidFill>
                  <a:srgbClr val="210DB3"/>
                </a:solidFill>
              </a:rPr>
              <a:t>:  </a:t>
            </a:r>
            <a:r>
              <a:rPr lang="en-US" sz="2600" b="1" i="1" dirty="0" err="1">
                <a:solidFill>
                  <a:srgbClr val="210DB3"/>
                </a:solidFill>
              </a:rPr>
              <a:t>Luyện</a:t>
            </a:r>
            <a:r>
              <a:rPr lang="en-US" sz="2600" b="1" i="1" dirty="0">
                <a:solidFill>
                  <a:srgbClr val="210DB3"/>
                </a:solidFill>
              </a:rPr>
              <a:t> </a:t>
            </a:r>
            <a:r>
              <a:rPr lang="en-US" sz="2600" b="1" i="1" dirty="0" err="1">
                <a:solidFill>
                  <a:srgbClr val="210DB3"/>
                </a:solidFill>
              </a:rPr>
              <a:t>tập</a:t>
            </a:r>
            <a:r>
              <a:rPr lang="en-US" sz="2600" b="1" i="1" dirty="0">
                <a:solidFill>
                  <a:srgbClr val="210DB3"/>
                </a:solidFill>
              </a:rPr>
              <a:t> </a:t>
            </a:r>
            <a:r>
              <a:rPr lang="en-US" sz="2600" b="1" i="1" dirty="0" err="1">
                <a:solidFill>
                  <a:srgbClr val="210DB3"/>
                </a:solidFill>
              </a:rPr>
              <a:t>về</a:t>
            </a:r>
            <a:r>
              <a:rPr lang="en-US" sz="2600" b="1" i="1" dirty="0">
                <a:solidFill>
                  <a:srgbClr val="210DB3"/>
                </a:solidFill>
              </a:rPr>
              <a:t> </a:t>
            </a:r>
            <a:r>
              <a:rPr lang="en-US" sz="2600" b="1" i="1" dirty="0" err="1">
                <a:solidFill>
                  <a:srgbClr val="210DB3"/>
                </a:solidFill>
              </a:rPr>
              <a:t>quan</a:t>
            </a:r>
            <a:r>
              <a:rPr lang="en-US" sz="2600" b="1" i="1" dirty="0">
                <a:solidFill>
                  <a:srgbClr val="210DB3"/>
                </a:solidFill>
              </a:rPr>
              <a:t> </a:t>
            </a:r>
            <a:r>
              <a:rPr lang="en-US" sz="2600" b="1" i="1" dirty="0" err="1">
                <a:solidFill>
                  <a:srgbClr val="210DB3"/>
                </a:solidFill>
              </a:rPr>
              <a:t>hệ</a:t>
            </a:r>
            <a:r>
              <a:rPr lang="en-US" sz="2600" b="1" i="1" dirty="0">
                <a:solidFill>
                  <a:srgbClr val="210DB3"/>
                </a:solidFill>
              </a:rPr>
              <a:t> </a:t>
            </a:r>
            <a:r>
              <a:rPr lang="en-US" sz="2600" b="1" i="1" dirty="0" err="1">
                <a:solidFill>
                  <a:srgbClr val="210DB3"/>
                </a:solidFill>
              </a:rPr>
              <a:t>từ</a:t>
            </a:r>
            <a:endParaRPr lang="en-US" sz="2600" b="1" i="1" dirty="0">
              <a:solidFill>
                <a:srgbClr val="210D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989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966A63-7A76-4592-9FB4-694E2A66C358}"/>
              </a:ext>
            </a:extLst>
          </p:cNvPr>
          <p:cNvSpPr/>
          <p:nvPr/>
        </p:nvSpPr>
        <p:spPr>
          <a:xfrm>
            <a:off x="140683" y="1116233"/>
            <a:ext cx="119106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Cảm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ơn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các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con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đã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tham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gia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vào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bài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học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Chúc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con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tốt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016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6179" y="945931"/>
            <a:ext cx="7803931" cy="1734207"/>
            <a:chOff x="1797269" y="2254469"/>
            <a:chExt cx="7803931" cy="1734207"/>
          </a:xfrm>
        </p:grpSpPr>
        <p:sp>
          <p:nvSpPr>
            <p:cNvPr id="3" name="Wave 2"/>
            <p:cNvSpPr/>
            <p:nvPr/>
          </p:nvSpPr>
          <p:spPr>
            <a:xfrm>
              <a:off x="1797269" y="2254469"/>
              <a:ext cx="7803931" cy="1734207"/>
            </a:xfrm>
            <a:prstGeom prst="wav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958646" y="2800897"/>
              <a:ext cx="7250113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3600" b="1" i="1" dirty="0" err="1"/>
                <a:t>Tìm</a:t>
              </a:r>
              <a:r>
                <a:rPr lang="en-US" altLang="vi-VN" sz="3600" b="1" i="1" dirty="0"/>
                <a:t> </a:t>
              </a:r>
              <a:r>
                <a:rPr lang="en-US" altLang="vi-VN" sz="3600" b="1" i="1" dirty="0" err="1"/>
                <a:t>từ</a:t>
              </a:r>
              <a:r>
                <a:rPr lang="en-US" altLang="vi-VN" sz="3600" b="1" i="1" dirty="0"/>
                <a:t> </a:t>
              </a:r>
              <a:r>
                <a:rPr lang="en-US" altLang="vi-VN" sz="3600" b="1" i="1" dirty="0" err="1"/>
                <a:t>cùng</a:t>
              </a:r>
              <a:r>
                <a:rPr lang="en-US" altLang="vi-VN" sz="3600" b="1" i="1" dirty="0"/>
                <a:t> </a:t>
              </a:r>
              <a:r>
                <a:rPr lang="en-US" altLang="vi-VN" sz="3600" b="1" i="1" dirty="0" err="1"/>
                <a:t>nghĩa</a:t>
              </a:r>
              <a:r>
                <a:rPr lang="en-US" altLang="vi-VN" sz="3600" b="1" i="1" dirty="0"/>
                <a:t> </a:t>
              </a:r>
              <a:r>
                <a:rPr lang="en-US" altLang="vi-VN" sz="3600" b="1" i="1" dirty="0" err="1"/>
                <a:t>với</a:t>
              </a:r>
              <a:r>
                <a:rPr lang="en-US" altLang="vi-VN" sz="3600" b="1" i="1" dirty="0"/>
                <a:t> </a:t>
              </a:r>
              <a:r>
                <a:rPr lang="en-US" altLang="vi-VN" sz="3600" b="1" i="1" dirty="0" err="1"/>
                <a:t>từ</a:t>
              </a:r>
              <a:r>
                <a:rPr lang="en-US" altLang="vi-VN" sz="3600" b="1" i="1" dirty="0"/>
                <a:t>: </a:t>
              </a:r>
              <a:r>
                <a:rPr lang="en-US" altLang="vi-VN" sz="3600" b="1" i="1" dirty="0" err="1">
                  <a:solidFill>
                    <a:srgbClr val="0000FF"/>
                  </a:solidFill>
                </a:rPr>
                <a:t>bảo</a:t>
              </a:r>
              <a:r>
                <a:rPr lang="en-US" altLang="vi-VN" sz="3600" b="1" i="1" dirty="0">
                  <a:solidFill>
                    <a:srgbClr val="0000FF"/>
                  </a:solidFill>
                </a:rPr>
                <a:t> </a:t>
              </a:r>
              <a:r>
                <a:rPr lang="en-US" altLang="vi-VN" sz="3600" b="1" i="1" dirty="0" err="1">
                  <a:solidFill>
                    <a:srgbClr val="0000FF"/>
                  </a:solidFill>
                </a:rPr>
                <a:t>vệ</a:t>
              </a:r>
              <a:endParaRPr lang="en-US" altLang="vi-VN" sz="3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5" name="Explosion 1 4"/>
          <p:cNvSpPr/>
          <p:nvPr/>
        </p:nvSpPr>
        <p:spPr>
          <a:xfrm>
            <a:off x="3400111" y="3090041"/>
            <a:ext cx="4908316" cy="2128345"/>
          </a:xfrm>
          <a:prstGeom prst="irregularSeal1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Entertainment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7544" y="4666264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308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Terminator 9"/>
          <p:cNvSpPr/>
          <p:nvPr/>
        </p:nvSpPr>
        <p:spPr>
          <a:xfrm>
            <a:off x="2695903" y="457200"/>
            <a:ext cx="6621518" cy="1056289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318641" y="693353"/>
            <a:ext cx="55731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</a:rPr>
              <a:t>Khu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bảo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tồn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thiên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nhiên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gì</a:t>
            </a:r>
            <a:r>
              <a:rPr lang="en-US" sz="3200" b="1" dirty="0">
                <a:solidFill>
                  <a:srgbClr val="0000FF"/>
                </a:solidFill>
              </a:rPr>
              <a:t>?</a:t>
            </a:r>
            <a:endParaRPr lang="en-US" sz="3200" dirty="0">
              <a:solidFill>
                <a:srgbClr val="0000FF"/>
              </a:solidFill>
            </a:endParaRPr>
          </a:p>
        </p:txBody>
      </p:sp>
      <p:cxnSp>
        <p:nvCxnSpPr>
          <p:cNvPr id="12" name="AutoShape 18"/>
          <p:cNvCxnSpPr>
            <a:cxnSpLocks noChangeShapeType="1"/>
          </p:cNvCxnSpPr>
          <p:nvPr/>
        </p:nvCxnSpPr>
        <p:spPr bwMode="auto">
          <a:xfrm>
            <a:off x="1813034" y="3787611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994009" y="2239798"/>
            <a:ext cx="89916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0000CC"/>
                </a:solidFill>
              </a:rPr>
              <a:t>A. </a:t>
            </a:r>
            <a:r>
              <a:rPr lang="en-US" sz="3000" b="1" dirty="0" err="1">
                <a:solidFill>
                  <a:srgbClr val="0000CC"/>
                </a:solidFill>
              </a:rPr>
              <a:t>Là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khu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dành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cho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nhân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dân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ăn</a:t>
            </a:r>
            <a:r>
              <a:rPr lang="en-US" sz="3000" b="1" dirty="0">
                <a:solidFill>
                  <a:srgbClr val="0000CC"/>
                </a:solidFill>
              </a:rPr>
              <a:t> ở, </a:t>
            </a:r>
            <a:r>
              <a:rPr lang="en-US" sz="3000" b="1" dirty="0" err="1">
                <a:solidFill>
                  <a:srgbClr val="0000CC"/>
                </a:solidFill>
              </a:rPr>
              <a:t>sinh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hoạt</a:t>
            </a:r>
            <a:r>
              <a:rPr lang="en-US" sz="3000" b="1" dirty="0">
                <a:solidFill>
                  <a:srgbClr val="0000CC"/>
                </a:solidFill>
              </a:rPr>
              <a:t>.</a:t>
            </a:r>
            <a:endParaRPr lang="en-US" sz="3000" dirty="0">
              <a:solidFill>
                <a:srgbClr val="0000CC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978243" y="2995448"/>
            <a:ext cx="89916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0000CC"/>
                </a:solidFill>
              </a:rPr>
              <a:t>B. </a:t>
            </a:r>
            <a:r>
              <a:rPr lang="en-US" sz="3000" b="1" dirty="0" err="1">
                <a:solidFill>
                  <a:srgbClr val="0000CC"/>
                </a:solidFill>
              </a:rPr>
              <a:t>Là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khu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làm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việc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của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nhà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máy</a:t>
            </a:r>
            <a:r>
              <a:rPr lang="en-US" sz="3000" b="1" dirty="0">
                <a:solidFill>
                  <a:srgbClr val="0000CC"/>
                </a:solidFill>
              </a:rPr>
              <a:t>, </a:t>
            </a:r>
            <a:r>
              <a:rPr lang="en-US" sz="3000" b="1" dirty="0" err="1">
                <a:solidFill>
                  <a:srgbClr val="0000CC"/>
                </a:solidFill>
              </a:rPr>
              <a:t>xí</a:t>
            </a:r>
            <a:r>
              <a:rPr lang="en-US" sz="3000" b="1" dirty="0">
                <a:solidFill>
                  <a:srgbClr val="0000CC"/>
                </a:solidFill>
              </a:rPr>
              <a:t> </a:t>
            </a:r>
            <a:r>
              <a:rPr lang="en-US" sz="3000" b="1" dirty="0" err="1">
                <a:solidFill>
                  <a:srgbClr val="0000CC"/>
                </a:solidFill>
              </a:rPr>
              <a:t>nghiệp</a:t>
            </a:r>
            <a:r>
              <a:rPr lang="en-US" sz="3000" b="1" dirty="0">
                <a:solidFill>
                  <a:srgbClr val="0000CC"/>
                </a:solidFill>
              </a:rPr>
              <a:t>.</a:t>
            </a:r>
            <a:endParaRPr lang="en-US" sz="3000" dirty="0">
              <a:solidFill>
                <a:srgbClr val="0000CC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89234" y="3787611"/>
            <a:ext cx="8991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0000CC"/>
                </a:solidFill>
              </a:rPr>
              <a:t>C. Là khu vực trong đó các loài cây, con vật và cảnh quan thiên nhiên được bảo vệ, gìn giữ lâu dài.</a:t>
            </a:r>
            <a:endParaRPr lang="en-US" sz="3000">
              <a:solidFill>
                <a:srgbClr val="0000CC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889234" y="3787611"/>
            <a:ext cx="8991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</a:rPr>
              <a:t>C. </a:t>
            </a:r>
            <a:r>
              <a:rPr lang="en-US" sz="3000" b="1" dirty="0" err="1">
                <a:solidFill>
                  <a:srgbClr val="FF0000"/>
                </a:solidFill>
              </a:rPr>
              <a:t>Là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khu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vực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trong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đó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các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loài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cây</a:t>
            </a:r>
            <a:r>
              <a:rPr lang="en-US" sz="3000" b="1" dirty="0">
                <a:solidFill>
                  <a:srgbClr val="FF0000"/>
                </a:solidFill>
              </a:rPr>
              <a:t>, con </a:t>
            </a:r>
            <a:r>
              <a:rPr lang="en-US" sz="3000" b="1" dirty="0" err="1">
                <a:solidFill>
                  <a:srgbClr val="FF0000"/>
                </a:solidFill>
              </a:rPr>
              <a:t>vật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và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cảnh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quan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thiên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nhiên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được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bảo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vệ</a:t>
            </a:r>
            <a:r>
              <a:rPr lang="en-US" sz="3000" b="1" dirty="0">
                <a:solidFill>
                  <a:srgbClr val="FF0000"/>
                </a:solidFill>
              </a:rPr>
              <a:t>, </a:t>
            </a:r>
            <a:r>
              <a:rPr lang="en-US" sz="3000" b="1" dirty="0" err="1">
                <a:solidFill>
                  <a:srgbClr val="FF0000"/>
                </a:solidFill>
              </a:rPr>
              <a:t>gìn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giữ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lâu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dài</a:t>
            </a:r>
            <a:r>
              <a:rPr lang="en-US" sz="3000" b="1" dirty="0">
                <a:solidFill>
                  <a:srgbClr val="FF0000"/>
                </a:solidFill>
              </a:rPr>
              <a:t>.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17" name="Picture 7" descr="Entertainment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17358" y="5041736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17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662" y="-3"/>
              <a:ext cx="6185338" cy="356300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"/>
              <a:ext cx="6148552" cy="35630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63004"/>
              <a:ext cx="6148552" cy="329499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552" y="3563003"/>
              <a:ext cx="6006662" cy="3294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49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749972" y="1450428"/>
            <a:ext cx="9144000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Luyện</a:t>
            </a:r>
            <a:r>
              <a:rPr lang="en-GB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GB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GB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endParaRPr lang="en-GB" sz="36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749972" y="212835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</a:rPr>
              <a:t>Mở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rộng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vốn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từ</a:t>
            </a:r>
            <a:r>
              <a:rPr lang="en-US" sz="3600" b="1" dirty="0">
                <a:solidFill>
                  <a:srgbClr val="FF0000"/>
                </a:solidFill>
              </a:rPr>
              <a:t>: </a:t>
            </a:r>
            <a:r>
              <a:rPr lang="en-US" sz="3600" b="1" dirty="0" err="1">
                <a:solidFill>
                  <a:srgbClr val="FF0000"/>
                </a:solidFill>
              </a:rPr>
              <a:t>Bảo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môi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trường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974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2709" y="630625"/>
            <a:ext cx="6335788" cy="307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20642" y="2160599"/>
            <a:ext cx="10525123" cy="1077218"/>
            <a:chOff x="920642" y="2160599"/>
            <a:chExt cx="10525123" cy="1077218"/>
          </a:xfrm>
        </p:grpSpPr>
        <p:sp>
          <p:nvSpPr>
            <p:cNvPr id="3" name="Freeform 11"/>
            <p:cNvSpPr/>
            <p:nvPr/>
          </p:nvSpPr>
          <p:spPr bwMode="auto">
            <a:xfrm>
              <a:off x="920642" y="2461671"/>
              <a:ext cx="728450" cy="455613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70AD47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663261" y="2160599"/>
              <a:ext cx="9782504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sz="3200" b="1" dirty="0" err="1"/>
                <a:t>Biết</a:t>
              </a:r>
              <a:r>
                <a:rPr lang="en-US" sz="3200" b="1" dirty="0"/>
                <a:t> </a:t>
              </a:r>
              <a:r>
                <a:rPr lang="en-US" sz="3200" b="1" dirty="0" err="1"/>
                <a:t>mở</a:t>
              </a:r>
              <a:r>
                <a:rPr lang="en-US" sz="3200" b="1" dirty="0"/>
                <a:t> </a:t>
              </a:r>
              <a:r>
                <a:rPr lang="en-US" sz="3200" b="1" dirty="0" err="1"/>
                <a:t>rộng</a:t>
              </a:r>
              <a:r>
                <a:rPr lang="en-US" sz="3200" b="1" dirty="0"/>
                <a:t> </a:t>
              </a:r>
              <a:r>
                <a:rPr lang="en-US" sz="3200" b="1" dirty="0" err="1"/>
                <a:t>vốn</a:t>
              </a:r>
              <a:r>
                <a:rPr lang="en-US" sz="3200" b="1" dirty="0"/>
                <a:t> </a:t>
              </a:r>
              <a:r>
                <a:rPr lang="en-US" sz="3200" b="1" dirty="0" err="1"/>
                <a:t>từ</a:t>
              </a:r>
              <a:r>
                <a:rPr lang="en-US" sz="3200" b="1" dirty="0"/>
                <a:t> </a:t>
              </a:r>
              <a:r>
                <a:rPr lang="en-US" sz="3200" b="1" dirty="0" err="1"/>
                <a:t>ngữ</a:t>
              </a:r>
              <a:r>
                <a:rPr lang="en-US" sz="3200" b="1" dirty="0"/>
                <a:t> </a:t>
              </a:r>
              <a:r>
                <a:rPr lang="en-US" sz="3200" b="1" dirty="0" err="1"/>
                <a:t>về</a:t>
              </a:r>
              <a:r>
                <a:rPr lang="en-US" sz="3200" b="1" dirty="0"/>
                <a:t> </a:t>
              </a:r>
              <a:r>
                <a:rPr lang="en-US" sz="3200" b="1" dirty="0" err="1"/>
                <a:t>môi</a:t>
              </a:r>
              <a:r>
                <a:rPr lang="en-US" sz="3200" b="1" dirty="0"/>
                <a:t> </a:t>
              </a:r>
              <a:r>
                <a:rPr lang="en-US" sz="3200" b="1" dirty="0" err="1"/>
                <a:t>trường</a:t>
              </a:r>
              <a:r>
                <a:rPr lang="en-US" sz="3200" b="1" dirty="0"/>
                <a:t> </a:t>
              </a:r>
              <a:r>
                <a:rPr lang="en-US" sz="3200" b="1" dirty="0" err="1"/>
                <a:t>và</a:t>
              </a:r>
              <a:r>
                <a:rPr lang="en-US" sz="3200" b="1" dirty="0"/>
                <a:t> </a:t>
              </a:r>
              <a:r>
                <a:rPr lang="en-US" sz="3200" b="1" dirty="0" err="1"/>
                <a:t>bảo</a:t>
              </a:r>
              <a:r>
                <a:rPr lang="en-US" sz="3200" b="1" dirty="0"/>
                <a:t> </a:t>
              </a:r>
              <a:r>
                <a:rPr lang="en-US" sz="3200" b="1" dirty="0" err="1"/>
                <a:t>vệ</a:t>
              </a:r>
              <a:r>
                <a:rPr lang="en-US" sz="3200" b="1" dirty="0"/>
                <a:t> </a:t>
              </a:r>
              <a:r>
                <a:rPr lang="en-US" sz="3200" b="1" dirty="0" err="1"/>
                <a:t>môi</a:t>
              </a:r>
              <a:r>
                <a:rPr lang="en-US" sz="3200" b="1" dirty="0"/>
                <a:t> </a:t>
              </a:r>
              <a:r>
                <a:rPr lang="en-US" sz="3200" b="1" dirty="0" err="1"/>
                <a:t>trường</a:t>
              </a:r>
              <a:r>
                <a:rPr lang="en-US" sz="3200" b="1" dirty="0"/>
                <a:t>.</a:t>
              </a:r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20642" y="3432363"/>
            <a:ext cx="10488331" cy="584775"/>
            <a:chOff x="920642" y="3432363"/>
            <a:chExt cx="10488331" cy="584775"/>
          </a:xfrm>
        </p:grpSpPr>
        <p:sp>
          <p:nvSpPr>
            <p:cNvPr id="4" name="Freeform 11"/>
            <p:cNvSpPr/>
            <p:nvPr/>
          </p:nvSpPr>
          <p:spPr bwMode="auto">
            <a:xfrm>
              <a:off x="920642" y="3496943"/>
              <a:ext cx="728450" cy="455613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70AD47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626469" y="3432363"/>
              <a:ext cx="9782504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sz="3200" b="1" dirty="0" err="1"/>
                <a:t>Biết</a:t>
              </a:r>
              <a:r>
                <a:rPr lang="en-US" sz="3200" b="1" dirty="0"/>
                <a:t> </a:t>
              </a:r>
              <a:r>
                <a:rPr lang="en-US" sz="3200" b="1" dirty="0" err="1"/>
                <a:t>những</a:t>
              </a:r>
              <a:r>
                <a:rPr lang="en-US" sz="3200" b="1" dirty="0"/>
                <a:t> </a:t>
              </a:r>
              <a:r>
                <a:rPr lang="en-US" sz="3200" b="1" dirty="0" err="1"/>
                <a:t>hành</a:t>
              </a:r>
              <a:r>
                <a:rPr lang="en-US" sz="3200" b="1" dirty="0"/>
                <a:t> </a:t>
              </a:r>
              <a:r>
                <a:rPr lang="en-US" sz="3200" b="1" dirty="0" err="1"/>
                <a:t>động</a:t>
              </a:r>
              <a:r>
                <a:rPr lang="en-US" sz="3200" b="1" dirty="0"/>
                <a:t> </a:t>
              </a:r>
              <a:r>
                <a:rPr lang="en-US" sz="3200" b="1" dirty="0" err="1"/>
                <a:t>có</a:t>
              </a:r>
              <a:r>
                <a:rPr lang="en-US" sz="3200" b="1" dirty="0"/>
                <a:t> ý </a:t>
              </a:r>
              <a:r>
                <a:rPr lang="en-US" sz="3200" b="1" dirty="0" err="1"/>
                <a:t>nghĩa</a:t>
              </a:r>
              <a:r>
                <a:rPr lang="en-US" sz="3200" b="1" dirty="0"/>
                <a:t> </a:t>
              </a:r>
              <a:r>
                <a:rPr lang="en-US" sz="3200" b="1" dirty="0" err="1"/>
                <a:t>bảo</a:t>
              </a:r>
              <a:r>
                <a:rPr lang="en-US" sz="3200" b="1" dirty="0"/>
                <a:t> </a:t>
              </a:r>
              <a:r>
                <a:rPr lang="en-US" sz="3200" b="1" dirty="0" err="1"/>
                <a:t>vệ</a:t>
              </a:r>
              <a:r>
                <a:rPr lang="en-US" sz="3200" b="1" dirty="0"/>
                <a:t> </a:t>
              </a:r>
              <a:r>
                <a:rPr lang="en-US" sz="3200" b="1" dirty="0" err="1"/>
                <a:t>môi</a:t>
              </a:r>
              <a:r>
                <a:rPr lang="en-US" sz="3200" b="1" dirty="0"/>
                <a:t> </a:t>
              </a:r>
              <a:r>
                <a:rPr lang="en-US" sz="3200" b="1" dirty="0" err="1"/>
                <a:t>trường</a:t>
              </a:r>
              <a:r>
                <a:rPr lang="en-US" sz="3200" b="1" dirty="0"/>
                <a:t>.</a:t>
              </a:r>
              <a:endParaRPr lang="en-US" sz="3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642" y="4289723"/>
            <a:ext cx="10488331" cy="1077218"/>
            <a:chOff x="920642" y="4289723"/>
            <a:chExt cx="10488331" cy="1077218"/>
          </a:xfrm>
        </p:grpSpPr>
        <p:sp>
          <p:nvSpPr>
            <p:cNvPr id="5" name="Freeform 11"/>
            <p:cNvSpPr/>
            <p:nvPr/>
          </p:nvSpPr>
          <p:spPr bwMode="auto">
            <a:xfrm>
              <a:off x="920642" y="4600526"/>
              <a:ext cx="728450" cy="455613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70AD47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626469" y="4289723"/>
              <a:ext cx="9782504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sz="3200" b="1" dirty="0" err="1"/>
                <a:t>Biết</a:t>
              </a:r>
              <a:r>
                <a:rPr lang="en-US" sz="3200" b="1" dirty="0"/>
                <a:t> </a:t>
              </a:r>
              <a:r>
                <a:rPr lang="en-US" sz="3200" b="1" dirty="0" err="1"/>
                <a:t>viết</a:t>
              </a:r>
              <a:r>
                <a:rPr lang="en-US" sz="3200" b="1" dirty="0"/>
                <a:t> </a:t>
              </a:r>
              <a:r>
                <a:rPr lang="en-US" sz="3200" b="1" dirty="0" err="1"/>
                <a:t>đoạn</a:t>
              </a:r>
              <a:r>
                <a:rPr lang="en-US" sz="3200" b="1" dirty="0"/>
                <a:t> </a:t>
              </a:r>
              <a:r>
                <a:rPr lang="en-US" sz="3200" b="1" dirty="0" err="1"/>
                <a:t>văn</a:t>
              </a:r>
              <a:r>
                <a:rPr lang="en-US" sz="3200" b="1" dirty="0"/>
                <a:t> </a:t>
              </a:r>
              <a:r>
                <a:rPr lang="en-US" sz="3200" b="1" dirty="0" err="1"/>
                <a:t>ngắn</a:t>
              </a:r>
              <a:r>
                <a:rPr lang="en-US" sz="3200" b="1" dirty="0"/>
                <a:t> </a:t>
              </a:r>
              <a:r>
                <a:rPr lang="en-US" sz="3200" b="1" dirty="0" err="1"/>
                <a:t>có</a:t>
              </a:r>
              <a:r>
                <a:rPr lang="en-US" sz="3200" b="1" dirty="0"/>
                <a:t> </a:t>
              </a:r>
              <a:r>
                <a:rPr lang="en-US" sz="3200" b="1" dirty="0" err="1"/>
                <a:t>đề</a:t>
              </a:r>
              <a:r>
                <a:rPr lang="en-US" sz="3200" b="1" dirty="0"/>
                <a:t> </a:t>
              </a:r>
              <a:r>
                <a:rPr lang="en-US" sz="3200" b="1" dirty="0" err="1"/>
                <a:t>tài</a:t>
              </a:r>
              <a:r>
                <a:rPr lang="en-US" sz="3200" b="1" dirty="0"/>
                <a:t> </a:t>
              </a:r>
              <a:r>
                <a:rPr lang="en-US" sz="3200" b="1" dirty="0" err="1"/>
                <a:t>và</a:t>
              </a:r>
              <a:r>
                <a:rPr lang="en-US" sz="3200" b="1" dirty="0"/>
                <a:t> </a:t>
              </a:r>
              <a:r>
                <a:rPr lang="en-US" sz="3200" b="1" dirty="0" err="1"/>
                <a:t>nội</a:t>
              </a:r>
              <a:r>
                <a:rPr lang="en-US" sz="3200" b="1" dirty="0"/>
                <a:t> dung </a:t>
              </a:r>
              <a:r>
                <a:rPr lang="en-US" sz="3200" b="1" dirty="0" err="1"/>
                <a:t>bảo</a:t>
              </a:r>
              <a:r>
                <a:rPr lang="en-US" sz="3200" b="1" dirty="0"/>
                <a:t> </a:t>
              </a:r>
              <a:r>
                <a:rPr lang="en-US" sz="3200" b="1" dirty="0" err="1"/>
                <a:t>vệ</a:t>
              </a:r>
              <a:r>
                <a:rPr lang="en-US" sz="3200" b="1" dirty="0"/>
                <a:t> </a:t>
              </a:r>
              <a:r>
                <a:rPr lang="en-US" sz="3200" b="1" dirty="0" err="1"/>
                <a:t>môi</a:t>
              </a:r>
              <a:r>
                <a:rPr lang="en-US" sz="3200" b="1" dirty="0"/>
                <a:t> </a:t>
              </a:r>
              <a:r>
                <a:rPr lang="en-US" sz="3200" b="1" dirty="0" err="1"/>
                <a:t>trường</a:t>
              </a:r>
              <a:r>
                <a:rPr lang="en-US" sz="3200" b="1" dirty="0"/>
                <a:t>.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949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62152" y="1636992"/>
            <a:ext cx="1067325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800" b="1" dirty="0"/>
              <a:t>     </a:t>
            </a:r>
            <a:r>
              <a:rPr lang="en-US" altLang="en-US" sz="2800" b="1" dirty="0" err="1"/>
              <a:t>Rừng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nguyên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sinh</a:t>
            </a:r>
            <a:r>
              <a:rPr lang="en-US" altLang="en-US" sz="2800" b="1" dirty="0"/>
              <a:t> Nam </a:t>
            </a:r>
            <a:r>
              <a:rPr lang="en-US" altLang="en-US" sz="2800" b="1" dirty="0" err="1"/>
              <a:t>Cát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Tiên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bảo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tồn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dạng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sinh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học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với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ít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nhất</a:t>
            </a:r>
            <a:r>
              <a:rPr lang="en-US" altLang="en-US" sz="2800" b="1" dirty="0"/>
              <a:t> 55 </a:t>
            </a:r>
            <a:r>
              <a:rPr lang="en-US" altLang="en-US" sz="2800" b="1" dirty="0" err="1"/>
              <a:t>loài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động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vật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vú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hơn</a:t>
            </a:r>
            <a:r>
              <a:rPr lang="en-US" altLang="en-US" sz="2800" b="1" dirty="0"/>
              <a:t> 300 </a:t>
            </a:r>
            <a:r>
              <a:rPr lang="en-US" altLang="en-US" sz="2800" b="1" dirty="0" err="1"/>
              <a:t>loài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chim</a:t>
            </a:r>
            <a:r>
              <a:rPr lang="en-US" altLang="en-US" sz="2800" b="1" dirty="0"/>
              <a:t>, 40 </a:t>
            </a:r>
            <a:r>
              <a:rPr lang="en-US" altLang="en-US" sz="2800" b="1" dirty="0" err="1"/>
              <a:t>loài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bò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sát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rất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nhiều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loài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lưỡng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cư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nước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ngọt</a:t>
            </a:r>
            <a:r>
              <a:rPr lang="en-US" altLang="en-US" sz="2800" b="1" dirty="0"/>
              <a:t>...</a:t>
            </a:r>
            <a:r>
              <a:rPr lang="en-US" altLang="en-US" sz="2800" b="1" dirty="0" err="1"/>
              <a:t>Thảm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thực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vật</a:t>
            </a:r>
            <a:r>
              <a:rPr lang="en-US" altLang="en-US" sz="2800" b="1" dirty="0"/>
              <a:t> ở </a:t>
            </a:r>
            <a:r>
              <a:rPr lang="en-US" altLang="en-US" sz="2800" b="1" dirty="0" err="1"/>
              <a:t>đây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rất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phong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phú</a:t>
            </a:r>
            <a:r>
              <a:rPr lang="en-US" altLang="en-US" sz="2800" b="1" dirty="0"/>
              <a:t>. </a:t>
            </a:r>
            <a:r>
              <a:rPr lang="en-US" altLang="en-US" sz="2800" b="1" dirty="0" err="1"/>
              <a:t>Hàng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trăm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loại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cây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nhau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làm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thành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loại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rừng</a:t>
            </a:r>
            <a:r>
              <a:rPr lang="en-US" altLang="en-US" sz="2800" b="1" dirty="0"/>
              <a:t>: </a:t>
            </a:r>
            <a:r>
              <a:rPr lang="en-US" altLang="en-US" sz="2800" b="1" dirty="0" err="1"/>
              <a:t>rừng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thường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xanh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rừng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bán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thường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xanh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rừng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tre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rừng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hỗn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hợp</a:t>
            </a:r>
            <a:r>
              <a:rPr lang="en-US" altLang="en-US" sz="2800" b="1" dirty="0"/>
              <a:t>.</a:t>
            </a:r>
            <a:endParaRPr lang="en-US" sz="28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04495" y="202324"/>
            <a:ext cx="1127234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1: Qua </a:t>
            </a:r>
            <a:r>
              <a:rPr lang="en-US" altLang="en-US" sz="2800" b="1" dirty="0" err="1">
                <a:solidFill>
                  <a:srgbClr val="0000FF"/>
                </a:solidFill>
              </a:rPr>
              <a:t>đoạn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văn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hiểu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</a:rPr>
              <a:t>khu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</a:rPr>
              <a:t>bảo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</a:rPr>
              <a:t>tồn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</a:rPr>
              <a:t>đa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</a:rPr>
              <a:t>dạng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</a:rPr>
              <a:t>sinh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</a:rPr>
              <a:t>học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” </a:t>
            </a:r>
            <a:r>
              <a:rPr lang="en-US" altLang="en-US" sz="2800" b="1" dirty="0" err="1">
                <a:solidFill>
                  <a:srgbClr val="0000FF"/>
                </a:solidFill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360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726</TotalTime>
  <Words>1907</Words>
  <Application>Microsoft Office PowerPoint</Application>
  <PresentationFormat>Widescreen</PresentationFormat>
  <Paragraphs>254</Paragraphs>
  <Slides>36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73</cp:revision>
  <dcterms:created xsi:type="dcterms:W3CDTF">2021-09-17T08:16:24Z</dcterms:created>
  <dcterms:modified xsi:type="dcterms:W3CDTF">2021-09-29T12:09:34Z</dcterms:modified>
</cp:coreProperties>
</file>