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2" r:id="rId2"/>
    <p:sldId id="266" r:id="rId3"/>
    <p:sldId id="261" r:id="rId4"/>
    <p:sldId id="268" r:id="rId5"/>
    <p:sldId id="297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67" r:id="rId14"/>
    <p:sldId id="305" r:id="rId15"/>
    <p:sldId id="277" r:id="rId16"/>
    <p:sldId id="283" r:id="rId17"/>
    <p:sldId id="306" r:id="rId18"/>
    <p:sldId id="298" r:id="rId19"/>
    <p:sldId id="299" r:id="rId20"/>
    <p:sldId id="304" r:id="rId21"/>
    <p:sldId id="300" r:id="rId22"/>
    <p:sldId id="301" r:id="rId23"/>
    <p:sldId id="309" r:id="rId24"/>
    <p:sldId id="307" r:id="rId25"/>
    <p:sldId id="308" r:id="rId2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BB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882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752833-A430-48FA-8560-CE67BD56A41A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DD574-B3A6-4239-8BDD-C08260076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3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F8280-D203-4133-8120-19D6218B40B4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87A7-B8DC-47F8-AEB4-744DB9CC6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403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F8280-D203-4133-8120-19D6218B40B4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87A7-B8DC-47F8-AEB4-744DB9CC6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286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F8280-D203-4133-8120-19D6218B40B4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87A7-B8DC-47F8-AEB4-744DB9CC6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85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90C1F-58B6-44DF-9D3C-16A76F4627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019268"/>
      </p:ext>
    </p:extLst>
  </p:cSld>
  <p:clrMapOvr>
    <a:masterClrMapping/>
  </p:clrMapOvr>
  <p:transition spd="med" advTm="319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F8280-D203-4133-8120-19D6218B40B4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87A7-B8DC-47F8-AEB4-744DB9CC6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07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F8280-D203-4133-8120-19D6218B40B4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87A7-B8DC-47F8-AEB4-744DB9CC6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97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F8280-D203-4133-8120-19D6218B40B4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87A7-B8DC-47F8-AEB4-744DB9CC6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82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F8280-D203-4133-8120-19D6218B40B4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87A7-B8DC-47F8-AEB4-744DB9CC6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854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F8280-D203-4133-8120-19D6218B40B4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87A7-B8DC-47F8-AEB4-744DB9CC6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971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F8280-D203-4133-8120-19D6218B40B4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87A7-B8DC-47F8-AEB4-744DB9CC6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574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F8280-D203-4133-8120-19D6218B40B4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87A7-B8DC-47F8-AEB4-744DB9CC6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759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F8280-D203-4133-8120-19D6218B40B4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87A7-B8DC-47F8-AEB4-744DB9CC6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26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F8280-D203-4133-8120-19D6218B40B4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787A7-B8DC-47F8-AEB4-744DB9CC6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427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6.jpeg"/><Relationship Id="rId7" Type="http://schemas.openxmlformats.org/officeDocument/2006/relationships/image" Target="../media/image1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1861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2286000" y="1497508"/>
            <a:ext cx="4398961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cap="all" dirty="0">
                <a:ln/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Tự nhiên xã hội</a:t>
            </a:r>
            <a:r>
              <a:rPr lang="en-US" sz="3600" b="1" cap="all" dirty="0">
                <a:ln/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i="1" cap="all" dirty="0">
              <a:ln/>
              <a:solidFill>
                <a:srgbClr val="FF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915" y="2284211"/>
            <a:ext cx="9246377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cap="all" dirty="0" err="1">
                <a:ln/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cap="all" dirty="0">
                <a:ln/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dirty="0" err="1">
                <a:ln/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b="1" cap="all" dirty="0">
                <a:ln/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dirty="0" err="1">
                <a:ln/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4000" b="1" cap="all" dirty="0">
                <a:ln/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dirty="0" err="1">
                <a:ln/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cap="all" dirty="0">
                <a:ln/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dirty="0" err="1">
                <a:ln/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cap="all" dirty="0">
                <a:ln/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dirty="0" err="1">
                <a:ln/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000" b="1" cap="all" dirty="0">
                <a:ln/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dirty="0" err="1">
                <a:ln/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đình</a:t>
            </a:r>
            <a:endParaRPr lang="vi-VN" sz="4000" b="1" cap="all" dirty="0">
              <a:ln/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000" b="1" cap="all" dirty="0">
                <a:ln/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Họ nội họ ngoại</a:t>
            </a:r>
            <a:endParaRPr lang="en-US" sz="4000" b="1" cap="all" dirty="0">
              <a:ln/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29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943475" y="0"/>
            <a:ext cx="4200525" cy="2057400"/>
            <a:chOff x="3230" y="816"/>
            <a:chExt cx="1963" cy="1761"/>
          </a:xfrm>
        </p:grpSpPr>
        <p:pic>
          <p:nvPicPr>
            <p:cNvPr id="26663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0" y="816"/>
              <a:ext cx="1963" cy="1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64" name="Picture 4" descr="GiaDinh0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3" r="4167"/>
            <a:stretch>
              <a:fillRect/>
            </a:stretch>
          </p:blipFill>
          <p:spPr bwMode="auto">
            <a:xfrm>
              <a:off x="3330" y="873"/>
              <a:ext cx="1776" cy="1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1752600" y="2857500"/>
            <a:ext cx="2971800" cy="8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 eaLnBrk="1" hangingPunct="1"/>
            <a:endParaRPr lang="en-US" sz="4400">
              <a:solidFill>
                <a:srgbClr val="0000FF"/>
              </a:solidFill>
              <a:latin typeface="VNI-Ariston" pitchFamily="2" charset="0"/>
            </a:endParaRPr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762000" y="4572000"/>
            <a:ext cx="1676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b="0">
              <a:latin typeface="Arial" pitchFamily="34" charset="0"/>
            </a:endParaRP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28600" y="0"/>
            <a:ext cx="4495800" cy="2114550"/>
            <a:chOff x="36" y="816"/>
            <a:chExt cx="1723" cy="1776"/>
          </a:xfrm>
        </p:grpSpPr>
        <p:pic>
          <p:nvPicPr>
            <p:cNvPr id="26655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" y="816"/>
              <a:ext cx="1723" cy="1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6656" name="Group 9"/>
            <p:cNvGrpSpPr>
              <a:grpSpLocks/>
            </p:cNvGrpSpPr>
            <p:nvPr/>
          </p:nvGrpSpPr>
          <p:grpSpPr bwMode="auto">
            <a:xfrm>
              <a:off x="432" y="1063"/>
              <a:ext cx="960" cy="1385"/>
              <a:chOff x="672" y="816"/>
              <a:chExt cx="1632" cy="2345"/>
            </a:xfrm>
          </p:grpSpPr>
          <p:pic>
            <p:nvPicPr>
              <p:cNvPr id="26657" name="Picture 10" descr="giadinh_1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3" y="816"/>
                <a:ext cx="739" cy="7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58" name="Picture 11" descr="giadinh_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60" y="816"/>
                <a:ext cx="739" cy="7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59" name="Picture 12" descr="giadinh_3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8" y="1585"/>
                <a:ext cx="739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60" name="Picture 13" descr="giadinh_4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65" y="1585"/>
                <a:ext cx="739" cy="7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61" name="Picture 14" descr="giadinh_6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2367"/>
                <a:ext cx="739" cy="7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62" name="Picture 15" descr="giadinh_5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49" y="2368"/>
                <a:ext cx="739" cy="7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1066800" y="2114550"/>
            <a:ext cx="2971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B050"/>
                </a:solidFill>
                <a:latin typeface="Times New Roman" pitchFamily="18" charset="0"/>
              </a:rPr>
              <a:t>Gia đình 3 thế hệ</a:t>
            </a:r>
          </a:p>
        </p:txBody>
      </p:sp>
      <p:sp>
        <p:nvSpPr>
          <p:cNvPr id="24595" name="Text Box 19"/>
          <p:cNvSpPr txBox="1">
            <a:spLocks noChangeArrowheads="1"/>
          </p:cNvSpPr>
          <p:nvPr/>
        </p:nvSpPr>
        <p:spPr bwMode="auto">
          <a:xfrm>
            <a:off x="5791200" y="2135982"/>
            <a:ext cx="2971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Gia đình 2 thế hệ</a:t>
            </a:r>
          </a:p>
        </p:txBody>
      </p:sp>
      <p:sp>
        <p:nvSpPr>
          <p:cNvPr id="24596" name="AutoShape 20"/>
          <p:cNvSpPr>
            <a:spLocks noChangeArrowheads="1"/>
          </p:cNvSpPr>
          <p:nvPr/>
        </p:nvSpPr>
        <p:spPr bwMode="auto">
          <a:xfrm>
            <a:off x="2470149" y="2724150"/>
            <a:ext cx="1797051" cy="509588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24598" name="Text Box 22"/>
          <p:cNvSpPr txBox="1">
            <a:spLocks noChangeArrowheads="1"/>
          </p:cNvSpPr>
          <p:nvPr/>
        </p:nvSpPr>
        <p:spPr bwMode="auto">
          <a:xfrm>
            <a:off x="473075" y="3527287"/>
            <a:ext cx="1676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 hệ 2</a:t>
            </a:r>
          </a:p>
        </p:txBody>
      </p:sp>
      <p:sp>
        <p:nvSpPr>
          <p:cNvPr id="24599" name="Text Box 23"/>
          <p:cNvSpPr txBox="1">
            <a:spLocks noChangeArrowheads="1"/>
          </p:cNvSpPr>
          <p:nvPr/>
        </p:nvSpPr>
        <p:spPr bwMode="auto">
          <a:xfrm>
            <a:off x="473075" y="4334530"/>
            <a:ext cx="1676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 hệ 3</a:t>
            </a:r>
          </a:p>
        </p:txBody>
      </p:sp>
      <p:sp>
        <p:nvSpPr>
          <p:cNvPr id="24600" name="Line 24"/>
          <p:cNvSpPr>
            <a:spLocks noChangeShapeType="1"/>
          </p:cNvSpPr>
          <p:nvPr/>
        </p:nvSpPr>
        <p:spPr bwMode="auto">
          <a:xfrm>
            <a:off x="2011363" y="3028950"/>
            <a:ext cx="4572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1" name="Text Box 25"/>
          <p:cNvSpPr txBox="1">
            <a:spLocks noChangeArrowheads="1"/>
          </p:cNvSpPr>
          <p:nvPr/>
        </p:nvSpPr>
        <p:spPr bwMode="auto">
          <a:xfrm>
            <a:off x="2667000" y="2724150"/>
            <a:ext cx="1371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Ông bà</a:t>
            </a:r>
          </a:p>
        </p:txBody>
      </p:sp>
      <p:sp>
        <p:nvSpPr>
          <p:cNvPr id="24602" name="Line 26"/>
          <p:cNvSpPr>
            <a:spLocks noChangeShapeType="1"/>
          </p:cNvSpPr>
          <p:nvPr/>
        </p:nvSpPr>
        <p:spPr bwMode="auto">
          <a:xfrm>
            <a:off x="2057400" y="3793331"/>
            <a:ext cx="4572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3" name="Line 27"/>
          <p:cNvSpPr>
            <a:spLocks noChangeShapeType="1"/>
          </p:cNvSpPr>
          <p:nvPr/>
        </p:nvSpPr>
        <p:spPr bwMode="auto">
          <a:xfrm>
            <a:off x="2057400" y="4591050"/>
            <a:ext cx="4572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4" name="AutoShape 28"/>
          <p:cNvSpPr>
            <a:spLocks noChangeArrowheads="1"/>
          </p:cNvSpPr>
          <p:nvPr/>
        </p:nvSpPr>
        <p:spPr bwMode="auto">
          <a:xfrm>
            <a:off x="2511424" y="3555206"/>
            <a:ext cx="1755775" cy="47148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24605" name="AutoShape 29"/>
          <p:cNvSpPr>
            <a:spLocks noChangeArrowheads="1"/>
          </p:cNvSpPr>
          <p:nvPr/>
        </p:nvSpPr>
        <p:spPr bwMode="auto">
          <a:xfrm>
            <a:off x="2495549" y="4352270"/>
            <a:ext cx="1771649" cy="4953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24607" name="Line 31"/>
          <p:cNvSpPr>
            <a:spLocks noChangeShapeType="1"/>
          </p:cNvSpPr>
          <p:nvPr/>
        </p:nvSpPr>
        <p:spPr bwMode="auto">
          <a:xfrm>
            <a:off x="3292477" y="3224213"/>
            <a:ext cx="0" cy="329803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8" name="Line 32"/>
          <p:cNvSpPr>
            <a:spLocks noChangeShapeType="1"/>
          </p:cNvSpPr>
          <p:nvPr/>
        </p:nvSpPr>
        <p:spPr bwMode="auto">
          <a:xfrm flipH="1">
            <a:off x="3276600" y="4050506"/>
            <a:ext cx="6350" cy="301764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9" name="Text Box 33"/>
          <p:cNvSpPr txBox="1">
            <a:spLocks noChangeArrowheads="1"/>
          </p:cNvSpPr>
          <p:nvPr/>
        </p:nvSpPr>
        <p:spPr bwMode="auto">
          <a:xfrm>
            <a:off x="4648200" y="2724150"/>
            <a:ext cx="1676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 hệ 1</a:t>
            </a:r>
          </a:p>
        </p:txBody>
      </p:sp>
      <p:sp>
        <p:nvSpPr>
          <p:cNvPr id="24610" name="Text Box 34"/>
          <p:cNvSpPr txBox="1">
            <a:spLocks noChangeArrowheads="1"/>
          </p:cNvSpPr>
          <p:nvPr/>
        </p:nvSpPr>
        <p:spPr bwMode="auto">
          <a:xfrm>
            <a:off x="4679950" y="3572530"/>
            <a:ext cx="1676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 hệ 2</a:t>
            </a:r>
          </a:p>
        </p:txBody>
      </p:sp>
      <p:sp>
        <p:nvSpPr>
          <p:cNvPr id="24612" name="Line 36"/>
          <p:cNvSpPr>
            <a:spLocks noChangeShapeType="1"/>
          </p:cNvSpPr>
          <p:nvPr/>
        </p:nvSpPr>
        <p:spPr bwMode="auto">
          <a:xfrm>
            <a:off x="6188075" y="3028950"/>
            <a:ext cx="4572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14" name="Line 38"/>
          <p:cNvSpPr>
            <a:spLocks noChangeShapeType="1"/>
          </p:cNvSpPr>
          <p:nvPr/>
        </p:nvSpPr>
        <p:spPr bwMode="auto">
          <a:xfrm>
            <a:off x="6248400" y="3867150"/>
            <a:ext cx="4572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16" name="AutoShape 40"/>
          <p:cNvSpPr>
            <a:spLocks noChangeArrowheads="1"/>
          </p:cNvSpPr>
          <p:nvPr/>
        </p:nvSpPr>
        <p:spPr bwMode="auto">
          <a:xfrm>
            <a:off x="6718299" y="3543300"/>
            <a:ext cx="1739899" cy="507206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24618" name="AutoShape 42"/>
          <p:cNvSpPr>
            <a:spLocks noChangeArrowheads="1"/>
          </p:cNvSpPr>
          <p:nvPr/>
        </p:nvSpPr>
        <p:spPr bwMode="auto">
          <a:xfrm>
            <a:off x="6657974" y="2724150"/>
            <a:ext cx="1800225" cy="52322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24619" name="Line 43"/>
          <p:cNvSpPr>
            <a:spLocks noChangeShapeType="1"/>
          </p:cNvSpPr>
          <p:nvPr/>
        </p:nvSpPr>
        <p:spPr bwMode="auto">
          <a:xfrm>
            <a:off x="7439025" y="3200400"/>
            <a:ext cx="0" cy="3429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20" name="Text Box 44"/>
          <p:cNvSpPr txBox="1">
            <a:spLocks noChangeArrowheads="1"/>
          </p:cNvSpPr>
          <p:nvPr/>
        </p:nvSpPr>
        <p:spPr bwMode="auto">
          <a:xfrm>
            <a:off x="2743200" y="3543300"/>
            <a:ext cx="1371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Bố mẹ</a:t>
            </a:r>
          </a:p>
        </p:txBody>
      </p:sp>
      <p:sp>
        <p:nvSpPr>
          <p:cNvPr id="24621" name="Text Box 45"/>
          <p:cNvSpPr txBox="1">
            <a:spLocks noChangeArrowheads="1"/>
          </p:cNvSpPr>
          <p:nvPr/>
        </p:nvSpPr>
        <p:spPr bwMode="auto">
          <a:xfrm>
            <a:off x="2667000" y="4324350"/>
            <a:ext cx="1752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Con cái</a:t>
            </a:r>
          </a:p>
        </p:txBody>
      </p:sp>
      <p:sp>
        <p:nvSpPr>
          <p:cNvPr id="24622" name="Text Box 46"/>
          <p:cNvSpPr txBox="1">
            <a:spLocks noChangeArrowheads="1"/>
          </p:cNvSpPr>
          <p:nvPr/>
        </p:nvSpPr>
        <p:spPr bwMode="auto">
          <a:xfrm>
            <a:off x="6934200" y="2724150"/>
            <a:ext cx="1295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Bố mẹ</a:t>
            </a:r>
          </a:p>
        </p:txBody>
      </p:sp>
      <p:sp>
        <p:nvSpPr>
          <p:cNvPr id="24623" name="Text Box 47"/>
          <p:cNvSpPr txBox="1">
            <a:spLocks noChangeArrowheads="1"/>
          </p:cNvSpPr>
          <p:nvPr/>
        </p:nvSpPr>
        <p:spPr bwMode="auto">
          <a:xfrm>
            <a:off x="6858000" y="3557588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Con cái</a:t>
            </a:r>
          </a:p>
        </p:txBody>
      </p:sp>
      <p:sp>
        <p:nvSpPr>
          <p:cNvPr id="24628" name="Text Box 52"/>
          <p:cNvSpPr txBox="1">
            <a:spLocks noChangeArrowheads="1"/>
          </p:cNvSpPr>
          <p:nvPr/>
        </p:nvSpPr>
        <p:spPr bwMode="auto">
          <a:xfrm>
            <a:off x="457200" y="2724150"/>
            <a:ext cx="1676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 hệ 1</a:t>
            </a:r>
          </a:p>
        </p:txBody>
      </p:sp>
    </p:spTree>
    <p:extLst>
      <p:ext uri="{BB962C8B-B14F-4D97-AF65-F5344CB8AC3E}">
        <p14:creationId xmlns:p14="http://schemas.microsoft.com/office/powerpoint/2010/main" val="148602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245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2459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4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4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4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4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24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24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2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24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24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24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24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2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24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24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24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24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24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500"/>
                                        <p:tgtEl>
                                          <p:spTgt spid="24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24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  <p:bldP spid="24594" grpId="0"/>
      <p:bldP spid="24595" grpId="0"/>
      <p:bldP spid="24596" grpId="0" animBg="1"/>
      <p:bldP spid="24598" grpId="0"/>
      <p:bldP spid="24599" grpId="0"/>
      <p:bldP spid="24600" grpId="0" animBg="1"/>
      <p:bldP spid="24601" grpId="0"/>
      <p:bldP spid="24602" grpId="0" animBg="1"/>
      <p:bldP spid="24603" grpId="0" animBg="1"/>
      <p:bldP spid="24604" grpId="0" animBg="1"/>
      <p:bldP spid="24605" grpId="0" animBg="1"/>
      <p:bldP spid="24607" grpId="0" animBg="1"/>
      <p:bldP spid="24608" grpId="0" animBg="1"/>
      <p:bldP spid="24609" grpId="0"/>
      <p:bldP spid="24610" grpId="0"/>
      <p:bldP spid="24612" grpId="0" animBg="1"/>
      <p:bldP spid="24614" grpId="0" animBg="1"/>
      <p:bldP spid="24616" grpId="0" animBg="1"/>
      <p:bldP spid="24618" grpId="0" animBg="1"/>
      <p:bldP spid="24619" grpId="0" animBg="1"/>
      <p:bldP spid="24620" grpId="0"/>
      <p:bldP spid="24621" grpId="0"/>
      <p:bldP spid="24622" grpId="0"/>
      <p:bldP spid="24623" grpId="0"/>
      <p:bldP spid="246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Vợ chồng trẻ quản lý tài chí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9050"/>
            <a:ext cx="4612057" cy="395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21718" y="3953530"/>
            <a:ext cx="28488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sz="2800" i="1">
                <a:solidFill>
                  <a:srgbClr val="05BB0E"/>
                </a:solidFill>
                <a:latin typeface="Times New Roman" pitchFamily="18" charset="0"/>
                <a:cs typeface="Times New Roman" pitchFamily="18" charset="0"/>
              </a:rPr>
              <a:t>Gia đình 1 thế hệ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6200" y="4486930"/>
            <a:ext cx="90717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2800" b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 đình chỉ có vợ và chồng cùng chung sống, </a:t>
            </a:r>
            <a:r>
              <a:rPr lang="en-US" sz="28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chưa có con</a:t>
            </a:r>
            <a:r>
              <a:rPr lang="en-US" sz="2800" b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597"/>
            <a:ext cx="4229099" cy="3953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152400" y="1371600"/>
            <a:ext cx="4267200" cy="1885950"/>
            <a:chOff x="228600" y="990600"/>
            <a:chExt cx="4267200" cy="188595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1" name="AutoShape 5"/>
            <p:cNvSpPr>
              <a:spLocks noChangeArrowheads="1"/>
            </p:cNvSpPr>
            <p:nvPr/>
          </p:nvSpPr>
          <p:spPr bwMode="auto">
            <a:xfrm>
              <a:off x="228600" y="990600"/>
              <a:ext cx="4267200" cy="1885950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304800" y="1356123"/>
              <a:ext cx="4191000" cy="584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GIA ĐÌNH 1 THẾ HỆ</a:t>
              </a:r>
            </a:p>
          </p:txBody>
        </p:sp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1524000" y="2000250"/>
              <a:ext cx="1676400" cy="5232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algn="ctr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Vợ chồng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015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4" t="3751" r="6500"/>
          <a:stretch>
            <a:fillRect/>
          </a:stretch>
        </p:blipFill>
        <p:spPr>
          <a:xfrm>
            <a:off x="0" y="1191"/>
            <a:ext cx="4800600" cy="4094559"/>
          </a:xfrm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885158" y="4095750"/>
            <a:ext cx="28488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sz="28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 đình 4 thế hệ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-152400" y="4552950"/>
            <a:ext cx="94388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2800" b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 đình gồm có cụ, ông bà, bố mẹ và các con cùng chung sống.</a:t>
            </a:r>
          </a:p>
        </p:txBody>
      </p:sp>
      <p:pic>
        <p:nvPicPr>
          <p:cNvPr id="4098" name="Picture 2" descr="CHỤP ẢNH GIA ĐÌNH NHIỀU THẾ HỆ - BOLD STUD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0"/>
            <a:ext cx="411480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04800" y="1276350"/>
            <a:ext cx="4267200" cy="1885950"/>
            <a:chOff x="4724400" y="2971800"/>
            <a:chExt cx="4267200" cy="1885950"/>
          </a:xfrm>
        </p:grpSpPr>
        <p:sp>
          <p:nvSpPr>
            <p:cNvPr id="8" name="AutoShape 20"/>
            <p:cNvSpPr>
              <a:spLocks noChangeArrowheads="1"/>
            </p:cNvSpPr>
            <p:nvPr/>
          </p:nvSpPr>
          <p:spPr bwMode="auto">
            <a:xfrm>
              <a:off x="4724400" y="2971800"/>
              <a:ext cx="4267200" cy="1885950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Text Box 24"/>
            <p:cNvSpPr txBox="1">
              <a:spLocks noChangeArrowheads="1"/>
            </p:cNvSpPr>
            <p:nvPr/>
          </p:nvSpPr>
          <p:spPr bwMode="auto">
            <a:xfrm>
              <a:off x="4800600" y="3206175"/>
              <a:ext cx="41910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GIA ĐÌNH 4 THẾ HỆ</a:t>
              </a:r>
            </a:p>
          </p:txBody>
        </p:sp>
        <p:sp>
          <p:nvSpPr>
            <p:cNvPr id="10" name="Text Box 28"/>
            <p:cNvSpPr txBox="1">
              <a:spLocks noChangeArrowheads="1"/>
            </p:cNvSpPr>
            <p:nvPr/>
          </p:nvSpPr>
          <p:spPr bwMode="auto">
            <a:xfrm>
              <a:off x="4832350" y="4011217"/>
              <a:ext cx="609600" cy="46166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 algn="ctr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</a:rPr>
                <a:t>Cụ</a:t>
              </a:r>
            </a:p>
          </p:txBody>
        </p:sp>
        <p:sp>
          <p:nvSpPr>
            <p:cNvPr id="11" name="Text Box 29"/>
            <p:cNvSpPr txBox="1">
              <a:spLocks noChangeArrowheads="1"/>
            </p:cNvSpPr>
            <p:nvPr/>
          </p:nvSpPr>
          <p:spPr bwMode="auto">
            <a:xfrm>
              <a:off x="5835650" y="3862388"/>
              <a:ext cx="838200" cy="83099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 algn="ctr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</a:rPr>
                <a:t>Ông bà</a:t>
              </a:r>
            </a:p>
          </p:txBody>
        </p:sp>
        <p:sp>
          <p:nvSpPr>
            <p:cNvPr id="12" name="Text Box 30"/>
            <p:cNvSpPr txBox="1">
              <a:spLocks noChangeArrowheads="1"/>
            </p:cNvSpPr>
            <p:nvPr/>
          </p:nvSpPr>
          <p:spPr bwMode="auto">
            <a:xfrm>
              <a:off x="7054850" y="3850481"/>
              <a:ext cx="762000" cy="83099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 algn="ctr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</a:rPr>
                <a:t>Bố mẹ</a:t>
              </a:r>
            </a:p>
          </p:txBody>
        </p:sp>
        <p:sp>
          <p:nvSpPr>
            <p:cNvPr id="13" name="Text Box 31"/>
            <p:cNvSpPr txBox="1">
              <a:spLocks noChangeArrowheads="1"/>
            </p:cNvSpPr>
            <p:nvPr/>
          </p:nvSpPr>
          <p:spPr bwMode="auto">
            <a:xfrm>
              <a:off x="8131175" y="3829050"/>
              <a:ext cx="762000" cy="83099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 algn="ctr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</a:rPr>
                <a:t>Con cái</a:t>
              </a:r>
            </a:p>
          </p:txBody>
        </p:sp>
        <p:sp>
          <p:nvSpPr>
            <p:cNvPr id="14" name="Line 36"/>
            <p:cNvSpPr>
              <a:spLocks noChangeShapeType="1"/>
            </p:cNvSpPr>
            <p:nvPr/>
          </p:nvSpPr>
          <p:spPr bwMode="auto">
            <a:xfrm>
              <a:off x="5457825" y="4171950"/>
              <a:ext cx="381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37"/>
            <p:cNvSpPr>
              <a:spLocks noChangeShapeType="1"/>
            </p:cNvSpPr>
            <p:nvPr/>
          </p:nvSpPr>
          <p:spPr bwMode="auto">
            <a:xfrm>
              <a:off x="6661150" y="4171950"/>
              <a:ext cx="381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38"/>
            <p:cNvSpPr>
              <a:spLocks noChangeShapeType="1"/>
            </p:cNvSpPr>
            <p:nvPr/>
          </p:nvSpPr>
          <p:spPr bwMode="auto">
            <a:xfrm>
              <a:off x="7816850" y="4171950"/>
              <a:ext cx="304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801389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14300" y="1125200"/>
            <a:ext cx="8915400" cy="2793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Font typeface="Arial" pitchFamily="34" charset="0"/>
              <a:buNone/>
            </a:pPr>
            <a:r>
              <a:rPr lang="en-US" sz="2700" i="1" u="sng" dirty="0">
                <a:solidFill>
                  <a:srgbClr val="FF0000"/>
                </a:solidFill>
                <a:latin typeface="Times New Roman" pitchFamily="18" charset="0"/>
              </a:rPr>
              <a:t>KẾT LUẬN</a:t>
            </a:r>
          </a:p>
          <a:p>
            <a:pPr algn="just">
              <a:spcBef>
                <a:spcPct val="50000"/>
              </a:spcBef>
              <a:buFont typeface="Arial" pitchFamily="34" charset="0"/>
              <a:buNone/>
            </a:pPr>
            <a:r>
              <a:rPr lang="en-US" sz="27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    </a:t>
            </a:r>
            <a:r>
              <a:rPr lang="en-US" sz="27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Mỗi</a:t>
            </a:r>
            <a:r>
              <a:rPr lang="en-US" sz="27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gia</a:t>
            </a:r>
            <a:r>
              <a:rPr lang="en-US" sz="27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đình</a:t>
            </a:r>
            <a:r>
              <a:rPr lang="en-US" sz="27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có</a:t>
            </a:r>
            <a:r>
              <a:rPr lang="en-US" sz="27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thể</a:t>
            </a:r>
            <a:r>
              <a:rPr lang="en-US" sz="27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có</a:t>
            </a:r>
            <a:r>
              <a:rPr lang="en-US" sz="27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1, 2 </a:t>
            </a:r>
            <a:r>
              <a:rPr lang="en-US" sz="27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hoặc</a:t>
            </a:r>
            <a:r>
              <a:rPr lang="en-US" sz="27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nhiều</a:t>
            </a:r>
            <a:r>
              <a:rPr lang="en-US" sz="27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thế</a:t>
            </a:r>
            <a:r>
              <a:rPr lang="en-US" sz="27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hệ</a:t>
            </a:r>
            <a:r>
              <a:rPr lang="en-US" sz="27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cùng</a:t>
            </a:r>
            <a:r>
              <a:rPr lang="en-US" sz="27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chung</a:t>
            </a:r>
            <a:r>
              <a:rPr lang="en-US" sz="27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sống</a:t>
            </a:r>
            <a:r>
              <a:rPr lang="en-US" sz="27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. Gia </a:t>
            </a:r>
            <a:r>
              <a:rPr lang="en-US" sz="27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đình</a:t>
            </a:r>
            <a:r>
              <a:rPr lang="en-US" sz="27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có</a:t>
            </a:r>
            <a:r>
              <a:rPr lang="en-US" sz="27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1 </a:t>
            </a:r>
            <a:r>
              <a:rPr lang="en-US" sz="27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thế</a:t>
            </a:r>
            <a:r>
              <a:rPr lang="en-US" sz="27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hệ</a:t>
            </a:r>
            <a:r>
              <a:rPr lang="en-US" sz="27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là</a:t>
            </a:r>
            <a:r>
              <a:rPr lang="en-US" sz="27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gia</a:t>
            </a:r>
            <a:r>
              <a:rPr lang="en-US" sz="27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đình</a:t>
            </a:r>
            <a:r>
              <a:rPr lang="en-US" sz="27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chỉ</a:t>
            </a:r>
            <a:r>
              <a:rPr lang="en-US" sz="27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có</a:t>
            </a:r>
            <a:r>
              <a:rPr lang="en-US" sz="27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vợ</a:t>
            </a:r>
            <a:r>
              <a:rPr lang="en-US" sz="27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và</a:t>
            </a:r>
            <a:r>
              <a:rPr lang="en-US" sz="27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chồng</a:t>
            </a:r>
            <a:r>
              <a:rPr lang="en-US" sz="27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, </a:t>
            </a:r>
            <a:r>
              <a:rPr lang="en-US" sz="27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chưa</a:t>
            </a:r>
            <a:r>
              <a:rPr lang="en-US" sz="27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có</a:t>
            </a:r>
            <a:r>
              <a:rPr lang="en-US" sz="27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con. Gia </a:t>
            </a:r>
            <a:r>
              <a:rPr lang="en-US" sz="27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đình</a:t>
            </a:r>
            <a:r>
              <a:rPr lang="en-US" sz="27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2 </a:t>
            </a:r>
            <a:r>
              <a:rPr lang="en-US" sz="27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thế</a:t>
            </a:r>
            <a:r>
              <a:rPr lang="en-US" sz="27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hệ</a:t>
            </a:r>
            <a:r>
              <a:rPr lang="en-US" sz="27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là</a:t>
            </a:r>
            <a:r>
              <a:rPr lang="en-US" sz="27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gia</a:t>
            </a:r>
            <a:r>
              <a:rPr lang="en-US" sz="27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đình</a:t>
            </a:r>
            <a:r>
              <a:rPr lang="en-US" sz="27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gồm</a:t>
            </a:r>
            <a:r>
              <a:rPr lang="en-US" sz="27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bố</a:t>
            </a:r>
            <a:r>
              <a:rPr lang="en-US" sz="27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mẹ</a:t>
            </a:r>
            <a:r>
              <a:rPr lang="en-US" sz="27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và</a:t>
            </a:r>
            <a:r>
              <a:rPr lang="en-US" sz="27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các</a:t>
            </a:r>
            <a:r>
              <a:rPr lang="en-US" sz="27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con. Gia </a:t>
            </a:r>
            <a:r>
              <a:rPr lang="en-US" sz="27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đình</a:t>
            </a:r>
            <a:r>
              <a:rPr lang="en-US" sz="27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nhiều</a:t>
            </a:r>
            <a:r>
              <a:rPr lang="en-US" sz="27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thế</a:t>
            </a:r>
            <a:r>
              <a:rPr lang="en-US" sz="27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hệ</a:t>
            </a:r>
            <a:r>
              <a:rPr lang="en-US" sz="27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ngoài</a:t>
            </a:r>
            <a:r>
              <a:rPr lang="en-US" sz="27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bố</a:t>
            </a:r>
            <a:r>
              <a:rPr lang="en-US" sz="27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mẹ</a:t>
            </a:r>
            <a:r>
              <a:rPr lang="en-US" sz="27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, con </a:t>
            </a:r>
            <a:r>
              <a:rPr lang="en-US" sz="27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cái</a:t>
            </a:r>
            <a:r>
              <a:rPr lang="en-US" sz="27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thì</a:t>
            </a:r>
            <a:r>
              <a:rPr lang="en-US" sz="27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còn</a:t>
            </a:r>
            <a:r>
              <a:rPr lang="en-US" sz="27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có</a:t>
            </a:r>
            <a:r>
              <a:rPr lang="en-US" sz="27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thêm</a:t>
            </a:r>
            <a:r>
              <a:rPr lang="en-US" sz="27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ông</a:t>
            </a:r>
            <a:r>
              <a:rPr lang="en-US" sz="27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bà</a:t>
            </a:r>
            <a:r>
              <a:rPr lang="en-US" sz="27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, </a:t>
            </a:r>
            <a:r>
              <a:rPr lang="en-US" sz="27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các</a:t>
            </a:r>
            <a:r>
              <a:rPr lang="en-US" sz="27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cụ</a:t>
            </a:r>
            <a:r>
              <a:rPr lang="en-US" sz="27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34746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1276350"/>
            <a:ext cx="7620000" cy="147732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 w="11430"/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Hoạt</a:t>
            </a:r>
            <a:r>
              <a:rPr kumimoji="0" lang="en-US" sz="4000" b="1" i="0" u="none" strike="noStrike" kern="1200" cap="none" spc="0" normalizeH="0" baseline="0" noProof="0" dirty="0">
                <a:ln w="11430"/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1430"/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động</a:t>
            </a:r>
            <a:r>
              <a:rPr kumimoji="0" lang="en-US" sz="4000" b="1" i="0" u="none" strike="noStrike" kern="1200" cap="none" spc="0" normalizeH="0" baseline="0" noProof="0" dirty="0">
                <a:ln w="11430"/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</a:t>
            </a:r>
          </a:p>
          <a:p>
            <a:pPr lvl="0" algn="ctr">
              <a:spcBef>
                <a:spcPts val="1200"/>
              </a:spcBef>
              <a:defRPr/>
            </a:pPr>
            <a:r>
              <a:rPr lang="en-US" sz="4000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4000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4000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000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000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em.</a:t>
            </a:r>
            <a:endParaRPr kumimoji="0" lang="en-US" sz="40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59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19000">
        <p:circle/>
      </p:transition>
    </mc:Choice>
    <mc:Fallback xmlns="">
      <p:transition spd="slow" advTm="319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533400" y="1428750"/>
            <a:ext cx="8229600" cy="25717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Mời</a:t>
            </a:r>
            <a:r>
              <a:rPr lang="vi-VN" sz="3600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vi-VN" sz="3600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bạn</a:t>
            </a:r>
            <a:r>
              <a:rPr lang="vi-VN" sz="3600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vi-VN" sz="3600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đến</a:t>
            </a:r>
            <a:r>
              <a:rPr lang="vi-VN" sz="3600" kern="10" dirty="0">
                <a:solidFill>
                  <a:srgbClr val="FF0000"/>
                </a:solidFill>
                <a:latin typeface="Times New Roman"/>
                <a:cs typeface="Times New Roman"/>
              </a:rPr>
              <a:t> thăm gia </a:t>
            </a:r>
            <a:r>
              <a:rPr lang="vi-VN" sz="3600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đình</a:t>
            </a:r>
            <a:r>
              <a:rPr lang="vi-VN" sz="3600" kern="10" dirty="0">
                <a:solidFill>
                  <a:srgbClr val="FF0000"/>
                </a:solidFill>
                <a:latin typeface="Times New Roman"/>
                <a:cs typeface="Times New Roman"/>
              </a:rPr>
              <a:t> tôi</a:t>
            </a:r>
            <a:endParaRPr lang="en-US" sz="3600" kern="1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7567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4949" y="1223088"/>
            <a:ext cx="8001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đình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hệ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cùng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chung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đình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</a:p>
          <a:p>
            <a:pPr algn="just">
              <a:spcBef>
                <a:spcPct val="50000"/>
              </a:spcBef>
              <a:defRPr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…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đình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9" descr="Untitled-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4" y="308688"/>
            <a:ext cx="876301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925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1276350"/>
            <a:ext cx="7620000" cy="135421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 w="11430"/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Hoạt</a:t>
            </a:r>
            <a:r>
              <a:rPr kumimoji="0" lang="en-US" sz="4000" b="1" i="0" u="none" strike="noStrike" kern="1200" cap="none" spc="0" normalizeH="0" baseline="0" noProof="0" dirty="0">
                <a:ln w="11430"/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1430"/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động</a:t>
            </a:r>
            <a:r>
              <a:rPr kumimoji="0" lang="en-US" sz="4000" b="1" i="0" u="none" strike="noStrike" kern="1200" cap="none" spc="0" normalizeH="0" baseline="0" noProof="0" dirty="0">
                <a:ln w="11430"/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000" b="1" dirty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kumimoji="0" lang="en-US" sz="4000" b="1" i="0" u="none" strike="noStrike" kern="1200" cap="none" spc="0" normalizeH="0" baseline="0" noProof="0" dirty="0">
              <a:ln w="11430"/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0" algn="ctr">
              <a:spcBef>
                <a:spcPts val="1200"/>
              </a:spcBef>
              <a:defRPr/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endParaRPr kumimoji="0" lang="en-US" sz="40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46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19000">
        <p:circle/>
      </p:transition>
    </mc:Choice>
    <mc:Fallback xmlns="">
      <p:transition spd="slow" advTm="319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-76200" y="171450"/>
            <a:ext cx="3790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u="sng">
                <a:latin typeface="Times New Roman" pitchFamily="18" charset="0"/>
              </a:rPr>
              <a:t> </a:t>
            </a:r>
            <a:r>
              <a:rPr lang="en-US" altLang="en-US" sz="2000" b="1">
                <a:latin typeface="Times New Roman" pitchFamily="18" charset="0"/>
              </a:rPr>
              <a:t>          </a:t>
            </a:r>
            <a:endParaRPr lang="en-US" altLang="en-US" sz="2000" b="1" u="sng">
              <a:latin typeface="Times New Roman" pitchFamily="18" charset="0"/>
            </a:endParaRPr>
          </a:p>
        </p:txBody>
      </p:sp>
      <p:pic>
        <p:nvPicPr>
          <p:cNvPr id="4109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895350"/>
            <a:ext cx="5029201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0" name="AutoShape 21"/>
          <p:cNvSpPr>
            <a:spLocks noChangeArrowheads="1"/>
          </p:cNvSpPr>
          <p:nvPr/>
        </p:nvSpPr>
        <p:spPr bwMode="auto">
          <a:xfrm>
            <a:off x="-57539" y="1030871"/>
            <a:ext cx="2362200" cy="1123950"/>
          </a:xfrm>
          <a:prstGeom prst="wedgeEllipseCallout">
            <a:avLst>
              <a:gd name="adj1" fmla="val 1278"/>
              <a:gd name="adj2" fmla="val 10148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alt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1" name="AutoShape 22"/>
          <p:cNvSpPr>
            <a:spLocks noChangeArrowheads="1"/>
          </p:cNvSpPr>
          <p:nvPr/>
        </p:nvSpPr>
        <p:spPr bwMode="auto">
          <a:xfrm>
            <a:off x="2667000" y="895350"/>
            <a:ext cx="2362200" cy="1236452"/>
          </a:xfrm>
          <a:prstGeom prst="wedgeEllipseCallout">
            <a:avLst>
              <a:gd name="adj1" fmla="val 2153"/>
              <a:gd name="adj2" fmla="val 9092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alt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2" name="Text Box 23"/>
          <p:cNvSpPr txBox="1">
            <a:spLocks noChangeArrowheads="1"/>
          </p:cNvSpPr>
          <p:nvPr/>
        </p:nvSpPr>
        <p:spPr bwMode="auto">
          <a:xfrm>
            <a:off x="533400" y="4705350"/>
            <a:ext cx="1524000" cy="3381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>
                <a:solidFill>
                  <a:srgbClr val="0000FF"/>
                </a:solidFill>
                <a:latin typeface="VNI-Times" pitchFamily="2" charset="0"/>
                <a:cs typeface="Times New Roman" pitchFamily="18" charset="0"/>
              </a:rPr>
              <a:t>Höông - Hoàng</a:t>
            </a:r>
          </a:p>
        </p:txBody>
      </p:sp>
      <p:sp>
        <p:nvSpPr>
          <p:cNvPr id="4113" name="Text Box 24"/>
          <p:cNvSpPr txBox="1">
            <a:spLocks noChangeArrowheads="1"/>
          </p:cNvSpPr>
          <p:nvPr/>
        </p:nvSpPr>
        <p:spPr bwMode="auto">
          <a:xfrm>
            <a:off x="3429000" y="4748213"/>
            <a:ext cx="1524000" cy="3381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Quang  - Thủy</a:t>
            </a:r>
          </a:p>
        </p:txBody>
      </p:sp>
      <p:sp>
        <p:nvSpPr>
          <p:cNvPr id="101401" name="Text Box 25"/>
          <p:cNvSpPr txBox="1">
            <a:spLocks noChangeArrowheads="1"/>
          </p:cNvSpPr>
          <p:nvPr/>
        </p:nvSpPr>
        <p:spPr bwMode="auto">
          <a:xfrm>
            <a:off x="5181600" y="3771900"/>
            <a:ext cx="43434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 Ông bà nội của Quang sinh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 những ai trong ảnh?</a:t>
            </a: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94861" y="1053889"/>
            <a:ext cx="20574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alt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alt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alt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alt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alt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chụp</a:t>
            </a:r>
            <a:r>
              <a:rPr lang="en-US" alt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alt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alt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alt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alt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endParaRPr lang="en-US" altLang="en-U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2744755" y="940594"/>
            <a:ext cx="22860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chụp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endParaRPr lang="en-US" alt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5257800" y="1352550"/>
            <a:ext cx="3810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Hương đã cho các bạn xem ảnh của những ai?</a:t>
            </a:r>
            <a:endParaRPr lang="en-US" altLang="en-US" sz="24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7" name="Text Box 21"/>
          <p:cNvSpPr txBox="1">
            <a:spLocks noChangeArrowheads="1"/>
          </p:cNvSpPr>
          <p:nvPr/>
        </p:nvSpPr>
        <p:spPr bwMode="auto">
          <a:xfrm>
            <a:off x="5181600" y="2190750"/>
            <a:ext cx="38862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Quang đã cho các bạn xem ảnh của những ai?</a:t>
            </a:r>
            <a:endParaRPr lang="en-US" altLang="en-US" sz="24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8" name="Text Box 22"/>
          <p:cNvSpPr txBox="1">
            <a:spLocks noChangeArrowheads="1"/>
          </p:cNvSpPr>
          <p:nvPr/>
        </p:nvSpPr>
        <p:spPr bwMode="auto">
          <a:xfrm>
            <a:off x="5181600" y="2971800"/>
            <a:ext cx="38862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Ông bà ngoại của Hương </a:t>
            </a:r>
          </a:p>
          <a:p>
            <a:pPr eaLnBrk="1" hangingPunct="1"/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 sinh ra ai trong ảnh?</a:t>
            </a:r>
            <a:endParaRPr lang="en-US" altLang="en-US" sz="24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7" name="Text Box 26"/>
          <p:cNvSpPr txBox="1">
            <a:spLocks noChangeArrowheads="1"/>
          </p:cNvSpPr>
          <p:nvPr/>
        </p:nvSpPr>
        <p:spPr bwMode="auto">
          <a:xfrm>
            <a:off x="-76200" y="-400050"/>
            <a:ext cx="9144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60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44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1014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1014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1014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0" grpId="0" animBg="1"/>
      <p:bldP spid="4111" grpId="0" animBg="1"/>
      <p:bldP spid="4112" grpId="0" animBg="1"/>
      <p:bldP spid="4113" grpId="0" animBg="1"/>
      <p:bldP spid="101401" grpId="0"/>
      <p:bldP spid="4115" grpId="0"/>
      <p:bldP spid="4117" grpId="0"/>
      <p:bldP spid="41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Group 6"/>
          <p:cNvGrpSpPr>
            <a:grpSpLocks/>
          </p:cNvGrpSpPr>
          <p:nvPr/>
        </p:nvGrpSpPr>
        <p:grpSpPr bwMode="auto">
          <a:xfrm>
            <a:off x="98425" y="285751"/>
            <a:ext cx="5029200" cy="4660900"/>
            <a:chOff x="39" y="1261"/>
            <a:chExt cx="3168" cy="2929"/>
          </a:xfrm>
        </p:grpSpPr>
        <p:pic>
          <p:nvPicPr>
            <p:cNvPr id="9224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" y="1324"/>
              <a:ext cx="3168" cy="2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5" name="AutoShape 8"/>
            <p:cNvSpPr>
              <a:spLocks noChangeArrowheads="1"/>
            </p:cNvSpPr>
            <p:nvPr/>
          </p:nvSpPr>
          <p:spPr bwMode="auto">
            <a:xfrm>
              <a:off x="57" y="1468"/>
              <a:ext cx="1210" cy="848"/>
            </a:xfrm>
            <a:prstGeom prst="wedgeEllipseCallout">
              <a:avLst>
                <a:gd name="adj1" fmla="val 8366"/>
                <a:gd name="adj2" fmla="val 8395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altLang="en-US" sz="1200"/>
                <a:t>Đây là ảnh ông bà ngoại chụp cùng với mẹ và bác ruột của Hương và Hồng</a:t>
              </a:r>
            </a:p>
          </p:txBody>
        </p:sp>
        <p:sp>
          <p:nvSpPr>
            <p:cNvPr id="9226" name="AutoShape 9"/>
            <p:cNvSpPr>
              <a:spLocks noChangeArrowheads="1"/>
            </p:cNvSpPr>
            <p:nvPr/>
          </p:nvSpPr>
          <p:spPr bwMode="auto">
            <a:xfrm>
              <a:off x="1997" y="1261"/>
              <a:ext cx="1210" cy="848"/>
            </a:xfrm>
            <a:prstGeom prst="wedgeEllipseCallout">
              <a:avLst>
                <a:gd name="adj1" fmla="val -8134"/>
                <a:gd name="adj2" fmla="val 9090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altLang="en-US" sz="1200"/>
                <a:t>Đây là ảnh ông bà nội chụp cùng với bố và cô ruột của Quang và Thủy</a:t>
              </a:r>
            </a:p>
          </p:txBody>
        </p:sp>
        <p:sp>
          <p:nvSpPr>
            <p:cNvPr id="9227" name="Text Box 10"/>
            <p:cNvSpPr txBox="1">
              <a:spLocks noChangeArrowheads="1"/>
            </p:cNvSpPr>
            <p:nvPr/>
          </p:nvSpPr>
          <p:spPr bwMode="auto">
            <a:xfrm>
              <a:off x="288" y="3852"/>
              <a:ext cx="936" cy="23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/>
                <a:t>Hồng     -   Hương</a:t>
              </a:r>
            </a:p>
          </p:txBody>
        </p:sp>
        <p:sp>
          <p:nvSpPr>
            <p:cNvPr id="9228" name="Text Box 11"/>
            <p:cNvSpPr txBox="1">
              <a:spLocks noChangeArrowheads="1"/>
            </p:cNvSpPr>
            <p:nvPr/>
          </p:nvSpPr>
          <p:spPr bwMode="auto">
            <a:xfrm>
              <a:off x="2112" y="3869"/>
              <a:ext cx="959" cy="23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/>
                <a:t>Quang     -    Thủy</a:t>
              </a:r>
            </a:p>
          </p:txBody>
        </p:sp>
      </p:grpSp>
      <p:sp>
        <p:nvSpPr>
          <p:cNvPr id="104462" name="Text Box 14"/>
          <p:cNvSpPr txBox="1">
            <a:spLocks noChangeArrowheads="1"/>
          </p:cNvSpPr>
          <p:nvPr/>
        </p:nvSpPr>
        <p:spPr bwMode="auto">
          <a:xfrm>
            <a:off x="5127625" y="902528"/>
            <a:ext cx="4052887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alt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alt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alt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alt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alt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alt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alt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alt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alt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alt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alt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alt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alt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alt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alt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alt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alt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alt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alt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alt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alt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alt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alt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alt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4463" name="Text Box 15"/>
          <p:cNvSpPr txBox="1">
            <a:spLocks noChangeArrowheads="1"/>
          </p:cNvSpPr>
          <p:nvPr/>
        </p:nvSpPr>
        <p:spPr bwMode="auto">
          <a:xfrm>
            <a:off x="5053791" y="3026603"/>
            <a:ext cx="4052887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alt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alt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alt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alt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alt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alt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alt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alt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4465" name="Rectangle 17"/>
          <p:cNvSpPr>
            <a:spLocks noChangeArrowheads="1"/>
          </p:cNvSpPr>
          <p:nvPr/>
        </p:nvSpPr>
        <p:spPr bwMode="auto">
          <a:xfrm>
            <a:off x="5284771" y="3796541"/>
            <a:ext cx="359092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alt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alt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alt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alt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alt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alt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alt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alt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223" name="Text Box 14"/>
          <p:cNvSpPr txBox="1">
            <a:spLocks noChangeArrowheads="1"/>
          </p:cNvSpPr>
          <p:nvPr/>
        </p:nvSpPr>
        <p:spPr bwMode="auto">
          <a:xfrm>
            <a:off x="6400800" y="279240"/>
            <a:ext cx="17526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FF0066"/>
                </a:solidFill>
                <a:latin typeface="VNI-Times" pitchFamily="2" charset="0"/>
              </a:rPr>
              <a:t>Kết</a:t>
            </a:r>
            <a:r>
              <a:rPr lang="en-US" altLang="en-US" sz="2400" b="1" dirty="0">
                <a:solidFill>
                  <a:srgbClr val="FF0066"/>
                </a:solidFill>
                <a:latin typeface="VNI-Times" pitchFamily="2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VNI-Times" pitchFamily="2" charset="0"/>
              </a:rPr>
              <a:t>luận</a:t>
            </a:r>
            <a:endParaRPr lang="en-US" altLang="en-US" sz="2400" b="1" dirty="0">
              <a:solidFill>
                <a:srgbClr val="FF0066"/>
              </a:solidFill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36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4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62" grpId="0"/>
      <p:bldP spid="104463" grpId="0"/>
      <p:bldP spid="10446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" y="1032867"/>
            <a:ext cx="7620000" cy="153888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4000" b="1" dirty="0" err="1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err="1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</a:p>
          <a:p>
            <a:pPr algn="ctr"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440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 trong gia đình</a:t>
            </a:r>
            <a:endParaRPr lang="en-US" sz="440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7895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1276350"/>
            <a:ext cx="7620000" cy="153888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 w="11430"/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Hoạt</a:t>
            </a:r>
            <a:r>
              <a:rPr kumimoji="0" lang="en-US" sz="4000" b="1" i="0" u="none" strike="noStrike" kern="1200" cap="none" spc="0" normalizeH="0" baseline="0" noProof="0" dirty="0">
                <a:ln w="11430"/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1430"/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động</a:t>
            </a:r>
            <a:r>
              <a:rPr kumimoji="0" lang="en-US" sz="4000" b="1" i="0" u="none" strike="noStrike" kern="1200" cap="none" spc="0" normalizeH="0" baseline="0" noProof="0" dirty="0">
                <a:ln w="11430"/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5</a:t>
            </a:r>
          </a:p>
          <a:p>
            <a:pPr lvl="0" algn="ctr">
              <a:spcBef>
                <a:spcPts val="1200"/>
              </a:spcBef>
              <a:defRPr/>
            </a:pPr>
            <a:r>
              <a:rPr lang="en-US" altLang="en-US" sz="4400" b="1" dirty="0" err="1">
                <a:solidFill>
                  <a:srgbClr val="FF0000"/>
                </a:solidFill>
                <a:latin typeface="VNI-Times" pitchFamily="2" charset="0"/>
                <a:cs typeface="Times New Roman" pitchFamily="18" charset="0"/>
              </a:rPr>
              <a:t>Kể</a:t>
            </a:r>
            <a:r>
              <a:rPr lang="en-US" altLang="en-US" sz="4400" b="1" dirty="0">
                <a:solidFill>
                  <a:srgbClr val="FF0000"/>
                </a:solidFill>
                <a:latin typeface="VNI-Times" pitchFamily="2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VNI-Times" pitchFamily="2" charset="0"/>
                <a:cs typeface="Times New Roman" pitchFamily="18" charset="0"/>
              </a:rPr>
              <a:t>veà</a:t>
            </a:r>
            <a:r>
              <a:rPr lang="en-US" altLang="en-US" sz="4400" b="1" dirty="0">
                <a:solidFill>
                  <a:srgbClr val="FF0000"/>
                </a:solidFill>
                <a:latin typeface="VNI-Times" pitchFamily="2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VNI-Times" pitchFamily="2" charset="0"/>
                <a:cs typeface="Times New Roman" pitchFamily="18" charset="0"/>
              </a:rPr>
              <a:t>họ</a:t>
            </a:r>
            <a:r>
              <a:rPr lang="en-US" altLang="en-US" sz="4400" b="1" dirty="0">
                <a:solidFill>
                  <a:srgbClr val="FF0000"/>
                </a:solidFill>
                <a:latin typeface="VNI-Times" pitchFamily="2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VNI-Times" pitchFamily="2" charset="0"/>
                <a:cs typeface="Times New Roman" pitchFamily="18" charset="0"/>
              </a:rPr>
              <a:t>nội</a:t>
            </a:r>
            <a:r>
              <a:rPr lang="en-US" altLang="en-US" sz="4400" b="1" dirty="0">
                <a:solidFill>
                  <a:srgbClr val="FF0000"/>
                </a:solidFill>
                <a:latin typeface="VNI-Times" pitchFamily="2" charset="0"/>
                <a:cs typeface="Times New Roman" pitchFamily="18" charset="0"/>
              </a:rPr>
              <a:t>, </a:t>
            </a:r>
            <a:r>
              <a:rPr lang="en-US" altLang="en-US" sz="4400" b="1" dirty="0" err="1">
                <a:solidFill>
                  <a:srgbClr val="FF0000"/>
                </a:solidFill>
                <a:latin typeface="VNI-Times" pitchFamily="2" charset="0"/>
                <a:cs typeface="Times New Roman" pitchFamily="18" charset="0"/>
              </a:rPr>
              <a:t>họ</a:t>
            </a:r>
            <a:r>
              <a:rPr lang="en-US" altLang="en-US" sz="4400" b="1" dirty="0">
                <a:solidFill>
                  <a:srgbClr val="FF0000"/>
                </a:solidFill>
                <a:latin typeface="VNI-Times" pitchFamily="2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VNI-Times" pitchFamily="2" charset="0"/>
                <a:cs typeface="Times New Roman" pitchFamily="18" charset="0"/>
              </a:rPr>
              <a:t>ngoại</a:t>
            </a:r>
            <a:endParaRPr kumimoji="0" lang="en-US" sz="40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74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19000">
        <p:circle/>
      </p:transition>
    </mc:Choice>
    <mc:Fallback xmlns="">
      <p:transition spd="slow" advTm="319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4" name="Text Box 14"/>
          <p:cNvSpPr txBox="1">
            <a:spLocks noChangeArrowheads="1"/>
          </p:cNvSpPr>
          <p:nvPr/>
        </p:nvSpPr>
        <p:spPr bwMode="auto">
          <a:xfrm>
            <a:off x="1828800" y="1200150"/>
            <a:ext cx="8458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                                                        </a:t>
            </a:r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1828800" y="2800350"/>
            <a:ext cx="8001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CC"/>
                </a:solidFill>
                <a:latin typeface="VNI-Times" pitchFamily="2" charset="0"/>
              </a:rPr>
              <a:t>2. </a:t>
            </a:r>
            <a:r>
              <a:rPr lang="en-US" altLang="en-US" sz="3200" b="1" dirty="0" err="1">
                <a:solidFill>
                  <a:srgbClr val="0000CC"/>
                </a:solidFill>
                <a:latin typeface="VNI-Times" pitchFamily="2" charset="0"/>
              </a:rPr>
              <a:t>Họ</a:t>
            </a:r>
            <a:r>
              <a:rPr lang="en-US" altLang="en-US" sz="32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VNI-Times" pitchFamily="2" charset="0"/>
              </a:rPr>
              <a:t>ngoại</a:t>
            </a:r>
            <a:r>
              <a:rPr lang="en-US" altLang="en-US" sz="32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VNI-Times" pitchFamily="2" charset="0"/>
              </a:rPr>
              <a:t>gồm</a:t>
            </a:r>
            <a:r>
              <a:rPr lang="en-US" altLang="en-US" sz="32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VNI-Times" pitchFamily="2" charset="0"/>
              </a:rPr>
              <a:t>những</a:t>
            </a:r>
            <a:r>
              <a:rPr lang="en-US" altLang="en-US" sz="32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VNI-Times" pitchFamily="2" charset="0"/>
              </a:rPr>
              <a:t>ai</a:t>
            </a:r>
            <a:r>
              <a:rPr lang="en-US" altLang="en-US" sz="3200" b="1" dirty="0">
                <a:solidFill>
                  <a:srgbClr val="0000CC"/>
                </a:solidFill>
                <a:latin typeface="VNI-Times" pitchFamily="2" charset="0"/>
              </a:rPr>
              <a:t>?</a:t>
            </a:r>
            <a:endParaRPr lang="en-US" altLang="en-US" sz="3200" dirty="0"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08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4" grpId="0"/>
      <p:bldP spid="616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971550" y="2085975"/>
            <a:ext cx="25209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46038" y="582613"/>
            <a:ext cx="91440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CC"/>
                </a:solidFill>
              </a:rPr>
              <a:t> </a:t>
            </a:r>
            <a:r>
              <a:rPr lang="vi-VN" altLang="en-US" sz="2400" b="1" dirty="0">
                <a:solidFill>
                  <a:srgbClr val="0000CC"/>
                </a:solidFill>
              </a:rPr>
              <a:t>            </a:t>
            </a:r>
            <a:r>
              <a:rPr lang="en-US" altLang="en-US" sz="2400" b="1" dirty="0">
                <a:solidFill>
                  <a:srgbClr val="0000CC"/>
                </a:solidFill>
              </a:rPr>
              <a:t> TRÒ CHƠI “AI NHANH VÀ ĐÚNG HƠN”</a:t>
            </a:r>
          </a:p>
        </p:txBody>
      </p:sp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323850" y="1352550"/>
            <a:ext cx="3095625" cy="523875"/>
          </a:xfrm>
          <a:prstGeom prst="rect">
            <a:avLst/>
          </a:prstGeom>
          <a:solidFill>
            <a:srgbClr val="CCCCFF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Ông bà sinh ra bố</a:t>
            </a:r>
          </a:p>
        </p:txBody>
      </p:sp>
      <p:sp>
        <p:nvSpPr>
          <p:cNvPr id="117765" name="Text Box 5"/>
          <p:cNvSpPr txBox="1">
            <a:spLocks noChangeArrowheads="1"/>
          </p:cNvSpPr>
          <p:nvPr/>
        </p:nvSpPr>
        <p:spPr bwMode="auto">
          <a:xfrm>
            <a:off x="304800" y="3246438"/>
            <a:ext cx="3241675" cy="523875"/>
          </a:xfrm>
          <a:prstGeom prst="rect">
            <a:avLst/>
          </a:prstGeom>
          <a:solidFill>
            <a:srgbClr val="CCCCFF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Ông bà sinh ra mẹ</a:t>
            </a:r>
          </a:p>
        </p:txBody>
      </p:sp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323850" y="2617788"/>
            <a:ext cx="2159000" cy="523875"/>
          </a:xfrm>
          <a:prstGeom prst="rect">
            <a:avLst/>
          </a:prstGeom>
          <a:solidFill>
            <a:srgbClr val="CCCCFF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Vợ của cậu</a:t>
            </a:r>
          </a:p>
        </p:txBody>
      </p:sp>
      <p:sp>
        <p:nvSpPr>
          <p:cNvPr id="117767" name="Text Box 7"/>
          <p:cNvSpPr txBox="1">
            <a:spLocks noChangeArrowheads="1"/>
          </p:cNvSpPr>
          <p:nvPr/>
        </p:nvSpPr>
        <p:spPr bwMode="auto">
          <a:xfrm>
            <a:off x="381000" y="4476750"/>
            <a:ext cx="2811463" cy="523875"/>
          </a:xfrm>
          <a:prstGeom prst="rect">
            <a:avLst/>
          </a:prstGeom>
          <a:solidFill>
            <a:srgbClr val="CCCCFF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Em trai của bố</a:t>
            </a:r>
          </a:p>
        </p:txBody>
      </p:sp>
      <p:sp>
        <p:nvSpPr>
          <p:cNvPr id="117770" name="Text Box 10"/>
          <p:cNvSpPr txBox="1">
            <a:spLocks noChangeArrowheads="1"/>
          </p:cNvSpPr>
          <p:nvPr/>
        </p:nvSpPr>
        <p:spPr bwMode="auto">
          <a:xfrm>
            <a:off x="323850" y="1965325"/>
            <a:ext cx="3382963" cy="523875"/>
          </a:xfrm>
          <a:prstGeom prst="rect">
            <a:avLst/>
          </a:prstGeom>
          <a:solidFill>
            <a:srgbClr val="CCCCFF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/>
              <a:t>Em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trai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của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mẹ</a:t>
            </a:r>
            <a:endParaRPr lang="en-US" altLang="en-US" sz="2800" dirty="0"/>
          </a:p>
        </p:txBody>
      </p:sp>
      <p:sp>
        <p:nvSpPr>
          <p:cNvPr id="117771" name="Text Box 11"/>
          <p:cNvSpPr txBox="1">
            <a:spLocks noChangeArrowheads="1"/>
          </p:cNvSpPr>
          <p:nvPr/>
        </p:nvSpPr>
        <p:spPr bwMode="auto">
          <a:xfrm>
            <a:off x="5364163" y="1460500"/>
            <a:ext cx="31686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chemeClr val="accent2"/>
                </a:solidFill>
              </a:rPr>
              <a:t>Ông bà nội – họ nội</a:t>
            </a:r>
          </a:p>
        </p:txBody>
      </p:sp>
      <p:grpSp>
        <p:nvGrpSpPr>
          <p:cNvPr id="117772" name="Group 12"/>
          <p:cNvGrpSpPr>
            <a:grpSpLocks/>
          </p:cNvGrpSpPr>
          <p:nvPr/>
        </p:nvGrpSpPr>
        <p:grpSpPr bwMode="auto">
          <a:xfrm>
            <a:off x="4643438" y="1371600"/>
            <a:ext cx="658812" cy="468313"/>
            <a:chOff x="4911" y="3744"/>
            <a:chExt cx="609" cy="672"/>
          </a:xfrm>
        </p:grpSpPr>
        <p:pic>
          <p:nvPicPr>
            <p:cNvPr id="11301" name="Picture 13" descr="Hinh dong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3" y="3744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02" name="Picture 14" descr="Hinh dong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51777">
              <a:off x="4911" y="3888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03" name="Picture 15" descr="Hinh dong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31318">
              <a:off x="5247" y="3888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7776" name="Text Box 16"/>
          <p:cNvSpPr txBox="1">
            <a:spLocks noChangeArrowheads="1"/>
          </p:cNvSpPr>
          <p:nvPr/>
        </p:nvSpPr>
        <p:spPr bwMode="auto">
          <a:xfrm>
            <a:off x="5076825" y="3246438"/>
            <a:ext cx="40671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chemeClr val="accent2"/>
                </a:solidFill>
              </a:rPr>
              <a:t>Ông bà ngoại – họ ngoại</a:t>
            </a:r>
          </a:p>
        </p:txBody>
      </p:sp>
      <p:grpSp>
        <p:nvGrpSpPr>
          <p:cNvPr id="117777" name="Group 17"/>
          <p:cNvGrpSpPr>
            <a:grpSpLocks/>
          </p:cNvGrpSpPr>
          <p:nvPr/>
        </p:nvGrpSpPr>
        <p:grpSpPr bwMode="auto">
          <a:xfrm>
            <a:off x="4643438" y="1857375"/>
            <a:ext cx="658812" cy="468313"/>
            <a:chOff x="4911" y="3744"/>
            <a:chExt cx="609" cy="672"/>
          </a:xfrm>
        </p:grpSpPr>
        <p:pic>
          <p:nvPicPr>
            <p:cNvPr id="11298" name="Picture 18" descr="Hinh dong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3" y="3744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9" name="Picture 19" descr="Hinh dong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51777">
              <a:off x="4911" y="3888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00" name="Picture 20" descr="Hinh dong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31318">
              <a:off x="5247" y="3888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7781" name="Text Box 21"/>
          <p:cNvSpPr txBox="1">
            <a:spLocks noChangeArrowheads="1"/>
          </p:cNvSpPr>
          <p:nvPr/>
        </p:nvSpPr>
        <p:spPr bwMode="auto">
          <a:xfrm>
            <a:off x="5105400" y="2560638"/>
            <a:ext cx="31686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chemeClr val="accent2"/>
                </a:solidFill>
              </a:rPr>
              <a:t>Mợ – họ ngoại</a:t>
            </a:r>
          </a:p>
        </p:txBody>
      </p:sp>
      <p:grpSp>
        <p:nvGrpSpPr>
          <p:cNvPr id="117782" name="Group 22"/>
          <p:cNvGrpSpPr>
            <a:grpSpLocks/>
          </p:cNvGrpSpPr>
          <p:nvPr/>
        </p:nvGrpSpPr>
        <p:grpSpPr bwMode="auto">
          <a:xfrm>
            <a:off x="4114800" y="2503488"/>
            <a:ext cx="658813" cy="468312"/>
            <a:chOff x="4911" y="3744"/>
            <a:chExt cx="609" cy="672"/>
          </a:xfrm>
        </p:grpSpPr>
        <p:pic>
          <p:nvPicPr>
            <p:cNvPr id="11295" name="Picture 23" descr="Hinh dong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3" y="3744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6" name="Picture 24" descr="Hinh dong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51777">
              <a:off x="4911" y="3888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7" name="Picture 25" descr="Hinh dong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31318">
              <a:off x="5247" y="3888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7792" name="Group 32"/>
          <p:cNvGrpSpPr>
            <a:grpSpLocks/>
          </p:cNvGrpSpPr>
          <p:nvPr/>
        </p:nvGrpSpPr>
        <p:grpSpPr bwMode="auto">
          <a:xfrm>
            <a:off x="4114800" y="3189288"/>
            <a:ext cx="658813" cy="468312"/>
            <a:chOff x="4911" y="3744"/>
            <a:chExt cx="609" cy="672"/>
          </a:xfrm>
        </p:grpSpPr>
        <p:pic>
          <p:nvPicPr>
            <p:cNvPr id="11292" name="Picture 33" descr="Hinh dong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3" y="3744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3" name="Picture 34" descr="Hinh dong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51777">
              <a:off x="4911" y="3888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4" name="Picture 35" descr="Hinh dong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31318">
              <a:off x="5247" y="3888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7796" name="Text Box 36"/>
          <p:cNvSpPr txBox="1">
            <a:spLocks noChangeArrowheads="1"/>
          </p:cNvSpPr>
          <p:nvPr/>
        </p:nvSpPr>
        <p:spPr bwMode="auto">
          <a:xfrm>
            <a:off x="5105400" y="3875088"/>
            <a:ext cx="42481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chemeClr val="accent2"/>
                </a:solidFill>
              </a:rPr>
              <a:t>Thím – họ nội</a:t>
            </a:r>
          </a:p>
        </p:txBody>
      </p:sp>
      <p:grpSp>
        <p:nvGrpSpPr>
          <p:cNvPr id="117797" name="Group 37"/>
          <p:cNvGrpSpPr>
            <a:grpSpLocks/>
          </p:cNvGrpSpPr>
          <p:nvPr/>
        </p:nvGrpSpPr>
        <p:grpSpPr bwMode="auto">
          <a:xfrm>
            <a:off x="4191000" y="3714750"/>
            <a:ext cx="658813" cy="468313"/>
            <a:chOff x="4911" y="3744"/>
            <a:chExt cx="609" cy="672"/>
          </a:xfrm>
        </p:grpSpPr>
        <p:pic>
          <p:nvPicPr>
            <p:cNvPr id="11289" name="Picture 38" descr="Hinh dong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3" y="3744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0" name="Picture 39" descr="Hinh dong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51777">
              <a:off x="4911" y="3888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1" name="Picture 40" descr="Hinh dong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31318">
              <a:off x="5247" y="3888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7801" name="Text Box 41"/>
          <p:cNvSpPr txBox="1">
            <a:spLocks noChangeArrowheads="1"/>
          </p:cNvSpPr>
          <p:nvPr/>
        </p:nvSpPr>
        <p:spPr bwMode="auto">
          <a:xfrm>
            <a:off x="5364163" y="2000250"/>
            <a:ext cx="31686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chemeClr val="accent2"/>
                </a:solidFill>
              </a:rPr>
              <a:t>Cậu – họ ngoại</a:t>
            </a:r>
          </a:p>
        </p:txBody>
      </p:sp>
      <p:sp>
        <p:nvSpPr>
          <p:cNvPr id="117806" name="Text Box 46"/>
          <p:cNvSpPr txBox="1">
            <a:spLocks noChangeArrowheads="1"/>
          </p:cNvSpPr>
          <p:nvPr/>
        </p:nvSpPr>
        <p:spPr bwMode="auto">
          <a:xfrm>
            <a:off x="304800" y="3875088"/>
            <a:ext cx="2963863" cy="523875"/>
          </a:xfrm>
          <a:prstGeom prst="rect">
            <a:avLst/>
          </a:prstGeom>
          <a:solidFill>
            <a:srgbClr val="CCCCFF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Vợ của chú</a:t>
            </a:r>
          </a:p>
        </p:txBody>
      </p:sp>
      <p:sp>
        <p:nvSpPr>
          <p:cNvPr id="117807" name="Text Box 47"/>
          <p:cNvSpPr txBox="1">
            <a:spLocks noChangeArrowheads="1"/>
          </p:cNvSpPr>
          <p:nvPr/>
        </p:nvSpPr>
        <p:spPr bwMode="auto">
          <a:xfrm>
            <a:off x="5105400" y="4675188"/>
            <a:ext cx="377983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chemeClr val="accent2"/>
                </a:solidFill>
              </a:rPr>
              <a:t>Chú – họ nội</a:t>
            </a:r>
          </a:p>
        </p:txBody>
      </p:sp>
      <p:grpSp>
        <p:nvGrpSpPr>
          <p:cNvPr id="117808" name="Group 48"/>
          <p:cNvGrpSpPr>
            <a:grpSpLocks/>
          </p:cNvGrpSpPr>
          <p:nvPr/>
        </p:nvGrpSpPr>
        <p:grpSpPr bwMode="auto">
          <a:xfrm>
            <a:off x="4191000" y="4476750"/>
            <a:ext cx="658813" cy="468313"/>
            <a:chOff x="4911" y="3744"/>
            <a:chExt cx="609" cy="672"/>
          </a:xfrm>
        </p:grpSpPr>
        <p:pic>
          <p:nvPicPr>
            <p:cNvPr id="11286" name="Picture 49" descr="Hinh dong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3" y="3744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7" name="Picture 50" descr="Hinh dong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51777">
              <a:off x="4911" y="3888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8" name="Picture 51" descr="Hinh dong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31318">
              <a:off x="5247" y="3888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77368898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7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77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7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7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77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7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77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7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177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7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7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177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7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178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4" grpId="0" animBg="1"/>
      <p:bldP spid="117765" grpId="0" animBg="1"/>
      <p:bldP spid="117766" grpId="0" animBg="1"/>
      <p:bldP spid="117767" grpId="0" animBg="1"/>
      <p:bldP spid="117770" grpId="0" animBg="1"/>
      <p:bldP spid="117771" grpId="0"/>
      <p:bldP spid="117776" grpId="0"/>
      <p:bldP spid="117781" grpId="0"/>
      <p:bldP spid="117796" grpId="0"/>
      <p:bldP spid="117801" grpId="0"/>
      <p:bldP spid="117806" grpId="0" animBg="1"/>
      <p:bldP spid="11780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4" name="Text Box 14"/>
          <p:cNvSpPr txBox="1">
            <a:spLocks noChangeArrowheads="1"/>
          </p:cNvSpPr>
          <p:nvPr/>
        </p:nvSpPr>
        <p:spPr bwMode="auto">
          <a:xfrm>
            <a:off x="1524000" y="1504950"/>
            <a:ext cx="84582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endParaRPr lang="en-US" alt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35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14489" y="1123950"/>
            <a:ext cx="8915400" cy="36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7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KẾT LUẬN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600" b="1" i="1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lvl="0" eaLnBrk="1" hangingPunct="1"/>
            <a:r>
              <a:rPr lang="en-US" altLang="en-US" sz="26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6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altLang="en-US" sz="26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altLang="en-US" sz="26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6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altLang="en-US" sz="26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altLang="en-US" sz="26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6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6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altLang="en-US" sz="26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altLang="en-US" sz="26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altLang="en-US" sz="26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altLang="en-US" sz="26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6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0" dirty="0" err="1">
                <a:solidFill>
                  <a:srgbClr val="0000CC"/>
                </a:solidFill>
                <a:latin typeface="VNI-Times" pitchFamily="2" charset="0"/>
                <a:cs typeface="Times New Roman" pitchFamily="18" charset="0"/>
              </a:rPr>
              <a:t>ruột</a:t>
            </a:r>
            <a:r>
              <a:rPr lang="en-US" altLang="en-US" sz="26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6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altLang="en-US" sz="26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altLang="en-US" sz="26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6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6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26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6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altLang="en-US" sz="26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en-US" altLang="en-US" sz="26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6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6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6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altLang="en-US" sz="26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altLang="en-US" sz="26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sz="26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eaLnBrk="1" hangingPunct="1"/>
            <a:r>
              <a:rPr lang="en-US" altLang="en-US" sz="26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6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altLang="en-US" sz="26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altLang="en-US" sz="26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6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altLang="en-US" sz="26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26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6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6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altLang="en-US" sz="26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6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altLang="en-US" sz="26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altLang="en-US" sz="26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6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altLang="en-US" sz="26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6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26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altLang="en-US" sz="26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6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6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26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6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altLang="en-US" sz="26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en-US" altLang="en-US" sz="26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6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6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6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altLang="en-US" sz="26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altLang="en-US" sz="26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altLang="en-US" sz="26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eaLnBrk="1" hangingPunct="1"/>
            <a:r>
              <a:rPr lang="en-US" altLang="en-US" sz="26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26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altLang="en-US" sz="26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en-US" sz="26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en-US" sz="26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26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26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altLang="en-US" sz="26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altLang="en-US" sz="26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en-US" sz="26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altLang="en-US" sz="26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6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altLang="en-US" sz="26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altLang="en-US" sz="26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6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6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altLang="en-US" sz="26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en-US" sz="26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sz="26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6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altLang="en-US" sz="26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6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altLang="en-US" sz="26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lvl="0" indent="-457200" eaLnBrk="1" hangingPunct="1">
              <a:buFontTx/>
              <a:buChar char="-"/>
            </a:pPr>
            <a:endParaRPr lang="en-US" alt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04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3FEA542-CB0D-4E51-BA3E-8809A4680408}"/>
              </a:ext>
            </a:extLst>
          </p:cNvPr>
          <p:cNvSpPr/>
          <p:nvPr/>
        </p:nvSpPr>
        <p:spPr>
          <a:xfrm>
            <a:off x="762000" y="2114550"/>
            <a:ext cx="76200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THANK YOU!</a:t>
            </a:r>
            <a:endParaRPr kumimoji="0" lang="en-US" sz="40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8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 Phim Hoạt Hình Phỏng Vấn Bằng Tay Phải Được, Clip Phỏng Vấn, Nảy  Mầm, Học Sinh Tiểu Học miễn phí tải tập tin PNG PSDComment và Vec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66950"/>
            <a:ext cx="4038599" cy="288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2829296" y="257051"/>
            <a:ext cx="6172200" cy="1679448"/>
          </a:xfrm>
          <a:prstGeom prst="cloudCallout">
            <a:avLst>
              <a:gd name="adj1" fmla="val -4259"/>
              <a:gd name="adj2" fmla="val 8937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 gia đình bạn, ai là người nhiều tuổi nhất, ai là người ít tuổi nhất?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0" y="1428750"/>
            <a:ext cx="2667000" cy="1295400"/>
          </a:xfrm>
          <a:prstGeom prst="cloudCallout">
            <a:avLst>
              <a:gd name="adj1" fmla="val 76598"/>
              <a:gd name="adj2" fmla="val 58052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……</a:t>
            </a:r>
          </a:p>
        </p:txBody>
      </p:sp>
      <p:sp>
        <p:nvSpPr>
          <p:cNvPr id="8" name="Rectangle 7"/>
          <p:cNvSpPr/>
          <p:nvPr/>
        </p:nvSpPr>
        <p:spPr>
          <a:xfrm>
            <a:off x="1905000" y="1581150"/>
            <a:ext cx="5486400" cy="1231106"/>
          </a:xfrm>
          <a:prstGeom prst="rect">
            <a:avLst/>
          </a:prstGeom>
          <a:noFill/>
        </p:spPr>
        <p:txBody>
          <a:bodyPr wrap="square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540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</a:p>
          <a:p>
            <a:pPr algn="ctr"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540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 làm phóng viên</a:t>
            </a:r>
            <a:endParaRPr lang="en-US" sz="540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73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81000" y="2419350"/>
            <a:ext cx="8305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600">
                <a:solidFill>
                  <a:srgbClr val="0070C0"/>
                </a:solidFill>
                <a:latin typeface="Times New Roman" pitchFamily="18" charset="0"/>
                <a:sym typeface="Wingdings" pitchFamily="2" charset="2"/>
              </a:rPr>
              <a:t>   </a:t>
            </a:r>
            <a:r>
              <a:rPr lang="en-US" sz="3600">
                <a:solidFill>
                  <a:srgbClr val="0070C0"/>
                </a:solidFill>
                <a:latin typeface="Times New Roman" pitchFamily="18" charset="0"/>
              </a:rPr>
              <a:t>Trong mỗi gia đình có những người ở các lứa tuổi khác nhau </a:t>
            </a:r>
            <a:r>
              <a:rPr lang="en-US" sz="3600">
                <a:solidFill>
                  <a:srgbClr val="FF0000"/>
                </a:solidFill>
                <a:latin typeface="Times New Roman" pitchFamily="18" charset="0"/>
              </a:rPr>
              <a:t>cùng chung sống </a:t>
            </a:r>
            <a:r>
              <a:rPr lang="en-US" sz="3600">
                <a:solidFill>
                  <a:srgbClr val="0070C0"/>
                </a:solidFill>
                <a:latin typeface="Times New Roman" pitchFamily="18" charset="0"/>
              </a:rPr>
              <a:t>như: ông bà, cha mẹ, anh chị em,… là các thế hệ trong một gia đình.   </a:t>
            </a:r>
            <a:endParaRPr lang="en-US" sz="3600" b="0">
              <a:solidFill>
                <a:srgbClr val="0070C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09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1276350"/>
            <a:ext cx="7620000" cy="147732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4000" b="1" dirty="0" err="1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err="1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 algn="ctr">
              <a:spcBef>
                <a:spcPts val="1200"/>
              </a:spcBef>
              <a:defRPr/>
            </a:pPr>
            <a:r>
              <a:rPr lang="en-US" sz="400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 thế hệ trong gia đình</a:t>
            </a:r>
            <a:r>
              <a:rPr lang="en-US" sz="4000" b="1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221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19000">
        <p:circle/>
      </p:transition>
    </mc:Choice>
    <mc:Fallback xmlns="">
      <p:transition spd="slow" advTm="319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85800" y="4196775"/>
            <a:ext cx="830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sz="3200" b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 đình Minh có mấy người, gồm những ai?</a:t>
            </a:r>
          </a:p>
        </p:txBody>
      </p:sp>
      <p:pic>
        <p:nvPicPr>
          <p:cNvPr id="22539" name="Picture 14" descr="giadinh_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943" y="2648564"/>
            <a:ext cx="2108000" cy="13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513321" y="19437"/>
            <a:ext cx="4623908" cy="3975050"/>
            <a:chOff x="2513321" y="19437"/>
            <a:chExt cx="4623908" cy="3975050"/>
          </a:xfrm>
        </p:grpSpPr>
        <p:pic>
          <p:nvPicPr>
            <p:cNvPr id="22535" name="Picture 10" descr="giadinh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3321" y="19437"/>
              <a:ext cx="2108000" cy="1337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6" name="Picture 11" descr="giadinh_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4966" y="19437"/>
              <a:ext cx="2108000" cy="1332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7" name="Picture 12" descr="giadinh_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7583" y="1322982"/>
              <a:ext cx="2108000" cy="1328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8" name="Picture 13" descr="giadinh_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29" y="1322982"/>
              <a:ext cx="2108000" cy="1339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0" name="Picture 15" descr="giadinh_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3589" y="2650259"/>
              <a:ext cx="2108000" cy="1344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-19792" y="1899099"/>
            <a:ext cx="25017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Gia đình Minh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59328" y="3994487"/>
            <a:ext cx="8915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sz="3000" b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Hãy xếp các thành viên trong gia đình bạn Minh theo thứ tự từ người nhiều tuổi nhất đến người ít tuổi nhất.</a:t>
            </a:r>
          </a:p>
        </p:txBody>
      </p:sp>
    </p:spTree>
    <p:extLst>
      <p:ext uri="{BB962C8B-B14F-4D97-AF65-F5344CB8AC3E}">
        <p14:creationId xmlns:p14="http://schemas.microsoft.com/office/powerpoint/2010/main" val="217590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3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151188" y="895351"/>
            <a:ext cx="3798888" cy="990600"/>
            <a:chOff x="1255" y="1124"/>
            <a:chExt cx="2393" cy="832"/>
          </a:xfrm>
        </p:grpSpPr>
        <p:sp>
          <p:nvSpPr>
            <p:cNvPr id="23568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1255" y="1124"/>
              <a:ext cx="122" cy="83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normalizeH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B050"/>
                  </a:solidFill>
                  <a:latin typeface="Harrington"/>
                </a:rPr>
                <a:t>}</a:t>
              </a:r>
            </a:p>
          </p:txBody>
        </p:sp>
        <p:sp>
          <p:nvSpPr>
            <p:cNvPr id="23569" name="Text Box 11"/>
            <p:cNvSpPr txBox="1">
              <a:spLocks noChangeArrowheads="1"/>
            </p:cNvSpPr>
            <p:nvPr/>
          </p:nvSpPr>
          <p:spPr bwMode="auto">
            <a:xfrm>
              <a:off x="1440" y="1324"/>
              <a:ext cx="2208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>
                  <a:solidFill>
                    <a:srgbClr val="00B050"/>
                  </a:solidFill>
                  <a:latin typeface="Times New Roman" pitchFamily="18" charset="0"/>
                </a:rPr>
                <a:t>Ông bà Minh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3151186" y="2114550"/>
            <a:ext cx="3886200" cy="990600"/>
            <a:chOff x="1248" y="2422"/>
            <a:chExt cx="2448" cy="832"/>
          </a:xfrm>
        </p:grpSpPr>
        <p:sp>
          <p:nvSpPr>
            <p:cNvPr id="23566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1248" y="2422"/>
              <a:ext cx="122" cy="83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normalizeH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B050"/>
                  </a:solidFill>
                  <a:latin typeface="Harrington"/>
                </a:rPr>
                <a:t>}</a:t>
              </a:r>
            </a:p>
          </p:txBody>
        </p:sp>
        <p:sp>
          <p:nvSpPr>
            <p:cNvPr id="23567" name="Text Box 14"/>
            <p:cNvSpPr txBox="1">
              <a:spLocks noChangeArrowheads="1"/>
            </p:cNvSpPr>
            <p:nvPr/>
          </p:nvSpPr>
          <p:spPr bwMode="auto">
            <a:xfrm>
              <a:off x="1488" y="2571"/>
              <a:ext cx="2208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>
                  <a:solidFill>
                    <a:srgbClr val="00B050"/>
                  </a:solidFill>
                  <a:latin typeface="Times New Roman" pitchFamily="18" charset="0"/>
                </a:rPr>
                <a:t>Bố mẹ Minh</a:t>
              </a: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3151077" y="3352419"/>
            <a:ext cx="3843448" cy="1048131"/>
            <a:chOff x="1265" y="3729"/>
            <a:chExt cx="2431" cy="917"/>
          </a:xfrm>
        </p:grpSpPr>
        <p:sp>
          <p:nvSpPr>
            <p:cNvPr id="23564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1265" y="3729"/>
              <a:ext cx="127" cy="91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normalizeH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B050"/>
                  </a:solidFill>
                  <a:latin typeface="Harrington"/>
                </a:rPr>
                <a:t>}</a:t>
              </a:r>
            </a:p>
          </p:txBody>
        </p:sp>
        <p:sp>
          <p:nvSpPr>
            <p:cNvPr id="23565" name="Text Box 17"/>
            <p:cNvSpPr txBox="1">
              <a:spLocks noChangeArrowheads="1"/>
            </p:cNvSpPr>
            <p:nvPr/>
          </p:nvSpPr>
          <p:spPr bwMode="auto">
            <a:xfrm>
              <a:off x="1488" y="3846"/>
              <a:ext cx="2208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>
                  <a:solidFill>
                    <a:srgbClr val="00B050"/>
                  </a:solidFill>
                  <a:latin typeface="Times New Roman" pitchFamily="18" charset="0"/>
                </a:rPr>
                <a:t>Minh và em</a:t>
              </a:r>
            </a:p>
          </p:txBody>
        </p:sp>
      </p:grpSp>
      <p:sp>
        <p:nvSpPr>
          <p:cNvPr id="146450" name="Text Box 18"/>
          <p:cNvSpPr txBox="1">
            <a:spLocks noChangeArrowheads="1"/>
          </p:cNvSpPr>
          <p:nvPr/>
        </p:nvSpPr>
        <p:spPr bwMode="auto">
          <a:xfrm>
            <a:off x="5791200" y="1129904"/>
            <a:ext cx="4343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sym typeface="Wingdings 3" pitchFamily="18" charset="2"/>
              </a:rPr>
              <a:t> Thế hệ thứ nhất</a:t>
            </a:r>
          </a:p>
        </p:txBody>
      </p:sp>
      <p:sp>
        <p:nvSpPr>
          <p:cNvPr id="146451" name="Text Box 19"/>
          <p:cNvSpPr txBox="1">
            <a:spLocks noChangeArrowheads="1"/>
          </p:cNvSpPr>
          <p:nvPr/>
        </p:nvSpPr>
        <p:spPr bwMode="auto">
          <a:xfrm>
            <a:off x="5818187" y="2291775"/>
            <a:ext cx="43926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sym typeface="Wingdings 3" pitchFamily="18" charset="2"/>
              </a:rPr>
              <a:t> Thế hệ thứ hai</a:t>
            </a:r>
          </a:p>
        </p:txBody>
      </p:sp>
      <p:sp>
        <p:nvSpPr>
          <p:cNvPr id="146452" name="Text Box 20"/>
          <p:cNvSpPr txBox="1">
            <a:spLocks noChangeArrowheads="1"/>
          </p:cNvSpPr>
          <p:nvPr/>
        </p:nvSpPr>
        <p:spPr bwMode="auto">
          <a:xfrm>
            <a:off x="5730875" y="3486150"/>
            <a:ext cx="44799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sym typeface="Wingdings 3" pitchFamily="18" charset="2"/>
              </a:rPr>
              <a:t> Thế hệ thứ ba</a:t>
            </a:r>
          </a:p>
        </p:txBody>
      </p:sp>
      <p:sp>
        <p:nvSpPr>
          <p:cNvPr id="146455" name="AutoShape 23"/>
          <p:cNvSpPr>
            <a:spLocks noChangeArrowheads="1"/>
          </p:cNvSpPr>
          <p:nvPr/>
        </p:nvSpPr>
        <p:spPr bwMode="auto">
          <a:xfrm>
            <a:off x="76200" y="133350"/>
            <a:ext cx="2971800" cy="514350"/>
          </a:xfrm>
          <a:prstGeom prst="triangle">
            <a:avLst>
              <a:gd name="adj" fmla="val 50000"/>
            </a:avLst>
          </a:prstGeom>
          <a:solidFill>
            <a:srgbClr val="CC33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457200" y="4552950"/>
            <a:ext cx="2971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Gia đình Minh</a:t>
            </a:r>
          </a:p>
        </p:txBody>
      </p:sp>
      <p:pic>
        <p:nvPicPr>
          <p:cNvPr id="25" name="Hình ảnh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8175"/>
            <a:ext cx="2971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73705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6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6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46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6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6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6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6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6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6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64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6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6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6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64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6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50" grpId="0"/>
      <p:bldP spid="146451" grpId="0"/>
      <p:bldP spid="146452" grpId="0"/>
      <p:bldP spid="146455" grpId="0" animBg="1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1041976"/>
            <a:ext cx="3733800" cy="3714690"/>
            <a:chOff x="3230" y="816"/>
            <a:chExt cx="1963" cy="1761"/>
          </a:xfrm>
        </p:grpSpPr>
        <p:pic>
          <p:nvPicPr>
            <p:cNvPr id="24588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0" y="816"/>
              <a:ext cx="1963" cy="1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9" name="Picture 4" descr="GiaDinh0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3" r="4167"/>
            <a:stretch>
              <a:fillRect/>
            </a:stretch>
          </p:blipFill>
          <p:spPr bwMode="auto">
            <a:xfrm>
              <a:off x="3330" y="873"/>
              <a:ext cx="1776" cy="1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1752600" y="2857500"/>
            <a:ext cx="2971800" cy="8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 eaLnBrk="1" hangingPunct="1"/>
            <a:endParaRPr lang="en-US" sz="4400">
              <a:solidFill>
                <a:srgbClr val="0000FF"/>
              </a:solidFill>
              <a:latin typeface="VNI-Ariston" pitchFamily="2" charset="0"/>
            </a:endParaRPr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762000" y="4572000"/>
            <a:ext cx="1676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b="0">
              <a:latin typeface="Arial" pitchFamily="34" charset="0"/>
            </a:endParaRPr>
          </a:p>
        </p:txBody>
      </p:sp>
      <p:sp>
        <p:nvSpPr>
          <p:cNvPr id="82961" name="Text Box 17"/>
          <p:cNvSpPr txBox="1">
            <a:spLocks noChangeArrowheads="1"/>
          </p:cNvSpPr>
          <p:nvPr/>
        </p:nvSpPr>
        <p:spPr bwMode="auto">
          <a:xfrm>
            <a:off x="838200" y="4639330"/>
            <a:ext cx="2971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Gia đình Lan</a:t>
            </a: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3886200" y="1809750"/>
            <a:ext cx="31623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solidFill>
                  <a:srgbClr val="3333CC"/>
                </a:solidFill>
                <a:latin typeface="Times New Roman" pitchFamily="18" charset="0"/>
              </a:rPr>
              <a:t>Bố mẹ Lan </a:t>
            </a:r>
          </a:p>
        </p:txBody>
      </p:sp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3962401" y="3314700"/>
            <a:ext cx="34909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solidFill>
                  <a:srgbClr val="3333CC"/>
                </a:solidFill>
                <a:latin typeface="Times New Roman" pitchFamily="18" charset="0"/>
              </a:rPr>
              <a:t>Lan và em</a:t>
            </a: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5791200" y="1828800"/>
            <a:ext cx="3505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Times New Roman" pitchFamily="18" charset="0"/>
                <a:sym typeface="Wingdings 3" pitchFamily="18" charset="2"/>
              </a:rPr>
              <a:t> Thế hệ thứ nhất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81001" y="-19050"/>
            <a:ext cx="82638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 đình Lan có mấy thế hệ cùng chung sống?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381000" y="457201"/>
            <a:ext cx="53655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Mỗi thế hệ gồm có những ai ?</a:t>
            </a: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5791200" y="3314700"/>
            <a:ext cx="3276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Times New Roman" pitchFamily="18" charset="0"/>
                <a:sym typeface="Wingdings 3" pitchFamily="18" charset="2"/>
              </a:rPr>
              <a:t> Thế hệ thứ hai</a:t>
            </a:r>
          </a:p>
        </p:txBody>
      </p:sp>
    </p:spTree>
    <p:extLst>
      <p:ext uri="{BB962C8B-B14F-4D97-AF65-F5344CB8AC3E}">
        <p14:creationId xmlns:p14="http://schemas.microsoft.com/office/powerpoint/2010/main" val="36862049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2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61" grpId="0"/>
      <p:bldP spid="24" grpId="0"/>
      <p:bldP spid="27" grpId="0"/>
      <p:bldP spid="29" grpId="0"/>
      <p:bldP spid="31" grpId="0"/>
      <p:bldP spid="32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4748644" y="133350"/>
            <a:ext cx="4242955" cy="4297906"/>
            <a:chOff x="3230" y="816"/>
            <a:chExt cx="1963" cy="1761"/>
          </a:xfrm>
        </p:grpSpPr>
        <p:pic>
          <p:nvPicPr>
            <p:cNvPr id="25612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0" y="816"/>
              <a:ext cx="1963" cy="1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4" descr="GiaDinh0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3" r="4167"/>
            <a:stretch>
              <a:fillRect/>
            </a:stretch>
          </p:blipFill>
          <p:spPr bwMode="auto">
            <a:xfrm>
              <a:off x="3330" y="873"/>
              <a:ext cx="1776" cy="1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03" name="Group 9"/>
          <p:cNvGrpSpPr>
            <a:grpSpLocks/>
          </p:cNvGrpSpPr>
          <p:nvPr/>
        </p:nvGrpSpPr>
        <p:grpSpPr bwMode="auto">
          <a:xfrm>
            <a:off x="304800" y="133350"/>
            <a:ext cx="4114800" cy="4353580"/>
            <a:chOff x="672" y="816"/>
            <a:chExt cx="1632" cy="2345"/>
          </a:xfrm>
        </p:grpSpPr>
        <p:pic>
          <p:nvPicPr>
            <p:cNvPr id="25606" name="Picture 10" descr="giadinh_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" y="816"/>
              <a:ext cx="739" cy="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7" name="Picture 11" descr="giadinh_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0" y="816"/>
              <a:ext cx="739" cy="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8" name="Picture 12" descr="giadinh_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" y="1585"/>
              <a:ext cx="739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9" name="Picture 13" descr="giadinh_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" y="1585"/>
              <a:ext cx="739" cy="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0" name="Picture 14" descr="giadinh_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2367"/>
              <a:ext cx="739" cy="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1" name="Picture 15" descr="giadinh_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9" y="2368"/>
              <a:ext cx="739" cy="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604" name="Text Box 17"/>
          <p:cNvSpPr txBox="1">
            <a:spLocks noChangeArrowheads="1"/>
          </p:cNvSpPr>
          <p:nvPr/>
        </p:nvSpPr>
        <p:spPr bwMode="auto">
          <a:xfrm>
            <a:off x="5486400" y="4486930"/>
            <a:ext cx="2971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Gia đình Lan</a:t>
            </a:r>
          </a:p>
        </p:txBody>
      </p:sp>
      <p:sp>
        <p:nvSpPr>
          <p:cNvPr id="25605" name="Text Box 17"/>
          <p:cNvSpPr txBox="1">
            <a:spLocks noChangeArrowheads="1"/>
          </p:cNvSpPr>
          <p:nvPr/>
        </p:nvSpPr>
        <p:spPr bwMode="auto">
          <a:xfrm>
            <a:off x="990600" y="4486930"/>
            <a:ext cx="2971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Gia đình Minh</a:t>
            </a:r>
          </a:p>
        </p:txBody>
      </p:sp>
    </p:spTree>
    <p:extLst>
      <p:ext uri="{BB962C8B-B14F-4D97-AF65-F5344CB8AC3E}">
        <p14:creationId xmlns:p14="http://schemas.microsoft.com/office/powerpoint/2010/main" val="88664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2957</TotalTime>
  <Words>851</Words>
  <Application>Microsoft Office PowerPoint</Application>
  <PresentationFormat>On-screen Show (16:9)</PresentationFormat>
  <Paragraphs>111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Harrington</vt:lpstr>
      <vt:lpstr>Times New Roman</vt:lpstr>
      <vt:lpstr>VNI-Ariston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66</cp:revision>
  <dcterms:created xsi:type="dcterms:W3CDTF">2021-10-24T08:12:13Z</dcterms:created>
  <dcterms:modified xsi:type="dcterms:W3CDTF">2021-11-10T04:02:20Z</dcterms:modified>
</cp:coreProperties>
</file>