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27" r:id="rId2"/>
    <p:sldId id="259" r:id="rId3"/>
    <p:sldId id="290" r:id="rId4"/>
    <p:sldId id="329" r:id="rId5"/>
    <p:sldId id="268" r:id="rId6"/>
    <p:sldId id="318" r:id="rId7"/>
    <p:sldId id="1891" r:id="rId8"/>
    <p:sldId id="1892" r:id="rId9"/>
    <p:sldId id="291" r:id="rId10"/>
    <p:sldId id="324" r:id="rId11"/>
    <p:sldId id="325" r:id="rId12"/>
    <p:sldId id="1893" r:id="rId13"/>
    <p:sldId id="292" r:id="rId14"/>
    <p:sldId id="314" r:id="rId15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884"/>
    <a:srgbClr val="A1CF6B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228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13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82210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008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E6127-5E05-44BB-A699-F6388480285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660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3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7414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E6127-5E05-44BB-A699-F6388480285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1374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E6127-5E05-44BB-A699-F6388480285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5600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9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2387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10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98037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E6127-5E05-44BB-A699-F6388480285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9690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E6127-5E05-44BB-A699-F6388480285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9383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p:transition spd="med" advClick="0" advTm="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p:transition spd="med" advClick="0" advTm="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p:transition spd="med" advClick="0" advTm="0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p:transition spd="med" advClick="0" advTm="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p:transition spd="med" advClick="0" advTm="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p:transition spd="med" advClick="0" advTm="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p:transition spd="med" advClick="0" advTm="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p:transition spd="med" advClick="0" advTm="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4"/>
            <a:ext cx="9173498" cy="519143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2887"/>
            <a:ext cx="9143244" cy="3230613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469900"/>
            <a:ext cx="9143244" cy="44831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五边形 7"/>
          <p:cNvSpPr/>
          <p:nvPr userDrawn="1"/>
        </p:nvSpPr>
        <p:spPr>
          <a:xfrm>
            <a:off x="0" y="266700"/>
            <a:ext cx="3365500" cy="444500"/>
          </a:xfrm>
          <a:prstGeom prst="homePlate">
            <a:avLst/>
          </a:prstGeom>
          <a:solidFill>
            <a:srgbClr val="E1E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00B050"/>
                </a:solidFill>
              </a:rPr>
              <a:t>Click here to add a title</a:t>
            </a:r>
            <a:endParaRPr lang="zh-CN" altLang="en-US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p:transition spd="med" advClick="0" advTm="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p:transition spd="med" advClick="0" advTm="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p:transition spd="med" advClick="0" advTm="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 advClick="0" advTm="0">
    <p:pull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7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jpeg"/><Relationship Id="rId4" Type="http://schemas.openxmlformats.org/officeDocument/2006/relationships/image" Target="../media/image21.png"/><Relationship Id="rId9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7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7.jpeg"/><Relationship Id="rId4" Type="http://schemas.openxmlformats.org/officeDocument/2006/relationships/image" Target="../media/image21.png"/><Relationship Id="rId9" Type="http://schemas.openxmlformats.org/officeDocument/2006/relationships/image" Target="../media/image3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.mp3"/><Relationship Id="rId7" Type="http://schemas.openxmlformats.org/officeDocument/2006/relationships/image" Target="../media/image1.jpe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9.png"/><Relationship Id="rId4" Type="http://schemas.openxmlformats.org/officeDocument/2006/relationships/audio" Target="../media/media1.mp3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2444" y="-23967"/>
            <a:ext cx="9173498" cy="519143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2887"/>
            <a:ext cx="9143244" cy="32306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1" y="828599"/>
            <a:ext cx="8929901" cy="12069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62" y="254004"/>
            <a:ext cx="1231290" cy="17067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3663303"/>
            <a:ext cx="4103883" cy="1335868"/>
          </a:xfrm>
          <a:prstGeom prst="rect">
            <a:avLst/>
          </a:prstGeom>
        </p:spPr>
      </p:pic>
      <p:sp>
        <p:nvSpPr>
          <p:cNvPr id="10" name="矩形 65">
            <a:extLst>
              <a:ext uri="{FF2B5EF4-FFF2-40B4-BE49-F238E27FC236}">
                <a16:creationId xmlns:a16="http://schemas.microsoft.com/office/drawing/2014/main" id="{F52A7B97-B932-44C7-9956-976D106016C6}"/>
              </a:ext>
            </a:extLst>
          </p:cNvPr>
          <p:cNvSpPr/>
          <p:nvPr/>
        </p:nvSpPr>
        <p:spPr>
          <a:xfrm>
            <a:off x="1130710" y="-3688"/>
            <a:ext cx="7063248" cy="68427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kumimoji="1" lang="en-US" altLang="zh-CN" sz="2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ea typeface="方正大标宋简体" panose="02010601030101010101" charset="-122"/>
                <a:cs typeface="Arial" panose="020B0604020202020204" pitchFamily="34" charset="0"/>
              </a:rPr>
              <a:t>TRƯỜNG TIỂU HỌC GIA QUẤT</a:t>
            </a:r>
            <a:endParaRPr lang="en-US" altLang="zh-CN" sz="1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ea typeface="方正大标宋简体" panose="02010601030101010101" charset="-122"/>
              <a:cs typeface="Arial" panose="020B0604020202020204" pitchFamily="34" charset="0"/>
            </a:endParaRPr>
          </a:p>
        </p:txBody>
      </p:sp>
      <p:sp>
        <p:nvSpPr>
          <p:cNvPr id="11" name="TextBox 26">
            <a:extLst>
              <a:ext uri="{FF2B5EF4-FFF2-40B4-BE49-F238E27FC236}">
                <a16:creationId xmlns:a16="http://schemas.microsoft.com/office/drawing/2014/main" id="{CAEA4DE8-72B6-43BE-A314-E5F119AF49A2}"/>
              </a:ext>
            </a:extLst>
          </p:cNvPr>
          <p:cNvSpPr txBox="1"/>
          <p:nvPr/>
        </p:nvSpPr>
        <p:spPr>
          <a:xfrm>
            <a:off x="2066496" y="574366"/>
            <a:ext cx="5045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B2603"/>
                </a:solidFill>
                <a:latin typeface="方正大标宋简体" panose="02010601030101010101" charset="-122"/>
                <a:ea typeface="方正大标宋简体" panose="02010601030101010101" charset="-122"/>
                <a:cs typeface="Montserrat Semi" charset="0"/>
              </a:rPr>
              <a:t>MĨ THUẬT LỚP 1</a:t>
            </a:r>
          </a:p>
        </p:txBody>
      </p:sp>
      <p:pic>
        <p:nvPicPr>
          <p:cNvPr id="12" name="图片 66">
            <a:extLst>
              <a:ext uri="{FF2B5EF4-FFF2-40B4-BE49-F238E27FC236}">
                <a16:creationId xmlns:a16="http://schemas.microsoft.com/office/drawing/2014/main" id="{EB952CF3-B4B9-41DE-9A6A-746A5BC359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116430">
            <a:off x="-209277" y="1216967"/>
            <a:ext cx="1543309" cy="1140707"/>
          </a:xfrm>
          <a:prstGeom prst="rect">
            <a:avLst/>
          </a:prstGeom>
        </p:spPr>
      </p:pic>
      <p:sp>
        <p:nvSpPr>
          <p:cNvPr id="13" name="TextBox 1">
            <a:extLst>
              <a:ext uri="{FF2B5EF4-FFF2-40B4-BE49-F238E27FC236}">
                <a16:creationId xmlns:a16="http://schemas.microsoft.com/office/drawing/2014/main" id="{7B76C1F6-A6FA-4E7F-9CE5-4F76D7A9C4D4}"/>
              </a:ext>
            </a:extLst>
          </p:cNvPr>
          <p:cNvSpPr txBox="1"/>
          <p:nvPr/>
        </p:nvSpPr>
        <p:spPr>
          <a:xfrm>
            <a:off x="914400" y="1715733"/>
            <a:ext cx="7897091" cy="21236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CHỦ ĐỀ 2: NGÔI NHÀ CỦA EM</a:t>
            </a:r>
          </a:p>
          <a:p>
            <a:pPr algn="ctr"/>
            <a:endParaRPr lang="en-US" altLang="zh-CN" sz="2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ea typeface="方正少儿简体" panose="03000509000000000000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Bài</a:t>
            </a:r>
            <a:r>
              <a:rPr lang="en-US" altLang="zh-CN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 3: GHÉP HÌNH NHÀ ( </a:t>
            </a:r>
            <a:r>
              <a:rPr lang="en-US" altLang="zh-CN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Tiết</a:t>
            </a:r>
            <a:r>
              <a:rPr lang="en-US" altLang="zh-CN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 3 </a:t>
            </a:r>
            <a:r>
              <a:rPr lang="en-US" altLang="zh-CN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altLang="zh-CN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Giáo</a:t>
            </a:r>
            <a:r>
              <a:rPr lang="en-US" altLang="zh-CN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viên</a:t>
            </a:r>
            <a:r>
              <a:rPr lang="en-US" altLang="zh-CN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 : </a:t>
            </a:r>
            <a:r>
              <a:rPr lang="en-US" altLang="zh-CN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Nguyễn</a:t>
            </a:r>
            <a:r>
              <a:rPr lang="en-US" altLang="zh-CN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 Thu </a:t>
            </a:r>
            <a:r>
              <a:rPr lang="en-US" altLang="zh-CN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Hiền</a:t>
            </a:r>
            <a:endParaRPr lang="zh-CN" altLang="en-US" sz="3600" dirty="0">
              <a:ln w="38100">
                <a:solidFill>
                  <a:schemeClr val="bg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方正少儿简体" panose="03000509000000000000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05992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0" y="0"/>
            <a:ext cx="9173498" cy="519143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2887"/>
            <a:ext cx="9143244" cy="32306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2000">
            <a:off x="6666372" y="248347"/>
            <a:ext cx="1231290" cy="1706739"/>
          </a:xfrm>
          <a:prstGeom prst="rect">
            <a:avLst/>
          </a:prstGeom>
        </p:spPr>
      </p:pic>
      <p:sp>
        <p:nvSpPr>
          <p:cNvPr id="24" name="MH_SubTitle_1"/>
          <p:cNvSpPr/>
          <p:nvPr>
            <p:custDataLst>
              <p:tags r:id="rId1"/>
            </p:custDataLst>
          </p:nvPr>
        </p:nvSpPr>
        <p:spPr>
          <a:xfrm>
            <a:off x="1194956" y="1912887"/>
            <a:ext cx="7003472" cy="1974761"/>
          </a:xfrm>
          <a:prstGeom prst="roundRect">
            <a:avLst>
              <a:gd name="adj" fmla="val 11293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>
            <a:normAutofit/>
          </a:bodyPr>
          <a:lstStyle/>
          <a:p>
            <a:pPr algn="just">
              <a:defRPr/>
            </a:pPr>
            <a:endParaRPr lang="en-US" altLang="zh-CN" sz="20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微软雅黑" panose="020B0503020204020204" pitchFamily="34" charset="-122"/>
            </a:endParaRPr>
          </a:p>
          <a:p>
            <a:pPr marL="342900" indent="-342900" algn="just">
              <a:buFontTx/>
              <a:buChar char="-"/>
              <a:defRPr/>
            </a:pPr>
            <a:r>
              <a:rPr lang="en-US" altLang="zh-CN" sz="32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Em</a:t>
            </a:r>
            <a:r>
              <a:rPr lang="en-US" altLang="zh-CN" sz="32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hãy</a:t>
            </a:r>
            <a:r>
              <a:rPr lang="en-US" altLang="zh-CN" sz="32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chia </a:t>
            </a:r>
            <a:r>
              <a:rPr lang="en-US" altLang="zh-CN" sz="32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sẻ</a:t>
            </a:r>
            <a:r>
              <a:rPr lang="en-US" altLang="zh-CN" sz="32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suy</a:t>
            </a:r>
            <a:r>
              <a:rPr lang="en-US" altLang="zh-CN" sz="32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nghĩ</a:t>
            </a:r>
            <a:r>
              <a:rPr lang="en-US" altLang="zh-CN" sz="32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và</a:t>
            </a:r>
            <a:r>
              <a:rPr lang="en-US" altLang="zh-CN" sz="32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bức</a:t>
            </a:r>
            <a:r>
              <a:rPr lang="en-US" altLang="zh-CN" sz="32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tranh</a:t>
            </a:r>
            <a:r>
              <a:rPr lang="en-US" altLang="zh-CN" sz="32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của</a:t>
            </a:r>
            <a:r>
              <a:rPr lang="en-US" altLang="zh-CN" sz="32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mình</a:t>
            </a:r>
            <a:r>
              <a:rPr lang="en-US" altLang="zh-CN" sz="32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cho</a:t>
            </a:r>
            <a:r>
              <a:rPr lang="en-US" altLang="zh-CN" sz="32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người</a:t>
            </a:r>
            <a:r>
              <a:rPr lang="en-US" altLang="zh-CN" sz="32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thân</a:t>
            </a:r>
            <a:r>
              <a:rPr lang="en-US" altLang="zh-CN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được</a:t>
            </a:r>
            <a:r>
              <a:rPr lang="en-US" altLang="zh-CN" sz="32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biết</a:t>
            </a:r>
            <a:r>
              <a:rPr lang="en-US" altLang="zh-CN" sz="32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nhé</a:t>
            </a:r>
            <a:r>
              <a:rPr lang="en-US" altLang="zh-CN" sz="32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!</a:t>
            </a:r>
            <a:endParaRPr lang="zh-CN" altLang="en-US" sz="32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25" name="MH_Other_2"/>
          <p:cNvSpPr/>
          <p:nvPr>
            <p:custDataLst>
              <p:tags r:id="rId2"/>
            </p:custDataLst>
          </p:nvPr>
        </p:nvSpPr>
        <p:spPr>
          <a:xfrm>
            <a:off x="922300" y="56365"/>
            <a:ext cx="7494336" cy="1252889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20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HOẠT ĐỘNG 4: PHÂN TÍCH – ĐÁNH GIÁ</a:t>
            </a:r>
            <a:endParaRPr lang="zh-CN" altLang="en-US" sz="20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612755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6516" cy="51435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" y="-66"/>
            <a:ext cx="9020315" cy="457260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90663">
            <a:off x="6931104" y="3092224"/>
            <a:ext cx="1164286" cy="1050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82" y="226999"/>
            <a:ext cx="1464286" cy="1250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51" y="2630287"/>
            <a:ext cx="992858" cy="106428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760" y="461972"/>
            <a:ext cx="986802" cy="1221428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758536" y="226999"/>
            <a:ext cx="267255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1400" b="1" noProof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方正大标宋简体" panose="02010601030101010101" charset="-122"/>
                <a:cs typeface="Arial" panose="020B0604020202020204" pitchFamily="34" charset="0"/>
                <a:sym typeface="Arial" panose="020B0604020202020204" pitchFamily="34" charset="0"/>
              </a:rPr>
              <a:t>HOẠT ĐỘNG 5: </a:t>
            </a:r>
          </a:p>
          <a:p>
            <a:pPr algn="ctr" eaLnBrk="1" hangingPunct="1">
              <a:defRPr/>
            </a:pPr>
            <a:r>
              <a:rPr lang="en-US" altLang="zh-CN" sz="1400" b="1" noProof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方正大标宋简体" panose="02010601030101010101" charset="-122"/>
                <a:cs typeface="Arial" panose="020B0604020202020204" pitchFamily="34" charset="0"/>
                <a:sym typeface="Arial" panose="020B0604020202020204" pitchFamily="34" charset="0"/>
              </a:rPr>
              <a:t>VẬN DỤNG – PHÁT TRIỂN </a:t>
            </a:r>
            <a:endParaRPr lang="zh-CN" altLang="en-US" sz="1400" b="1" noProof="1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ea typeface="方正大标宋简体" panose="02010601030101010101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51" y="749746"/>
            <a:ext cx="4387058" cy="38227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773" y="332508"/>
            <a:ext cx="4266427" cy="406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39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97"/>
    </mc:Choice>
    <mc:Fallback xmlns="">
      <p:transition spd="slow" advTm="90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  <p:extLst mod="1">
    <p:ext uri="{E180D4A7-C9FB-4DFB-919C-405C955672EB}">
      <p14:showEvtLst xmlns:p14="http://schemas.microsoft.com/office/powerpoint/2010/main">
        <p14:playEvt time="2562" objId="3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6516" cy="51435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" y="-66"/>
            <a:ext cx="9020315" cy="457260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90663">
            <a:off x="6931104" y="3092224"/>
            <a:ext cx="1164286" cy="1050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82" y="226999"/>
            <a:ext cx="1464286" cy="1250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51" y="2630287"/>
            <a:ext cx="992858" cy="106428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760" y="461972"/>
            <a:ext cx="986802" cy="1221428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758536" y="226999"/>
            <a:ext cx="267255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1400" b="1" noProof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方正大标宋简体" panose="02010601030101010101" charset="-122"/>
                <a:cs typeface="Arial" panose="020B0604020202020204" pitchFamily="34" charset="0"/>
                <a:sym typeface="Arial" panose="020B0604020202020204" pitchFamily="34" charset="0"/>
              </a:rPr>
              <a:t>HOẠT ĐỘNG 5: </a:t>
            </a:r>
          </a:p>
          <a:p>
            <a:pPr algn="ctr" eaLnBrk="1" hangingPunct="1">
              <a:defRPr/>
            </a:pPr>
            <a:r>
              <a:rPr lang="en-US" altLang="zh-CN" sz="1400" b="1" noProof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方正大标宋简体" panose="02010601030101010101" charset="-122"/>
                <a:cs typeface="Arial" panose="020B0604020202020204" pitchFamily="34" charset="0"/>
                <a:sym typeface="Arial" panose="020B0604020202020204" pitchFamily="34" charset="0"/>
              </a:rPr>
              <a:t>VẬN DỤNG – PHÁT TRIỂN </a:t>
            </a:r>
            <a:endParaRPr lang="zh-CN" altLang="en-US" sz="1400" b="1" noProof="1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ea typeface="方正大标宋简体" panose="02010601030101010101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930" y="884885"/>
            <a:ext cx="4188722" cy="34825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51" y="884885"/>
            <a:ext cx="4220894" cy="351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24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97"/>
    </mc:Choice>
    <mc:Fallback xmlns="">
      <p:transition spd="slow" advTm="90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  <p:extLst mod="1">
    <p:ext uri="{E180D4A7-C9FB-4DFB-919C-405C955672EB}">
      <p14:showEvtLst xmlns:p14="http://schemas.microsoft.com/office/powerpoint/2010/main">
        <p14:playEvt time="2562" objId="3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4"/>
            <a:ext cx="9173498" cy="519143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6" y="1874844"/>
            <a:ext cx="9143244" cy="32306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5" y="206148"/>
            <a:ext cx="1231290" cy="1706739"/>
          </a:xfrm>
          <a:prstGeom prst="rect">
            <a:avLst/>
          </a:prstGeom>
        </p:spPr>
      </p:pic>
      <p:sp>
        <p:nvSpPr>
          <p:cNvPr id="23" name="MH_Other_1"/>
          <p:cNvSpPr/>
          <p:nvPr>
            <p:custDataLst>
              <p:tags r:id="rId1"/>
            </p:custDataLst>
          </p:nvPr>
        </p:nvSpPr>
        <p:spPr>
          <a:xfrm>
            <a:off x="3068528" y="806593"/>
            <a:ext cx="1701520" cy="1760722"/>
          </a:xfrm>
          <a:custGeom>
            <a:avLst/>
            <a:gdLst>
              <a:gd name="connsiteX0" fmla="*/ 0 w 1120775"/>
              <a:gd name="connsiteY0" fmla="*/ 812800 h 1136650"/>
              <a:gd name="connsiteX1" fmla="*/ 504825 w 1120775"/>
              <a:gd name="connsiteY1" fmla="*/ 0 h 1136650"/>
              <a:gd name="connsiteX2" fmla="*/ 606425 w 1120775"/>
              <a:gd name="connsiteY2" fmla="*/ 28575 h 1136650"/>
              <a:gd name="connsiteX3" fmla="*/ 1120775 w 1120775"/>
              <a:gd name="connsiteY3" fmla="*/ 1136650 h 1136650"/>
              <a:gd name="connsiteX0" fmla="*/ 0 w 1098550"/>
              <a:gd name="connsiteY0" fmla="*/ 815975 h 1136650"/>
              <a:gd name="connsiteX1" fmla="*/ 482600 w 1098550"/>
              <a:gd name="connsiteY1" fmla="*/ 0 h 1136650"/>
              <a:gd name="connsiteX2" fmla="*/ 584200 w 1098550"/>
              <a:gd name="connsiteY2" fmla="*/ 28575 h 1136650"/>
              <a:gd name="connsiteX3" fmla="*/ 1098550 w 1098550"/>
              <a:gd name="connsiteY3" fmla="*/ 1136650 h 113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8550" h="1136650">
                <a:moveTo>
                  <a:pt x="0" y="815975"/>
                </a:moveTo>
                <a:lnTo>
                  <a:pt x="482600" y="0"/>
                </a:lnTo>
                <a:lnTo>
                  <a:pt x="584200" y="28575"/>
                </a:lnTo>
                <a:lnTo>
                  <a:pt x="1098550" y="1136650"/>
                </a:lnTo>
              </a:path>
            </a:pathLst>
          </a:custGeom>
          <a:noFill/>
          <a:ln w="19050">
            <a:solidFill>
              <a:srgbClr val="7CC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24" name="MH_SubTitle_1"/>
          <p:cNvSpPr/>
          <p:nvPr>
            <p:custDataLst>
              <p:tags r:id="rId2"/>
            </p:custDataLst>
          </p:nvPr>
        </p:nvSpPr>
        <p:spPr>
          <a:xfrm>
            <a:off x="415636" y="206148"/>
            <a:ext cx="8484012" cy="4480152"/>
          </a:xfrm>
          <a:prstGeom prst="roundRect">
            <a:avLst>
              <a:gd name="adj" fmla="val 11293"/>
            </a:avLst>
          </a:prstGeom>
          <a:solidFill>
            <a:srgbClr val="7CCDA9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chemeClr val="tx1"/>
                </a:solidFill>
                <a:ea typeface="微软雅黑" panose="020B0503020204020204" pitchFamily="34" charset="-122"/>
              </a:rPr>
              <a:t>   </a:t>
            </a:r>
            <a:r>
              <a:rPr lang="en-US" altLang="zh-CN" sz="3200" b="1" dirty="0" smtClean="0">
                <a:solidFill>
                  <a:srgbClr val="FF0000"/>
                </a:solidFill>
                <a:ea typeface="微软雅黑" panose="020B0503020204020204" pitchFamily="34" charset="-122"/>
              </a:rPr>
              <a:t>DẶN DÒ</a:t>
            </a:r>
          </a:p>
          <a:p>
            <a:pPr algn="just">
              <a:defRPr/>
            </a:pPr>
            <a:r>
              <a:rPr lang="en-US" altLang="zh-CN" sz="3200" b="1" dirty="0" smtClean="0">
                <a:solidFill>
                  <a:schemeClr val="tx1"/>
                </a:solidFill>
                <a:ea typeface="微软雅黑" panose="020B0503020204020204" pitchFamily="34" charset="-122"/>
              </a:rPr>
              <a:t>- </a:t>
            </a:r>
            <a:r>
              <a:rPr lang="en-US" altLang="zh-CN" sz="3200" b="1" dirty="0" err="1" smtClean="0">
                <a:solidFill>
                  <a:schemeClr val="tx1"/>
                </a:solidFill>
                <a:ea typeface="微软雅黑" panose="020B0503020204020204" pitchFamily="34" charset="-122"/>
              </a:rPr>
              <a:t>Hoàn</a:t>
            </a:r>
            <a:r>
              <a:rPr lang="en-US" altLang="zh-CN" sz="3200" b="1" dirty="0" smtClean="0">
                <a:solidFill>
                  <a:schemeClr val="tx1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ea typeface="微软雅黑" panose="020B0503020204020204" pitchFamily="34" charset="-122"/>
              </a:rPr>
              <a:t>thành</a:t>
            </a:r>
            <a:r>
              <a:rPr lang="en-US" altLang="zh-CN" sz="3200" b="1" dirty="0">
                <a:solidFill>
                  <a:schemeClr val="tx1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ea typeface="微软雅黑" panose="020B0503020204020204" pitchFamily="34" charset="-122"/>
              </a:rPr>
              <a:t>bài</a:t>
            </a:r>
            <a:r>
              <a:rPr lang="en-US" altLang="zh-CN" sz="3200" b="1" dirty="0">
                <a:solidFill>
                  <a:schemeClr val="tx1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ea typeface="微软雅黑" panose="020B0503020204020204" pitchFamily="34" charset="-122"/>
              </a:rPr>
              <a:t>đầy</a:t>
            </a:r>
            <a:r>
              <a:rPr lang="en-US" altLang="zh-CN" sz="3200" b="1" dirty="0">
                <a:solidFill>
                  <a:schemeClr val="tx1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ea typeface="微软雅黑" panose="020B0503020204020204" pitchFamily="34" charset="-122"/>
              </a:rPr>
              <a:t>đủ</a:t>
            </a:r>
            <a:r>
              <a:rPr lang="en-US" altLang="zh-CN" sz="3200" b="1" dirty="0" smtClean="0">
                <a:solidFill>
                  <a:schemeClr val="tx1"/>
                </a:solidFill>
                <a:ea typeface="微软雅黑" panose="020B0503020204020204" pitchFamily="34" charset="-122"/>
              </a:rPr>
              <a:t>, </a:t>
            </a:r>
            <a:r>
              <a:rPr lang="en-US" altLang="zh-CN" sz="3200" b="1" dirty="0" err="1">
                <a:solidFill>
                  <a:schemeClr val="tx1"/>
                </a:solidFill>
                <a:ea typeface="微软雅黑" panose="020B0503020204020204" pitchFamily="34" charset="-122"/>
              </a:rPr>
              <a:t>gửi</a:t>
            </a:r>
            <a:r>
              <a:rPr lang="en-US" altLang="zh-CN" sz="3200" b="1" dirty="0">
                <a:solidFill>
                  <a:schemeClr val="tx1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 smtClean="0">
                <a:solidFill>
                  <a:schemeClr val="tx1"/>
                </a:solidFill>
                <a:ea typeface="微软雅黑" panose="020B0503020204020204" pitchFamily="34" charset="-122"/>
              </a:rPr>
              <a:t>cho</a:t>
            </a:r>
            <a:r>
              <a:rPr lang="en-US" altLang="zh-CN" sz="3200" b="1" dirty="0" smtClean="0">
                <a:solidFill>
                  <a:schemeClr val="tx1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 smtClean="0">
                <a:solidFill>
                  <a:schemeClr val="tx1"/>
                </a:solidFill>
                <a:ea typeface="微软雅黑" panose="020B0503020204020204" pitchFamily="34" charset="-122"/>
              </a:rPr>
              <a:t>Thầy</a:t>
            </a:r>
            <a:r>
              <a:rPr lang="en-US" altLang="zh-CN" sz="3200" b="1" dirty="0" smtClean="0">
                <a:solidFill>
                  <a:schemeClr val="tx1"/>
                </a:solidFill>
                <a:ea typeface="微软雅黑" panose="020B0503020204020204" pitchFamily="34" charset="-122"/>
              </a:rPr>
              <a:t>, </a:t>
            </a:r>
            <a:r>
              <a:rPr lang="en-US" altLang="zh-CN" sz="3200" b="1" dirty="0" err="1">
                <a:solidFill>
                  <a:schemeClr val="tx1"/>
                </a:solidFill>
                <a:ea typeface="微软雅黑" panose="020B0503020204020204" pitchFamily="34" charset="-122"/>
              </a:rPr>
              <a:t>C</a:t>
            </a:r>
            <a:r>
              <a:rPr lang="en-US" altLang="zh-CN" sz="3200" b="1" dirty="0" err="1" smtClean="0">
                <a:solidFill>
                  <a:schemeClr val="tx1"/>
                </a:solidFill>
                <a:ea typeface="微软雅黑" panose="020B0503020204020204" pitchFamily="34" charset="-122"/>
              </a:rPr>
              <a:t>ô</a:t>
            </a:r>
            <a:r>
              <a:rPr lang="en-US" altLang="zh-CN" sz="3200" b="1" dirty="0" smtClean="0">
                <a:solidFill>
                  <a:schemeClr val="tx1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ea typeface="微软雅黑" panose="020B0503020204020204" pitchFamily="34" charset="-122"/>
              </a:rPr>
              <a:t>giáo</a:t>
            </a:r>
            <a:r>
              <a:rPr lang="en-US" altLang="zh-CN" sz="3200" b="1" dirty="0">
                <a:solidFill>
                  <a:schemeClr val="tx1"/>
                </a:solidFill>
                <a:ea typeface="微软雅黑" panose="020B0503020204020204" pitchFamily="34" charset="-122"/>
              </a:rPr>
              <a:t>.</a:t>
            </a:r>
          </a:p>
          <a:p>
            <a:pPr algn="just">
              <a:defRPr/>
            </a:pPr>
            <a:r>
              <a:rPr lang="en-US" altLang="zh-CN" sz="3200" b="1" dirty="0" smtClean="0">
                <a:solidFill>
                  <a:schemeClr val="tx1"/>
                </a:solidFill>
                <a:ea typeface="微软雅黑" panose="020B0503020204020204" pitchFamily="34" charset="-122"/>
              </a:rPr>
              <a:t>    - </a:t>
            </a:r>
            <a:r>
              <a:rPr lang="en-US" altLang="zh-CN" sz="3200" b="1" dirty="0" err="1" smtClean="0">
                <a:solidFill>
                  <a:schemeClr val="tx1"/>
                </a:solidFill>
                <a:ea typeface="微软雅黑" panose="020B0503020204020204" pitchFamily="34" charset="-122"/>
              </a:rPr>
              <a:t>Chuẩn</a:t>
            </a:r>
            <a:r>
              <a:rPr lang="en-US" altLang="zh-CN" sz="3200" b="1" dirty="0" smtClean="0">
                <a:solidFill>
                  <a:schemeClr val="tx1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ea typeface="微软雅黑" panose="020B0503020204020204" pitchFamily="34" charset="-122"/>
              </a:rPr>
              <a:t>bị</a:t>
            </a:r>
            <a:r>
              <a:rPr lang="en-US" altLang="zh-CN" sz="3200" b="1" dirty="0">
                <a:solidFill>
                  <a:schemeClr val="tx1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ea typeface="微软雅黑" panose="020B0503020204020204" pitchFamily="34" charset="-122"/>
              </a:rPr>
              <a:t>đồ</a:t>
            </a:r>
            <a:r>
              <a:rPr lang="en-US" altLang="zh-CN" sz="3200" b="1" dirty="0">
                <a:solidFill>
                  <a:schemeClr val="tx1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ea typeface="微软雅黑" panose="020B0503020204020204" pitchFamily="34" charset="-122"/>
              </a:rPr>
              <a:t>dùng</a:t>
            </a:r>
            <a:r>
              <a:rPr lang="en-US" altLang="zh-CN" sz="3200" b="1" dirty="0">
                <a:solidFill>
                  <a:schemeClr val="tx1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ea typeface="微软雅黑" panose="020B0503020204020204" pitchFamily="34" charset="-122"/>
              </a:rPr>
              <a:t>cho</a:t>
            </a:r>
            <a:r>
              <a:rPr lang="en-US" altLang="zh-CN" sz="3200" b="1" dirty="0">
                <a:solidFill>
                  <a:schemeClr val="tx1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ea typeface="微软雅黑" panose="020B0503020204020204" pitchFamily="34" charset="-122"/>
              </a:rPr>
              <a:t>bài</a:t>
            </a:r>
            <a:r>
              <a:rPr lang="en-US" altLang="zh-CN" sz="3200" b="1" dirty="0">
                <a:solidFill>
                  <a:schemeClr val="tx1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ea typeface="微软雅黑" panose="020B0503020204020204" pitchFamily="34" charset="-122"/>
              </a:rPr>
              <a:t>học</a:t>
            </a:r>
            <a:r>
              <a:rPr lang="en-US" altLang="zh-CN" sz="3200" b="1" dirty="0">
                <a:solidFill>
                  <a:schemeClr val="tx1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ea typeface="微软雅黑" panose="020B0503020204020204" pitchFamily="34" charset="-122"/>
              </a:rPr>
              <a:t>sau</a:t>
            </a:r>
            <a:r>
              <a:rPr lang="en-US" altLang="zh-CN" sz="3200" b="1" dirty="0">
                <a:solidFill>
                  <a:schemeClr val="tx1"/>
                </a:solidFill>
                <a:ea typeface="微软雅黑" panose="020B0503020204020204" pitchFamily="34" charset="-12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4681007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4"/>
            <a:ext cx="9173498" cy="519143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2887"/>
            <a:ext cx="9143244" cy="32306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1" y="828599"/>
            <a:ext cx="8929901" cy="12069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5" y="206148"/>
            <a:ext cx="1231290" cy="170673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08599" y="1264602"/>
            <a:ext cx="73260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XIN CHÀO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VÀ HẸN GẶP LẠI!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84444" y="26813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3663303"/>
            <a:ext cx="4103883" cy="133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53016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60"/>
                            </p:stCondLst>
                            <p:childTnLst>
                              <p:par>
                                <p:cTn id="22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" y="8185"/>
            <a:ext cx="9216516" cy="5143500"/>
          </a:xfrm>
          <a:prstGeom prst="rect">
            <a:avLst/>
          </a:prstGeom>
        </p:spPr>
      </p:pic>
      <p:sp>
        <p:nvSpPr>
          <p:cNvPr id="26" name="KSO_Shape"/>
          <p:cNvSpPr/>
          <p:nvPr/>
        </p:nvSpPr>
        <p:spPr bwMode="auto">
          <a:xfrm>
            <a:off x="0" y="126352"/>
            <a:ext cx="9323093" cy="5017148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rgbClr val="E3F6FA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sz="1013">
              <a:solidFill>
                <a:srgbClr val="FFFFFF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468162" y="311727"/>
            <a:ext cx="3927048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44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标宋简体" panose="02010601030101010101" charset="-122"/>
                <a:ea typeface="方正大标宋简体" panose="02010601030101010101" charset="-122"/>
                <a:cs typeface="+mn-ea"/>
                <a:sym typeface="Arial" panose="020B0604020202020204" pitchFamily="34" charset="0"/>
              </a:rPr>
              <a:t>ĐỒ DÙNG</a:t>
            </a:r>
            <a:endParaRPr lang="zh-CN" altLang="en-US" sz="4400" b="1" noProof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大标宋简体" panose="02010601030101010101" charset="-122"/>
              <a:ea typeface="方正大标宋简体" panose="02010601030101010101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31" name="Picture 4" descr="Giấy Vẽ Mỹ Thuật A4 - Xấp 10 Tờ Giấy Vẽ Màu Nước, Acrylic, Marker, Màu Chì,  Phác Họa Chuyên Dụng | Sổ Tay Các Loại | ThichMuaSach.Com">
            <a:extLst>
              <a:ext uri="{FF2B5EF4-FFF2-40B4-BE49-F238E27FC236}">
                <a16:creationId xmlns:a16="http://schemas.microsoft.com/office/drawing/2014/main" id="{0F71ABDD-9F5B-4612-8F45-9304AEE1B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1" y="2784764"/>
            <a:ext cx="2583171" cy="172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Tả cây bút chì">
            <a:extLst>
              <a:ext uri="{FF2B5EF4-FFF2-40B4-BE49-F238E27FC236}">
                <a16:creationId xmlns:a16="http://schemas.microsoft.com/office/drawing/2014/main" id="{50FF4128-4EDE-43C6-B27B-BB5EF59B2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306" y="1174210"/>
            <a:ext cx="1597769" cy="147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10 Gôm tẩy tốt nhất hiện nay 2019 - CÔNG TY TNHH TM XUÂN VY">
            <a:extLst>
              <a:ext uri="{FF2B5EF4-FFF2-40B4-BE49-F238E27FC236}">
                <a16:creationId xmlns:a16="http://schemas.microsoft.com/office/drawing/2014/main" id="{C41D0D05-AA29-43F5-8B1E-BE71F7ACD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260" y="3101358"/>
            <a:ext cx="1402104" cy="140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ộp bút lông màu 12 cây | Văn phòng phẩm giá rẻ Ánh Sao">
            <a:extLst>
              <a:ext uri="{FF2B5EF4-FFF2-40B4-BE49-F238E27FC236}">
                <a16:creationId xmlns:a16="http://schemas.microsoft.com/office/drawing/2014/main" id="{4D79952A-A794-4776-A7C1-BED87DE43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070" y="1137700"/>
            <a:ext cx="1752071" cy="169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huyến Mãi T6: Giảm đến 40% họa cụ Thiên Long, Colormate, Faber Castell –  Bookish">
            <a:extLst>
              <a:ext uri="{FF2B5EF4-FFF2-40B4-BE49-F238E27FC236}">
                <a16:creationId xmlns:a16="http://schemas.microsoft.com/office/drawing/2014/main" id="{9EA4F033-0235-4029-A7BB-DF71D000B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91" y="540327"/>
            <a:ext cx="2401389" cy="198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àu nước Thiên Long - Colokit WACO-05 – Flexoffice.com - Tập đoàn Thiên Long">
            <a:extLst>
              <a:ext uri="{FF2B5EF4-FFF2-40B4-BE49-F238E27FC236}">
                <a16:creationId xmlns:a16="http://schemas.microsoft.com/office/drawing/2014/main" id="{45BD6552-076E-41D6-827C-6DA43CBD2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3262903"/>
            <a:ext cx="2608118" cy="156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Ưu điểm của dòng bút chì màu Stablo so với các loại bút khác CÔNG TY TNHH  THƯƠNG MẠI THÁI Á">
            <a:extLst>
              <a:ext uri="{FF2B5EF4-FFF2-40B4-BE49-F238E27FC236}">
                <a16:creationId xmlns:a16="http://schemas.microsoft.com/office/drawing/2014/main" id="{AD4848D4-5958-4936-B3C3-8CD51C9AB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516" y="1174210"/>
            <a:ext cx="2194113" cy="158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56"/>
    </mc:Choice>
    <mc:Fallback xmlns="">
      <p:transition spd="slow" advTm="3025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2" y="6951"/>
            <a:ext cx="9173498" cy="519143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2887"/>
            <a:ext cx="9143244" cy="32306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1161">
            <a:off x="7405056" y="146762"/>
            <a:ext cx="1332131" cy="1846519"/>
          </a:xfrm>
          <a:prstGeom prst="rect">
            <a:avLst/>
          </a:prstGeom>
        </p:spPr>
      </p:pic>
      <p:sp>
        <p:nvSpPr>
          <p:cNvPr id="24" name="MH_SubTitle_1"/>
          <p:cNvSpPr/>
          <p:nvPr>
            <p:custDataLst>
              <p:tags r:id="rId1"/>
            </p:custDataLst>
          </p:nvPr>
        </p:nvSpPr>
        <p:spPr>
          <a:xfrm>
            <a:off x="488373" y="162313"/>
            <a:ext cx="8260772" cy="4690241"/>
          </a:xfrm>
          <a:prstGeom prst="roundRect">
            <a:avLst>
              <a:gd name="adj" fmla="val 11293"/>
            </a:avLst>
          </a:prstGeom>
          <a:solidFill>
            <a:srgbClr val="7CCDA9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en-US" altLang="zh-CN" sz="2800" dirty="0">
              <a:solidFill>
                <a:srgbClr val="7030A0"/>
              </a:solidFill>
              <a:ea typeface="微软雅黑" panose="020B0503020204020204" pitchFamily="34" charset="-122"/>
            </a:endParaRPr>
          </a:p>
        </p:txBody>
      </p:sp>
      <p:sp>
        <p:nvSpPr>
          <p:cNvPr id="6" name="Hộp Văn bản 3">
            <a:extLst>
              <a:ext uri="{FF2B5EF4-FFF2-40B4-BE49-F238E27FC236}">
                <a16:creationId xmlns:a16="http://schemas.microsoft.com/office/drawing/2014/main" id="{A930FA96-39E0-4B5E-B1B9-17921B02E81F}"/>
              </a:ext>
            </a:extLst>
          </p:cNvPr>
          <p:cNvSpPr txBox="1"/>
          <p:nvPr/>
        </p:nvSpPr>
        <p:spPr>
          <a:xfrm>
            <a:off x="654627" y="713047"/>
            <a:ext cx="7897090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  <a:defRPr/>
            </a:pP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mảng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  <a:defRPr/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  <a:defRPr/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  <a:defRPr/>
            </a:pP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  <a:defRPr/>
            </a:pPr>
            <a:endParaRPr lang="en-US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  <a:defRPr/>
            </a:pP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A268BE-E719-4570-89BB-1D97E6D8019C}"/>
              </a:ext>
            </a:extLst>
          </p:cNvPr>
          <p:cNvSpPr txBox="1"/>
          <p:nvPr/>
        </p:nvSpPr>
        <p:spPr>
          <a:xfrm>
            <a:off x="2828971" y="404534"/>
            <a:ext cx="3485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0000"/>
                </a:solidFill>
                <a:ea typeface="微软雅黑" panose="020B0503020204020204" pitchFamily="34" charset="-122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24779703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pyright Notice">
            <a:extLst>
              <a:ext uri="{FF2B5EF4-FFF2-40B4-BE49-F238E27FC236}">
                <a16:creationId xmlns:a16="http://schemas.microsoft.com/office/drawing/2014/main" id="{9D7DBAF4-6631-4C80-8C08-EFC31BF1936B}"/>
              </a:ext>
            </a:extLst>
          </p:cNvPr>
          <p:cNvSpPr/>
          <p:nvPr/>
        </p:nvSpPr>
        <p:spPr bwMode="auto">
          <a:xfrm>
            <a:off x="88490" y="169607"/>
            <a:ext cx="3414252" cy="3424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cap="smal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HOẠT ĐỘNG 1: KHÁM PHÁ</a:t>
            </a:r>
            <a:endParaRPr b="1" cap="small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10" name="Picture 2" descr="D:\chan trời sang tạo lớp 1\gfdhgh.PNG">
            <a:extLst>
              <a:ext uri="{FF2B5EF4-FFF2-40B4-BE49-F238E27FC236}">
                <a16:creationId xmlns:a16="http://schemas.microsoft.com/office/drawing/2014/main" id="{CA84F649-A7A7-4F25-9BF3-2C25E4D59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234" y="800102"/>
            <a:ext cx="2373249" cy="19879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3FEF09-FD58-4090-BB7F-490DB3671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17" y="663280"/>
            <a:ext cx="2567428" cy="22107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185" y="169607"/>
            <a:ext cx="2724431" cy="2981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17" y="3248135"/>
            <a:ext cx="2567428" cy="16392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728" y="3345873"/>
            <a:ext cx="2830066" cy="163927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36419" y="800102"/>
            <a:ext cx="477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</a:t>
            </a:r>
            <a:endParaRPr lang="vi-VN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258556" y="800102"/>
            <a:ext cx="477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2</a:t>
            </a:r>
            <a:endParaRPr lang="vi-VN" sz="4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206728" y="663280"/>
            <a:ext cx="779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</a:t>
            </a:r>
            <a:endParaRPr lang="vi-VN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36419" y="3248135"/>
            <a:ext cx="477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502743" y="3345873"/>
            <a:ext cx="591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5</a:t>
            </a:r>
            <a:endParaRPr lang="vi-VN" sz="3200" b="1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936" y="3248135"/>
            <a:ext cx="2202826" cy="153248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769428" y="3150933"/>
            <a:ext cx="621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5</a:t>
            </a:r>
            <a:endParaRPr lang="vi-VN" sz="3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369626" y="3303333"/>
            <a:ext cx="616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6</a:t>
            </a:r>
            <a:endParaRPr lang="vi-VN" sz="3200" b="1" dirty="0"/>
          </a:p>
        </p:txBody>
      </p:sp>
    </p:spTree>
    <p:extLst>
      <p:ext uri="{BB962C8B-B14F-4D97-AF65-F5344CB8AC3E}">
        <p14:creationId xmlns:p14="http://schemas.microsoft.com/office/powerpoint/2010/main" val="2084068495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6516" cy="51435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" y="-66"/>
            <a:ext cx="9020315" cy="4572605"/>
          </a:xfrm>
          <a:prstGeom prst="rect">
            <a:avLst/>
          </a:prstGeom>
        </p:spPr>
      </p:pic>
      <p:sp>
        <p:nvSpPr>
          <p:cNvPr id="26" name="KSO_Shape"/>
          <p:cNvSpPr/>
          <p:nvPr/>
        </p:nvSpPr>
        <p:spPr bwMode="auto">
          <a:xfrm>
            <a:off x="215154" y="0"/>
            <a:ext cx="8805342" cy="4046065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rgbClr val="E3F6FA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en-US" altLang="zh-CN" sz="2700" dirty="0"/>
          </a:p>
          <a:p>
            <a:pPr algn="ctr">
              <a:defRPr/>
            </a:pPr>
            <a:endParaRPr lang="en-US" altLang="zh-CN" sz="2700" dirty="0"/>
          </a:p>
        </p:txBody>
      </p:sp>
      <p:sp>
        <p:nvSpPr>
          <p:cNvPr id="12" name="矩形 11"/>
          <p:cNvSpPr/>
          <p:nvPr/>
        </p:nvSpPr>
        <p:spPr>
          <a:xfrm>
            <a:off x="3046241" y="1145138"/>
            <a:ext cx="2888933" cy="6347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4125" b="1" noProof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方正大标宋简体" panose="02010601030101010101" charset="-122"/>
                <a:cs typeface="Arial" panose="020B0604020202020204" pitchFamily="34" charset="0"/>
                <a:sym typeface="Arial" panose="020B0604020202020204" pitchFamily="34" charset="0"/>
              </a:rPr>
              <a:t>GHI NHỚ</a:t>
            </a:r>
            <a:endParaRPr lang="zh-CN" altLang="en-US" sz="4125" b="1" noProof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ea typeface="方正大标宋简体" panose="02010601030101010101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8AB992D-B1CE-4783-B39F-1F6246568BA1}"/>
              </a:ext>
            </a:extLst>
          </p:cNvPr>
          <p:cNvSpPr/>
          <p:nvPr/>
        </p:nvSpPr>
        <p:spPr>
          <a:xfrm>
            <a:off x="925158" y="2017736"/>
            <a:ext cx="72048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kern="8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400" b="1" i="1" kern="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400" b="1" i="1" kern="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kern="8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400" b="1" i="1" kern="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kern="800" dirty="0" err="1"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2400" b="1" i="1" kern="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kern="8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1" i="1" kern="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kern="800" dirty="0" err="1">
                <a:latin typeface="Cambria" panose="02040503050406030204" pitchFamily="18" charset="0"/>
                <a:ea typeface="Cambria" panose="02040503050406030204" pitchFamily="18" charset="0"/>
              </a:rPr>
              <a:t>phản</a:t>
            </a:r>
            <a:r>
              <a:rPr lang="en-US" sz="2400" b="1" i="1" kern="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kern="800" dirty="0" err="1"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sz="2400" b="1" i="1" kern="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kern="8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b="1" i="1" kern="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kern="800" dirty="0" err="1"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2400" b="1" i="1" kern="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kern="8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400" b="1" i="1" kern="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kern="8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400" b="1" i="1" kern="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kern="800" dirty="0" err="1">
                <a:latin typeface="Cambria" panose="02040503050406030204" pitchFamily="18" charset="0"/>
                <a:ea typeface="Cambria" panose="02040503050406030204" pitchFamily="18" charset="0"/>
              </a:rPr>
              <a:t>tế</a:t>
            </a:r>
            <a:r>
              <a:rPr lang="en-US" sz="2400" b="1" i="1" kern="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kern="800" dirty="0" err="1"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2400" b="1" i="1" kern="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kern="8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400" b="1" i="1" kern="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kern="800" dirty="0" err="1">
                <a:latin typeface="Cambria" panose="02040503050406030204" pitchFamily="18" charset="0"/>
                <a:ea typeface="Cambria" panose="02040503050406030204" pitchFamily="18" charset="0"/>
              </a:rPr>
              <a:t>nét</a:t>
            </a:r>
            <a:r>
              <a:rPr lang="en-US" sz="2400" b="1" i="1" kern="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kern="8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400" b="1" i="1" kern="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kern="8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b="1" i="1" kern="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kern="800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2400" b="1" i="1" kern="800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2400" b="1" i="1" kern="800" dirty="0" err="1"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sz="2400" b="1" i="1" kern="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kern="800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400" b="1" i="1" kern="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kern="800" dirty="0" err="1">
                <a:latin typeface="Cambria" panose="02040503050406030204" pitchFamily="18" charset="0"/>
                <a:ea typeface="Cambria" panose="02040503050406030204" pitchFamily="18" charset="0"/>
              </a:rPr>
              <a:t>trở</a:t>
            </a:r>
            <a:r>
              <a:rPr lang="en-US" sz="2400" b="1" i="1" kern="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kern="800" dirty="0" err="1"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2400" b="1" i="1" kern="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kern="800" dirty="0" err="1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2400" b="1" i="1" kern="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kern="800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400" b="1" i="1" kern="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kern="800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400" b="1" i="1" kern="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kern="8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400" b="1" i="1" kern="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kern="800" dirty="0" err="1"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2400" b="1" i="1" kern="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kern="800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400" b="1" i="1" kern="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kern="800" dirty="0" err="1">
                <a:latin typeface="Cambria" panose="02040503050406030204" pitchFamily="18" charset="0"/>
                <a:ea typeface="Cambria" panose="02040503050406030204" pitchFamily="18" charset="0"/>
              </a:rPr>
              <a:t>sắc</a:t>
            </a:r>
            <a:r>
              <a:rPr lang="en-US" sz="2400" b="1" i="1" kern="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kern="800" dirty="0" err="1"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2400" b="1" i="1" kern="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kern="800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400" b="1" i="1" kern="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97"/>
    </mc:Choice>
    <mc:Fallback xmlns="">
      <p:transition spd="slow" advClick="0" advTm="90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12" grpId="0"/>
      <p:bldP spid="13" grpId="0"/>
    </p:bldLst>
  </p:timing>
  <p:extLst mod="1">
    <p:ext uri="{E180D4A7-C9FB-4DFB-919C-405C955672EB}">
      <p14:showEvtLst xmlns:p14="http://schemas.microsoft.com/office/powerpoint/2010/main">
        <p14:playEvt time="2562" objId="3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ACFC2A3-922E-4D2B-BA86-C48CA9178519}"/>
              </a:ext>
            </a:extLst>
          </p:cNvPr>
          <p:cNvSpPr/>
          <p:nvPr/>
        </p:nvSpPr>
        <p:spPr>
          <a:xfrm>
            <a:off x="0" y="265471"/>
            <a:ext cx="4483510" cy="42032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1400" b="1" cap="smal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HOẠT ĐỘNG 2: KIẾN TẠO KIẾN THỨC – KĨ NĂNG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7D4814-927F-4B97-8AAB-5EB93C33D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464" y="977611"/>
            <a:ext cx="2847109" cy="20140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3" y="1018564"/>
            <a:ext cx="2545772" cy="19730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145" y="1018564"/>
            <a:ext cx="2826328" cy="19730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249383" y="3190009"/>
            <a:ext cx="21093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Bước</a:t>
            </a:r>
            <a:r>
              <a:rPr lang="en-US" sz="2000" b="1" dirty="0" smtClean="0"/>
              <a:t> 1: </a:t>
            </a:r>
            <a:r>
              <a:rPr lang="en-US" sz="2000" b="1" dirty="0" err="1" smtClean="0"/>
              <a:t>Vẽ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khung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hình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những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hình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ngôi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nhà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và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thiên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nhiên</a:t>
            </a:r>
            <a:r>
              <a:rPr lang="en-US" sz="2000" b="1" dirty="0" smtClean="0"/>
              <a:t>.</a:t>
            </a:r>
            <a:endParaRPr lang="vi-VN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138055" y="3190009"/>
            <a:ext cx="24938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Bước</a:t>
            </a:r>
            <a:r>
              <a:rPr lang="en-US" sz="2000" b="1" dirty="0" smtClean="0"/>
              <a:t> 2: </a:t>
            </a:r>
            <a:r>
              <a:rPr lang="en-US" sz="2000" b="1" dirty="0" err="1" smtClean="0"/>
              <a:t>Vẽ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thêm</a:t>
            </a:r>
            <a:r>
              <a:rPr lang="en-US" sz="2000" b="1" dirty="0" smtClean="0"/>
              <a:t> chi </a:t>
            </a:r>
            <a:r>
              <a:rPr lang="en-US" sz="2000" b="1" dirty="0" err="1" smtClean="0"/>
              <a:t>tiết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những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ngôi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nhà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và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thiên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nhiên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xung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quanh</a:t>
            </a:r>
            <a:r>
              <a:rPr lang="en-US" sz="2000" b="1" dirty="0" smtClean="0"/>
              <a:t>.</a:t>
            </a:r>
            <a:endParaRPr lang="vi-VN" sz="2000" b="1" dirty="0"/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6411193" y="3148762"/>
            <a:ext cx="23795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Bước</a:t>
            </a:r>
            <a:r>
              <a:rPr lang="en-US" sz="2000" b="1" dirty="0" smtClean="0"/>
              <a:t> 3: </a:t>
            </a:r>
            <a:r>
              <a:rPr lang="en-US" sz="2000" b="1" dirty="0" err="1" smtClean="0"/>
              <a:t>Vẽ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màu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nét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chấm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màu</a:t>
            </a:r>
            <a:r>
              <a:rPr lang="en-US" sz="2000" b="1" dirty="0" smtClean="0"/>
              <a:t>… </a:t>
            </a:r>
            <a:r>
              <a:rPr lang="en-US" sz="2000" b="1" dirty="0" err="1" smtClean="0"/>
              <a:t>để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hoàn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chỉnh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bài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vẽ</a:t>
            </a:r>
            <a:r>
              <a:rPr lang="en-US" sz="2000" b="1" dirty="0" smtClean="0"/>
              <a:t>. </a:t>
            </a:r>
            <a:endParaRPr lang="vi-VN" sz="2000" b="1" dirty="0"/>
          </a:p>
        </p:txBody>
      </p:sp>
    </p:spTree>
    <p:extLst>
      <p:ext uri="{BB962C8B-B14F-4D97-AF65-F5344CB8AC3E}">
        <p14:creationId xmlns:p14="http://schemas.microsoft.com/office/powerpoint/2010/main" val="1833924701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6516" cy="51435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" y="-66"/>
            <a:ext cx="9020315" cy="457260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996751" y="114712"/>
            <a:ext cx="2938423" cy="6347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4125" b="1" noProof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方正大标宋简体" panose="02010601030101010101" charset="-122"/>
                <a:cs typeface="Arial" panose="020B0604020202020204" pitchFamily="34" charset="0"/>
                <a:sym typeface="Arial" panose="020B0604020202020204" pitchFamily="34" charset="0"/>
              </a:rPr>
              <a:t>GHI NHỚ</a:t>
            </a:r>
            <a:endParaRPr lang="zh-CN" altLang="en-US" sz="4125" b="1" noProof="1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ea typeface="方正大标宋简体" panose="02010601030101010101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6DBB8D-C39F-4231-A71F-E6417297E71B}"/>
              </a:ext>
            </a:extLst>
          </p:cNvPr>
          <p:cNvSpPr txBox="1"/>
          <p:nvPr/>
        </p:nvSpPr>
        <p:spPr>
          <a:xfrm>
            <a:off x="394856" y="654628"/>
            <a:ext cx="827116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altLang="zh-CN" sz="2400" dirty="0">
                <a:solidFill>
                  <a:srgbClr val="7030A0"/>
                </a:solidFill>
              </a:rPr>
              <a:t>   </a:t>
            </a:r>
            <a:r>
              <a:rPr lang="en-US" altLang="zh-CN" sz="3600" u="sng" dirty="0" err="1" smtClean="0">
                <a:solidFill>
                  <a:srgbClr val="FF0000"/>
                </a:solidFill>
              </a:rPr>
              <a:t>Cách</a:t>
            </a:r>
            <a:r>
              <a:rPr lang="en-US" altLang="zh-CN" sz="3600" u="sng" dirty="0" smtClean="0">
                <a:solidFill>
                  <a:srgbClr val="FF0000"/>
                </a:solidFill>
              </a:rPr>
              <a:t> </a:t>
            </a:r>
            <a:r>
              <a:rPr lang="en-US" altLang="zh-CN" sz="3600" u="sng" dirty="0" err="1" smtClean="0">
                <a:solidFill>
                  <a:srgbClr val="FF0000"/>
                </a:solidFill>
              </a:rPr>
              <a:t>thực</a:t>
            </a:r>
            <a:r>
              <a:rPr lang="en-US" altLang="zh-CN" sz="3600" u="sng" dirty="0" smtClean="0">
                <a:solidFill>
                  <a:srgbClr val="FF0000"/>
                </a:solidFill>
              </a:rPr>
              <a:t> </a:t>
            </a:r>
            <a:r>
              <a:rPr lang="en-US" altLang="zh-CN" sz="3600" u="sng" dirty="0" err="1" smtClean="0">
                <a:solidFill>
                  <a:srgbClr val="FF0000"/>
                </a:solidFill>
              </a:rPr>
              <a:t>hiện</a:t>
            </a:r>
            <a:r>
              <a:rPr lang="en-US" altLang="zh-CN" sz="3600" u="sng" dirty="0" smtClean="0">
                <a:solidFill>
                  <a:srgbClr val="FF0000"/>
                </a:solidFill>
              </a:rPr>
              <a:t>: </a:t>
            </a:r>
          </a:p>
          <a:p>
            <a:pPr algn="just">
              <a:defRPr/>
            </a:pPr>
            <a:r>
              <a:rPr lang="en-US" altLang="zh-CN" sz="2800" b="1" u="sng" dirty="0" err="1" smtClean="0">
                <a:solidFill>
                  <a:srgbClr val="002060"/>
                </a:solidFill>
              </a:rPr>
              <a:t>Bước</a:t>
            </a:r>
            <a:r>
              <a:rPr lang="en-US" altLang="zh-CN" sz="2800" b="1" u="sng" dirty="0" smtClean="0">
                <a:solidFill>
                  <a:srgbClr val="002060"/>
                </a:solidFill>
              </a:rPr>
              <a:t> 1</a:t>
            </a:r>
            <a:r>
              <a:rPr lang="en-US" altLang="zh-CN" sz="2800" dirty="0" smtClean="0">
                <a:solidFill>
                  <a:srgbClr val="002060"/>
                </a:solidFill>
              </a:rPr>
              <a:t>: </a:t>
            </a:r>
            <a:r>
              <a:rPr lang="en-US" altLang="zh-CN" sz="2800" i="1" dirty="0" err="1" smtClean="0">
                <a:solidFill>
                  <a:srgbClr val="002060"/>
                </a:solidFill>
              </a:rPr>
              <a:t>Vẽ</a:t>
            </a:r>
            <a:r>
              <a:rPr lang="en-US" altLang="zh-CN" sz="2800" i="1" dirty="0" smtClean="0">
                <a:solidFill>
                  <a:srgbClr val="002060"/>
                </a:solidFill>
              </a:rPr>
              <a:t> </a:t>
            </a:r>
            <a:r>
              <a:rPr lang="en-US" altLang="zh-CN" sz="2800" i="1" dirty="0" err="1" smtClean="0">
                <a:solidFill>
                  <a:srgbClr val="002060"/>
                </a:solidFill>
              </a:rPr>
              <a:t>khung</a:t>
            </a:r>
            <a:r>
              <a:rPr lang="en-US" altLang="zh-CN" sz="2800" i="1" dirty="0" smtClean="0">
                <a:solidFill>
                  <a:srgbClr val="002060"/>
                </a:solidFill>
              </a:rPr>
              <a:t> </a:t>
            </a:r>
            <a:r>
              <a:rPr lang="en-US" altLang="zh-CN" sz="2800" i="1" dirty="0" err="1" smtClean="0">
                <a:solidFill>
                  <a:srgbClr val="002060"/>
                </a:solidFill>
              </a:rPr>
              <a:t>hình</a:t>
            </a:r>
            <a:r>
              <a:rPr lang="en-US" altLang="zh-CN" sz="2800" i="1" dirty="0" smtClean="0">
                <a:solidFill>
                  <a:srgbClr val="002060"/>
                </a:solidFill>
              </a:rPr>
              <a:t> </a:t>
            </a:r>
            <a:r>
              <a:rPr lang="en-US" altLang="zh-CN" sz="2800" i="1" dirty="0" err="1" smtClean="0">
                <a:solidFill>
                  <a:srgbClr val="002060"/>
                </a:solidFill>
              </a:rPr>
              <a:t>những</a:t>
            </a:r>
            <a:r>
              <a:rPr lang="en-US" altLang="zh-CN" sz="2800" i="1" dirty="0" smtClean="0">
                <a:solidFill>
                  <a:srgbClr val="002060"/>
                </a:solidFill>
              </a:rPr>
              <a:t> </a:t>
            </a:r>
            <a:r>
              <a:rPr lang="en-US" altLang="zh-CN" sz="2800" i="1" dirty="0" err="1" smtClean="0">
                <a:solidFill>
                  <a:srgbClr val="002060"/>
                </a:solidFill>
              </a:rPr>
              <a:t>ngôi</a:t>
            </a:r>
            <a:r>
              <a:rPr lang="en-US" altLang="zh-CN" sz="2800" i="1" dirty="0" smtClean="0">
                <a:solidFill>
                  <a:srgbClr val="002060"/>
                </a:solidFill>
              </a:rPr>
              <a:t> </a:t>
            </a:r>
            <a:r>
              <a:rPr lang="en-US" altLang="zh-CN" sz="2800" i="1" dirty="0" err="1" smtClean="0">
                <a:solidFill>
                  <a:srgbClr val="002060"/>
                </a:solidFill>
              </a:rPr>
              <a:t>nhà</a:t>
            </a:r>
            <a:r>
              <a:rPr lang="en-US" altLang="zh-CN" sz="2800" i="1" dirty="0" smtClean="0">
                <a:solidFill>
                  <a:srgbClr val="002060"/>
                </a:solidFill>
              </a:rPr>
              <a:t> </a:t>
            </a:r>
            <a:r>
              <a:rPr lang="en-US" altLang="zh-CN" sz="2800" i="1" dirty="0" err="1" smtClean="0">
                <a:solidFill>
                  <a:srgbClr val="002060"/>
                </a:solidFill>
              </a:rPr>
              <a:t>và</a:t>
            </a:r>
            <a:r>
              <a:rPr lang="en-US" altLang="zh-CN" sz="2800" i="1" dirty="0" smtClean="0">
                <a:solidFill>
                  <a:srgbClr val="002060"/>
                </a:solidFill>
              </a:rPr>
              <a:t> </a:t>
            </a:r>
            <a:r>
              <a:rPr lang="en-US" altLang="zh-CN" sz="2800" i="1" dirty="0" err="1" smtClean="0">
                <a:solidFill>
                  <a:srgbClr val="002060"/>
                </a:solidFill>
              </a:rPr>
              <a:t>thiên</a:t>
            </a:r>
            <a:r>
              <a:rPr lang="en-US" altLang="zh-CN" sz="2800" i="1" dirty="0" smtClean="0">
                <a:solidFill>
                  <a:srgbClr val="002060"/>
                </a:solidFill>
              </a:rPr>
              <a:t> </a:t>
            </a:r>
            <a:r>
              <a:rPr lang="en-US" altLang="zh-CN" sz="2800" i="1" dirty="0" err="1" smtClean="0">
                <a:solidFill>
                  <a:srgbClr val="002060"/>
                </a:solidFill>
              </a:rPr>
              <a:t>nhiên</a:t>
            </a:r>
            <a:r>
              <a:rPr lang="en-US" altLang="zh-CN" sz="2800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defRPr/>
            </a:pPr>
            <a:endParaRPr lang="en-US" altLang="zh-CN" sz="2800" dirty="0" smtClean="0">
              <a:solidFill>
                <a:srgbClr val="002060"/>
              </a:solidFill>
            </a:endParaRPr>
          </a:p>
          <a:p>
            <a:pPr algn="just">
              <a:defRPr/>
            </a:pPr>
            <a:r>
              <a:rPr lang="en-US" altLang="zh-CN" sz="2800" b="1" u="sng" dirty="0" err="1" smtClean="0">
                <a:solidFill>
                  <a:srgbClr val="002060"/>
                </a:solidFill>
              </a:rPr>
              <a:t>Bước</a:t>
            </a:r>
            <a:r>
              <a:rPr lang="en-US" altLang="zh-CN" sz="2800" b="1" u="sng" dirty="0" smtClean="0">
                <a:solidFill>
                  <a:srgbClr val="002060"/>
                </a:solidFill>
              </a:rPr>
              <a:t> 2</a:t>
            </a:r>
            <a:r>
              <a:rPr lang="en-US" altLang="zh-CN" sz="2800" dirty="0" smtClean="0">
                <a:solidFill>
                  <a:srgbClr val="002060"/>
                </a:solidFill>
              </a:rPr>
              <a:t>: </a:t>
            </a:r>
            <a:r>
              <a:rPr lang="en-US" altLang="zh-CN" sz="2800" i="1" dirty="0" err="1" smtClean="0">
                <a:solidFill>
                  <a:srgbClr val="002060"/>
                </a:solidFill>
              </a:rPr>
              <a:t>Vẽ</a:t>
            </a:r>
            <a:r>
              <a:rPr lang="en-US" altLang="zh-CN" sz="2800" i="1" dirty="0" smtClean="0">
                <a:solidFill>
                  <a:srgbClr val="002060"/>
                </a:solidFill>
              </a:rPr>
              <a:t> </a:t>
            </a:r>
            <a:r>
              <a:rPr lang="en-US" altLang="zh-CN" sz="2800" i="1" dirty="0" err="1" smtClean="0">
                <a:solidFill>
                  <a:srgbClr val="002060"/>
                </a:solidFill>
              </a:rPr>
              <a:t>thêm</a:t>
            </a:r>
            <a:r>
              <a:rPr lang="en-US" altLang="zh-CN" sz="2800" i="1" dirty="0" smtClean="0">
                <a:solidFill>
                  <a:srgbClr val="002060"/>
                </a:solidFill>
              </a:rPr>
              <a:t> chi </a:t>
            </a:r>
            <a:r>
              <a:rPr lang="en-US" altLang="zh-CN" sz="2800" i="1" dirty="0" err="1" smtClean="0">
                <a:solidFill>
                  <a:srgbClr val="002060"/>
                </a:solidFill>
              </a:rPr>
              <a:t>tiết</a:t>
            </a:r>
            <a:r>
              <a:rPr lang="en-US" altLang="zh-CN" sz="2800" i="1" dirty="0" smtClean="0">
                <a:solidFill>
                  <a:srgbClr val="002060"/>
                </a:solidFill>
              </a:rPr>
              <a:t> </a:t>
            </a:r>
            <a:r>
              <a:rPr lang="en-US" altLang="zh-CN" sz="2800" i="1" dirty="0" err="1" smtClean="0">
                <a:solidFill>
                  <a:srgbClr val="002060"/>
                </a:solidFill>
              </a:rPr>
              <a:t>cho</a:t>
            </a:r>
            <a:r>
              <a:rPr lang="en-US" altLang="zh-CN" sz="2800" i="1" dirty="0" smtClean="0">
                <a:solidFill>
                  <a:srgbClr val="002060"/>
                </a:solidFill>
              </a:rPr>
              <a:t> </a:t>
            </a:r>
            <a:r>
              <a:rPr lang="en-US" altLang="zh-CN" sz="2800" i="1" dirty="0" err="1" smtClean="0">
                <a:solidFill>
                  <a:srgbClr val="002060"/>
                </a:solidFill>
              </a:rPr>
              <a:t>những</a:t>
            </a:r>
            <a:r>
              <a:rPr lang="en-US" altLang="zh-CN" sz="2800" i="1" dirty="0" smtClean="0">
                <a:solidFill>
                  <a:srgbClr val="002060"/>
                </a:solidFill>
              </a:rPr>
              <a:t> </a:t>
            </a:r>
            <a:r>
              <a:rPr lang="en-US" altLang="zh-CN" sz="2800" i="1" dirty="0" err="1" smtClean="0">
                <a:solidFill>
                  <a:srgbClr val="002060"/>
                </a:solidFill>
              </a:rPr>
              <a:t>ngôi</a:t>
            </a:r>
            <a:r>
              <a:rPr lang="en-US" altLang="zh-CN" sz="2800" i="1" dirty="0" smtClean="0">
                <a:solidFill>
                  <a:srgbClr val="002060"/>
                </a:solidFill>
              </a:rPr>
              <a:t> </a:t>
            </a:r>
            <a:r>
              <a:rPr lang="en-US" altLang="zh-CN" sz="2800" i="1" dirty="0" err="1" smtClean="0">
                <a:solidFill>
                  <a:srgbClr val="002060"/>
                </a:solidFill>
              </a:rPr>
              <a:t>nhà</a:t>
            </a:r>
            <a:r>
              <a:rPr lang="en-US" altLang="zh-CN" sz="2800" i="1" dirty="0" smtClean="0">
                <a:solidFill>
                  <a:srgbClr val="002060"/>
                </a:solidFill>
              </a:rPr>
              <a:t> </a:t>
            </a:r>
            <a:r>
              <a:rPr lang="en-US" altLang="zh-CN" sz="2800" i="1" dirty="0" err="1" smtClean="0">
                <a:solidFill>
                  <a:srgbClr val="002060"/>
                </a:solidFill>
              </a:rPr>
              <a:t>và</a:t>
            </a:r>
            <a:r>
              <a:rPr lang="en-US" altLang="zh-CN" sz="2800" i="1" dirty="0" smtClean="0">
                <a:solidFill>
                  <a:srgbClr val="002060"/>
                </a:solidFill>
              </a:rPr>
              <a:t> </a:t>
            </a:r>
            <a:r>
              <a:rPr lang="en-US" altLang="zh-CN" sz="2800" i="1" dirty="0" err="1" smtClean="0">
                <a:solidFill>
                  <a:srgbClr val="002060"/>
                </a:solidFill>
              </a:rPr>
              <a:t>thiên</a:t>
            </a:r>
            <a:r>
              <a:rPr lang="en-US" altLang="zh-CN" sz="2800" i="1" dirty="0" smtClean="0">
                <a:solidFill>
                  <a:srgbClr val="002060"/>
                </a:solidFill>
              </a:rPr>
              <a:t> </a:t>
            </a:r>
            <a:r>
              <a:rPr lang="en-US" altLang="zh-CN" sz="2800" i="1" dirty="0" err="1" smtClean="0">
                <a:solidFill>
                  <a:srgbClr val="002060"/>
                </a:solidFill>
              </a:rPr>
              <a:t>nhiên</a:t>
            </a:r>
            <a:r>
              <a:rPr lang="en-US" altLang="zh-CN" sz="2800" i="1" dirty="0" smtClean="0">
                <a:solidFill>
                  <a:srgbClr val="002060"/>
                </a:solidFill>
              </a:rPr>
              <a:t> </a:t>
            </a:r>
            <a:r>
              <a:rPr lang="en-US" altLang="zh-CN" sz="2800" i="1" dirty="0" err="1" smtClean="0">
                <a:solidFill>
                  <a:srgbClr val="002060"/>
                </a:solidFill>
              </a:rPr>
              <a:t>xung</a:t>
            </a:r>
            <a:r>
              <a:rPr lang="en-US" altLang="zh-CN" sz="2800" i="1" dirty="0" smtClean="0">
                <a:solidFill>
                  <a:srgbClr val="002060"/>
                </a:solidFill>
              </a:rPr>
              <a:t> </a:t>
            </a:r>
            <a:r>
              <a:rPr lang="en-US" altLang="zh-CN" sz="2800" i="1" dirty="0" err="1" smtClean="0">
                <a:solidFill>
                  <a:srgbClr val="002060"/>
                </a:solidFill>
              </a:rPr>
              <a:t>quanh</a:t>
            </a:r>
            <a:r>
              <a:rPr lang="en-US" altLang="zh-CN" sz="2800" i="1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defRPr/>
            </a:pPr>
            <a:endParaRPr lang="en-US" altLang="zh-CN" sz="2800" dirty="0" smtClean="0">
              <a:solidFill>
                <a:srgbClr val="002060"/>
              </a:solidFill>
            </a:endParaRPr>
          </a:p>
          <a:p>
            <a:pPr algn="just">
              <a:defRPr/>
            </a:pPr>
            <a:r>
              <a:rPr lang="en-US" altLang="zh-CN" sz="2800" b="1" u="sng" dirty="0" err="1" smtClean="0">
                <a:solidFill>
                  <a:srgbClr val="002060"/>
                </a:solidFill>
              </a:rPr>
              <a:t>Bước</a:t>
            </a:r>
            <a:r>
              <a:rPr lang="en-US" altLang="zh-CN" sz="2800" b="1" u="sng" dirty="0" smtClean="0">
                <a:solidFill>
                  <a:srgbClr val="002060"/>
                </a:solidFill>
              </a:rPr>
              <a:t> 3</a:t>
            </a:r>
            <a:r>
              <a:rPr lang="en-US" altLang="zh-CN" sz="2800" dirty="0" smtClean="0">
                <a:solidFill>
                  <a:srgbClr val="002060"/>
                </a:solidFill>
              </a:rPr>
              <a:t>: </a:t>
            </a:r>
            <a:r>
              <a:rPr lang="en-US" altLang="zh-CN" sz="2800" i="1" dirty="0" err="1" smtClean="0">
                <a:solidFill>
                  <a:srgbClr val="002060"/>
                </a:solidFill>
              </a:rPr>
              <a:t>Vẽ</a:t>
            </a:r>
            <a:r>
              <a:rPr lang="en-US" altLang="zh-CN" sz="2800" i="1" dirty="0" smtClean="0">
                <a:solidFill>
                  <a:srgbClr val="002060"/>
                </a:solidFill>
              </a:rPr>
              <a:t> </a:t>
            </a:r>
            <a:r>
              <a:rPr lang="en-US" altLang="zh-CN" sz="2800" i="1" dirty="0" err="1" smtClean="0">
                <a:solidFill>
                  <a:srgbClr val="002060"/>
                </a:solidFill>
              </a:rPr>
              <a:t>màu</a:t>
            </a:r>
            <a:r>
              <a:rPr lang="en-US" altLang="zh-CN" sz="2800" i="1" dirty="0" smtClean="0">
                <a:solidFill>
                  <a:srgbClr val="002060"/>
                </a:solidFill>
              </a:rPr>
              <a:t>, </a:t>
            </a:r>
            <a:r>
              <a:rPr lang="en-US" altLang="zh-CN" sz="2800" i="1" dirty="0" err="1" smtClean="0">
                <a:solidFill>
                  <a:srgbClr val="002060"/>
                </a:solidFill>
              </a:rPr>
              <a:t>nét</a:t>
            </a:r>
            <a:r>
              <a:rPr lang="en-US" altLang="zh-CN" sz="2800" i="1" dirty="0" smtClean="0">
                <a:solidFill>
                  <a:srgbClr val="002060"/>
                </a:solidFill>
              </a:rPr>
              <a:t>, </a:t>
            </a:r>
            <a:r>
              <a:rPr lang="en-US" altLang="zh-CN" sz="2800" i="1" dirty="0" err="1" smtClean="0">
                <a:solidFill>
                  <a:srgbClr val="002060"/>
                </a:solidFill>
              </a:rPr>
              <a:t>chấm</a:t>
            </a:r>
            <a:r>
              <a:rPr lang="en-US" altLang="zh-CN" sz="2800" i="1" dirty="0" smtClean="0">
                <a:solidFill>
                  <a:srgbClr val="002060"/>
                </a:solidFill>
              </a:rPr>
              <a:t> </a:t>
            </a:r>
            <a:r>
              <a:rPr lang="en-US" altLang="zh-CN" sz="2800" i="1" dirty="0" err="1" smtClean="0">
                <a:solidFill>
                  <a:srgbClr val="002060"/>
                </a:solidFill>
              </a:rPr>
              <a:t>màu</a:t>
            </a:r>
            <a:r>
              <a:rPr lang="en-US" altLang="zh-CN" sz="2800" i="1" dirty="0" smtClean="0">
                <a:solidFill>
                  <a:srgbClr val="002060"/>
                </a:solidFill>
              </a:rPr>
              <a:t>…</a:t>
            </a:r>
            <a:r>
              <a:rPr lang="en-US" altLang="zh-CN" sz="2800" i="1" dirty="0" err="1" smtClean="0">
                <a:solidFill>
                  <a:srgbClr val="002060"/>
                </a:solidFill>
              </a:rPr>
              <a:t>để</a:t>
            </a:r>
            <a:r>
              <a:rPr lang="en-US" altLang="zh-CN" sz="2800" i="1" dirty="0" smtClean="0">
                <a:solidFill>
                  <a:srgbClr val="002060"/>
                </a:solidFill>
              </a:rPr>
              <a:t> </a:t>
            </a:r>
            <a:r>
              <a:rPr lang="en-US" altLang="zh-CN" sz="2800" i="1" dirty="0" err="1" smtClean="0">
                <a:solidFill>
                  <a:srgbClr val="002060"/>
                </a:solidFill>
              </a:rPr>
              <a:t>hoàn</a:t>
            </a:r>
            <a:r>
              <a:rPr lang="en-US" altLang="zh-CN" sz="2800" i="1" dirty="0" smtClean="0">
                <a:solidFill>
                  <a:srgbClr val="002060"/>
                </a:solidFill>
              </a:rPr>
              <a:t> </a:t>
            </a:r>
            <a:r>
              <a:rPr lang="en-US" altLang="zh-CN" sz="2800" i="1" dirty="0" err="1" smtClean="0">
                <a:solidFill>
                  <a:srgbClr val="002060"/>
                </a:solidFill>
              </a:rPr>
              <a:t>chỉnh</a:t>
            </a:r>
            <a:r>
              <a:rPr lang="en-US" altLang="zh-CN" sz="2800" i="1" dirty="0" smtClean="0">
                <a:solidFill>
                  <a:srgbClr val="002060"/>
                </a:solidFill>
              </a:rPr>
              <a:t> </a:t>
            </a:r>
            <a:r>
              <a:rPr lang="en-US" altLang="zh-CN" sz="2800" i="1" dirty="0" err="1" smtClean="0">
                <a:solidFill>
                  <a:srgbClr val="002060"/>
                </a:solidFill>
              </a:rPr>
              <a:t>bài</a:t>
            </a:r>
            <a:r>
              <a:rPr lang="en-US" altLang="zh-CN" sz="2800" i="1" dirty="0" smtClean="0">
                <a:solidFill>
                  <a:srgbClr val="002060"/>
                </a:solidFill>
              </a:rPr>
              <a:t> </a:t>
            </a:r>
            <a:r>
              <a:rPr lang="en-US" altLang="zh-CN" sz="2800" i="1" dirty="0" err="1" smtClean="0">
                <a:solidFill>
                  <a:srgbClr val="002060"/>
                </a:solidFill>
              </a:rPr>
              <a:t>vẽ</a:t>
            </a:r>
            <a:r>
              <a:rPr lang="en-US" altLang="zh-CN" sz="2800" i="1" dirty="0" smtClean="0">
                <a:solidFill>
                  <a:srgbClr val="002060"/>
                </a:solidFill>
              </a:rPr>
              <a:t>.</a:t>
            </a:r>
            <a:endParaRPr lang="zh-CN" altLang="en-US" sz="2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84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97"/>
    </mc:Choice>
    <mc:Fallback xmlns="">
      <p:transition spd="slow" advClick="0" advTm="90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  <p:extLst mod="1">
    <p:ext uri="{E180D4A7-C9FB-4DFB-919C-405C955672EB}">
      <p14:showEvtLst xmlns:p14="http://schemas.microsoft.com/office/powerpoint/2010/main">
        <p14:playEvt time="2562" objId="3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2" y="176213"/>
            <a:ext cx="3667991" cy="227604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164" y="176213"/>
            <a:ext cx="3591345" cy="22760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164" y="2774371"/>
            <a:ext cx="3667991" cy="22028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2" y="2774372"/>
            <a:ext cx="3667991" cy="22028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7982" y="176214"/>
            <a:ext cx="561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42164" y="176214"/>
            <a:ext cx="789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2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7982" y="2774371"/>
            <a:ext cx="561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3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42165" y="2774372"/>
            <a:ext cx="644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4</a:t>
            </a:r>
            <a:endParaRPr lang="vi-VN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965706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0" y="0"/>
            <a:ext cx="9173498" cy="519143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2887"/>
            <a:ext cx="9143244" cy="32306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5" y="206148"/>
            <a:ext cx="1231290" cy="1706739"/>
          </a:xfrm>
          <a:prstGeom prst="rect">
            <a:avLst/>
          </a:prstGeom>
        </p:spPr>
      </p:pic>
      <p:sp>
        <p:nvSpPr>
          <p:cNvPr id="23" name="MH_Other_1"/>
          <p:cNvSpPr/>
          <p:nvPr>
            <p:custDataLst>
              <p:tags r:id="rId1"/>
            </p:custDataLst>
          </p:nvPr>
        </p:nvSpPr>
        <p:spPr>
          <a:xfrm rot="952583">
            <a:off x="3620870" y="670874"/>
            <a:ext cx="1701520" cy="1760722"/>
          </a:xfrm>
          <a:custGeom>
            <a:avLst/>
            <a:gdLst>
              <a:gd name="connsiteX0" fmla="*/ 0 w 1120775"/>
              <a:gd name="connsiteY0" fmla="*/ 812800 h 1136650"/>
              <a:gd name="connsiteX1" fmla="*/ 504825 w 1120775"/>
              <a:gd name="connsiteY1" fmla="*/ 0 h 1136650"/>
              <a:gd name="connsiteX2" fmla="*/ 606425 w 1120775"/>
              <a:gd name="connsiteY2" fmla="*/ 28575 h 1136650"/>
              <a:gd name="connsiteX3" fmla="*/ 1120775 w 1120775"/>
              <a:gd name="connsiteY3" fmla="*/ 1136650 h 1136650"/>
              <a:gd name="connsiteX0" fmla="*/ 0 w 1098550"/>
              <a:gd name="connsiteY0" fmla="*/ 815975 h 1136650"/>
              <a:gd name="connsiteX1" fmla="*/ 482600 w 1098550"/>
              <a:gd name="connsiteY1" fmla="*/ 0 h 1136650"/>
              <a:gd name="connsiteX2" fmla="*/ 584200 w 1098550"/>
              <a:gd name="connsiteY2" fmla="*/ 28575 h 1136650"/>
              <a:gd name="connsiteX3" fmla="*/ 1098550 w 1098550"/>
              <a:gd name="connsiteY3" fmla="*/ 1136650 h 113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8550" h="1136650">
                <a:moveTo>
                  <a:pt x="0" y="815975"/>
                </a:moveTo>
                <a:lnTo>
                  <a:pt x="482600" y="0"/>
                </a:lnTo>
                <a:lnTo>
                  <a:pt x="584200" y="28575"/>
                </a:lnTo>
                <a:lnTo>
                  <a:pt x="1098550" y="1136650"/>
                </a:lnTo>
              </a:path>
            </a:pathLst>
          </a:custGeom>
          <a:noFill/>
          <a:ln w="19050">
            <a:solidFill>
              <a:srgbClr val="7CC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24" name="MH_SubTitle_1"/>
          <p:cNvSpPr/>
          <p:nvPr>
            <p:custDataLst>
              <p:tags r:id="rId2"/>
            </p:custDataLst>
          </p:nvPr>
        </p:nvSpPr>
        <p:spPr>
          <a:xfrm>
            <a:off x="415636" y="1039091"/>
            <a:ext cx="8387927" cy="2786683"/>
          </a:xfrm>
          <a:prstGeom prst="roundRect">
            <a:avLst>
              <a:gd name="adj" fmla="val 11293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20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    </a:t>
            </a:r>
            <a:r>
              <a:rPr lang="en-US" altLang="zh-CN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LUYỆN TẬP – SÁNG TẠO</a:t>
            </a:r>
          </a:p>
          <a:p>
            <a:pPr algn="just">
              <a:defRPr/>
            </a:pPr>
            <a:r>
              <a:rPr lang="en-US" altLang="zh-CN" sz="20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- EM HÃY VẼ BỨC TRANH VỀ KHU NHÀ NƠI EM SINH SỐNG, VẼ MÀU THEO Ý THÍCH.</a:t>
            </a:r>
            <a:endParaRPr lang="zh-CN" altLang="en-US" sz="20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微软雅黑" panose="020B0503020204020204" pitchFamily="34" charset="-122"/>
            </a:endParaRPr>
          </a:p>
        </p:txBody>
      </p:sp>
      <p:pic>
        <p:nvPicPr>
          <p:cNvPr id="5" name="Jinglebells-HoaTauGiangSinh_tzcg">
            <a:hlinkClick r:id="" action="ppaction://media"/>
            <a:extLst>
              <a:ext uri="{FF2B5EF4-FFF2-40B4-BE49-F238E27FC236}">
                <a16:creationId xmlns:a16="http://schemas.microsoft.com/office/drawing/2014/main" id="{FB651A67-6841-48EE-B99A-55B307FA609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6201" y="449421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30597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1951" numSld="5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3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2.2|3.1|1.8|1.8|1.3|4.3|1.7|2.1|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1084</TotalTime>
  <Words>385</Words>
  <Application>Microsoft Office PowerPoint</Application>
  <PresentationFormat>On-screen Show (16:9)</PresentationFormat>
  <Paragraphs>61</Paragraphs>
  <Slides>14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微软雅黑</vt:lpstr>
      <vt:lpstr>宋体</vt:lpstr>
      <vt:lpstr>Arial</vt:lpstr>
      <vt:lpstr>Calibri</vt:lpstr>
      <vt:lpstr>Calibri Light</vt:lpstr>
      <vt:lpstr>Cambria</vt:lpstr>
      <vt:lpstr>等线</vt:lpstr>
      <vt:lpstr>等线 Light</vt:lpstr>
      <vt:lpstr>Montserrat Semi</vt:lpstr>
      <vt:lpstr>方正大标宋简体</vt:lpstr>
      <vt:lpstr>方正少儿简体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Admin</cp:lastModifiedBy>
  <cp:revision>92</cp:revision>
  <dcterms:created xsi:type="dcterms:W3CDTF">2017-03-04T06:55:50Z</dcterms:created>
  <dcterms:modified xsi:type="dcterms:W3CDTF">2021-10-29T08:29:38Z</dcterms:modified>
</cp:coreProperties>
</file>