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4" r:id="rId2"/>
    <p:sldId id="262" r:id="rId3"/>
    <p:sldId id="263" r:id="rId4"/>
    <p:sldId id="286" r:id="rId5"/>
    <p:sldId id="287" r:id="rId6"/>
    <p:sldId id="256" r:id="rId7"/>
    <p:sldId id="288" r:id="rId8"/>
    <p:sldId id="266" r:id="rId9"/>
    <p:sldId id="260" r:id="rId10"/>
    <p:sldId id="267" r:id="rId11"/>
    <p:sldId id="285" r:id="rId12"/>
    <p:sldId id="272" r:id="rId13"/>
    <p:sldId id="269" r:id="rId14"/>
    <p:sldId id="268" r:id="rId15"/>
    <p:sldId id="273" r:id="rId16"/>
    <p:sldId id="274" r:id="rId17"/>
    <p:sldId id="278" r:id="rId18"/>
    <p:sldId id="275" r:id="rId19"/>
    <p:sldId id="277" r:id="rId20"/>
    <p:sldId id="279" r:id="rId21"/>
    <p:sldId id="289" r:id="rId22"/>
    <p:sldId id="280" r:id="rId23"/>
    <p:sldId id="281" r:id="rId24"/>
  </p:sldIdLst>
  <p:sldSz cx="12192000" cy="6858000"/>
  <p:notesSz cx="6858000" cy="9144000"/>
  <p:embeddedFontLst>
    <p:embeddedFont>
      <p:font typeface="Calibri" pitchFamily="34" charset="0"/>
      <p:regular r:id="rId26"/>
      <p:bold r:id="rId27"/>
      <p:italic r:id="rId28"/>
      <p:boldItalic r:id="rId29"/>
    </p:embeddedFont>
    <p:embeddedFont>
      <p:font typeface="Calibri Light"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105"/>
    <a:srgbClr val="0175C0"/>
    <a:srgbClr val="5FB131"/>
    <a:srgbClr val="C90004"/>
    <a:srgbClr val="5A0A01"/>
    <a:srgbClr val="0174BF"/>
    <a:srgbClr val="C7D005"/>
    <a:srgbClr val="E40613"/>
    <a:srgbClr val="88BF83"/>
    <a:srgbClr val="EE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autoAdjust="0"/>
  </p:normalViewPr>
  <p:slideViewPr>
    <p:cSldViewPr snapToGrid="0">
      <p:cViewPr varScale="1">
        <p:scale>
          <a:sx n="68" d="100"/>
          <a:sy n="68" d="100"/>
        </p:scale>
        <p:origin x="-942" y="-120"/>
      </p:cViewPr>
      <p:guideLst>
        <p:guide orient="horz" pos="2160"/>
        <p:guide pos="3840"/>
      </p:guideLst>
    </p:cSldViewPr>
  </p:slideViewPr>
  <p:outlineViewPr>
    <p:cViewPr>
      <p:scale>
        <a:sx n="33" d="100"/>
        <a:sy n="33" d="100"/>
      </p:scale>
      <p:origin x="0" y="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D32F-36E9-499E-805C-DCD67891E36F}"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5F96-BCE5-45C0-8B5C-AFAA160924ED}" type="slidenum">
              <a:rPr lang="en-US" smtClean="0"/>
              <a:t>‹#›</a:t>
            </a:fld>
            <a:endParaRPr lang="en-US"/>
          </a:p>
        </p:txBody>
      </p:sp>
    </p:spTree>
    <p:extLst>
      <p:ext uri="{BB962C8B-B14F-4D97-AF65-F5344CB8AC3E}">
        <p14:creationId xmlns:p14="http://schemas.microsoft.com/office/powerpoint/2010/main" val="16214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9B546-6C70-4D05-BE2B-D6259521846B}"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68273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24379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0801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98126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9B546-6C70-4D05-BE2B-D6259521846B}"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7592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9B546-6C70-4D05-BE2B-D6259521846B}"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11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9B546-6C70-4D05-BE2B-D6259521846B}"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96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9B546-6C70-4D05-BE2B-D6259521846B}"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5738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B546-6C70-4D05-BE2B-D6259521846B}"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8232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727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3053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9B546-6C70-4D05-BE2B-D6259521846B}" type="datetimeFigureOut">
              <a:rPr lang="en-US" smtClean="0"/>
              <a:t>10/15/2021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9949-8ED8-4027-AC09-5A5EBFA0F725}" type="slidenum">
              <a:rPr lang="en-US" smtClean="0"/>
              <a:t>‹#›</a:t>
            </a:fld>
            <a:endParaRPr lang="en-US"/>
          </a:p>
        </p:txBody>
      </p:sp>
      <p:sp>
        <p:nvSpPr>
          <p:cNvPr id="7" name="Rectangle 6"/>
          <p:cNvSpPr/>
          <p:nvPr userDrawn="1"/>
        </p:nvSpPr>
        <p:spPr>
          <a:xfrm>
            <a:off x="11148409" y="6464498"/>
            <a:ext cx="906081" cy="307777"/>
          </a:xfrm>
          <a:prstGeom prst="rect">
            <a:avLst/>
          </a:prstGeom>
          <a:noFill/>
        </p:spPr>
        <p:txBody>
          <a:bodyPr wrap="none" lIns="91440" tIns="45720" rIns="91440" bIns="45720">
            <a:spAutoFit/>
          </a:bodyPr>
          <a:lstStyle/>
          <a:p>
            <a:pPr algn="ctr"/>
            <a:r>
              <a:rPr lang="en-US" sz="1400" b="1" cap="none" spc="0">
                <a:ln w="0"/>
                <a:solidFill>
                  <a:schemeClr val="bg1">
                    <a:lumMod val="95000"/>
                  </a:schemeClr>
                </a:solidFill>
                <a:effectLst>
                  <a:outerShdw blurRad="38100" dist="19050" dir="2700000" algn="tl" rotWithShape="0">
                    <a:schemeClr val="dk1">
                      <a:alpha val="40000"/>
                    </a:schemeClr>
                  </a:outerShdw>
                </a:effectLst>
                <a:latin typeface="UTM Roman Classic" panose="02040603050506020204" pitchFamily="18" charset="0"/>
              </a:rPr>
              <a:t>KTUTS</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006" y="-111125"/>
            <a:ext cx="1190682" cy="952500"/>
          </a:xfrm>
          <a:prstGeom prst="rect">
            <a:avLst/>
          </a:prstGeom>
        </p:spPr>
      </p:pic>
    </p:spTree>
    <p:extLst>
      <p:ext uri="{BB962C8B-B14F-4D97-AF65-F5344CB8AC3E}">
        <p14:creationId xmlns:p14="http://schemas.microsoft.com/office/powerpoint/2010/main" val="5847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148" y="-269285"/>
            <a:ext cx="2871465" cy="42675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821280" y="3998285"/>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7318" y="4330823"/>
            <a:ext cx="4862228"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KHỞI ĐỘNG</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8285" y="4189242"/>
            <a:ext cx="484409" cy="340395"/>
          </a:xfrm>
          <a:prstGeom prst="rect">
            <a:avLst/>
          </a:prstGeom>
        </p:spPr>
      </p:pic>
    </p:spTree>
    <p:extLst>
      <p:ext uri="{BB962C8B-B14F-4D97-AF65-F5344CB8AC3E}">
        <p14:creationId xmlns:p14="http://schemas.microsoft.com/office/powerpoint/2010/main" val="1621948024"/>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500"/>
                            </p:stCondLst>
                            <p:childTnLst>
                              <p:par>
                                <p:cTn id="35" presetID="26" presetClass="emph" presetSubtype="0" fill="hold" grpId="1"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7" name="Rectangle 6"/>
          <p:cNvSpPr/>
          <p:nvPr/>
        </p:nvSpPr>
        <p:spPr>
          <a:xfrm>
            <a:off x="218164" y="75121"/>
            <a:ext cx="5779147"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865279 - 450237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2</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642424" y="309079"/>
            <a:ext cx="5549576" cy="5432256"/>
          </a:xfrm>
          <a:prstGeom prst="rect">
            <a:avLst/>
          </a:prstGeom>
          <a:noFill/>
        </p:spPr>
        <p:txBody>
          <a:bodyPr wrap="square" lIns="91440" tIns="45720" rIns="91440" bIns="45720">
            <a:spAutoFit/>
          </a:bodyPr>
          <a:lstStyle/>
          <a:p>
            <a:pPr>
              <a:lnSpc>
                <a:spcPct val="125000"/>
              </a:lnSpc>
              <a:spcAft>
                <a:spcPts val="600"/>
              </a:spcAft>
            </a:pP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theo</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thứ</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tự</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từ</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phải</a:t>
            </a:r>
            <a:r>
              <a:rPr lang="en-US" sz="3600" b="1" dirty="0">
                <a:ln w="0"/>
                <a:solidFill>
                  <a:srgbClr val="002060"/>
                </a:solidFill>
                <a:effectLst>
                  <a:outerShdw blurRad="38100" dist="19050" dir="2700000" algn="tl" rotWithShape="0">
                    <a:schemeClr val="dk1">
                      <a:alpha val="40000"/>
                    </a:schemeClr>
                  </a:outerShdw>
                </a:effectLst>
              </a:rPr>
              <a:t> sang </a:t>
            </a:r>
            <a:r>
              <a:rPr lang="en-US" sz="3600" b="1" dirty="0" err="1">
                <a:ln w="0"/>
                <a:solidFill>
                  <a:srgbClr val="002060"/>
                </a:solidFill>
                <a:effectLst>
                  <a:outerShdw blurRad="38100" dist="19050" dir="2700000" algn="tl" rotWithShape="0">
                    <a:schemeClr val="dk1">
                      <a:alpha val="40000"/>
                    </a:schemeClr>
                  </a:outerShdw>
                </a:effectLst>
              </a:rPr>
              <a:t>trái</a:t>
            </a:r>
            <a:r>
              <a:rPr lang="en-US" sz="3600" b="1" dirty="0">
                <a:ln w="0"/>
                <a:solidFill>
                  <a:srgbClr val="002060"/>
                </a:solidFill>
                <a:effectLst>
                  <a:outerShdw blurRad="38100" dist="19050" dir="2700000" algn="tl" rotWithShape="0">
                    <a:schemeClr val="dk1">
                      <a:alpha val="40000"/>
                    </a:schemeClr>
                  </a:outerShdw>
                </a:effectLst>
              </a:rPr>
              <a:t>:</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9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7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2,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2.</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7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3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4,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4.</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2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2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0,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0.</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5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0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5,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5.</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6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5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1,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1.</a:t>
            </a:r>
          </a:p>
          <a:p>
            <a:pPr marL="571500" indent="-571500">
              <a:buFont typeface="Arial" panose="020B0604020202020204" pitchFamily="34" charset="0"/>
              <a:buChar char="•"/>
            </a:pPr>
            <a:r>
              <a:rPr lang="en-US" sz="3600" b="1" dirty="0">
                <a:ln w="0"/>
                <a:solidFill>
                  <a:srgbClr val="002060"/>
                </a:solidFill>
                <a:effectLst>
                  <a:outerShdw blurRad="38100" dist="19050" dir="2700000" algn="tl" rotWithShape="0">
                    <a:schemeClr val="dk1">
                      <a:alpha val="40000"/>
                    </a:schemeClr>
                  </a:outerShdw>
                </a:effectLst>
              </a:rPr>
              <a:t>8 </a:t>
            </a:r>
            <a:r>
              <a:rPr lang="en-US" sz="3600" b="1" dirty="0" err="1">
                <a:ln w="0"/>
                <a:solidFill>
                  <a:srgbClr val="002060"/>
                </a:solidFill>
                <a:effectLst>
                  <a:outerShdw blurRad="38100" dist="19050" dir="2700000" algn="tl" rotWithShape="0">
                    <a:schemeClr val="dk1">
                      <a:alpha val="40000"/>
                    </a:schemeClr>
                  </a:outerShdw>
                </a:effectLst>
              </a:rPr>
              <a:t>trừ</a:t>
            </a:r>
            <a:r>
              <a:rPr lang="en-US" sz="3600" b="1" dirty="0">
                <a:ln w="0"/>
                <a:solidFill>
                  <a:srgbClr val="002060"/>
                </a:solidFill>
                <a:effectLst>
                  <a:outerShdw blurRad="38100" dist="19050" dir="2700000" algn="tl" rotWithShape="0">
                    <a:schemeClr val="dk1">
                      <a:alpha val="40000"/>
                    </a:schemeClr>
                  </a:outerShdw>
                </a:effectLst>
              </a:rPr>
              <a:t> 4 </a:t>
            </a:r>
            <a:r>
              <a:rPr lang="en-US" sz="3600" b="1" dirty="0" err="1">
                <a:ln w="0"/>
                <a:solidFill>
                  <a:srgbClr val="002060"/>
                </a:solidFill>
                <a:effectLst>
                  <a:outerShdw blurRad="38100" dist="19050" dir="2700000" algn="tl" rotWithShape="0">
                    <a:schemeClr val="dk1">
                      <a:alpha val="40000"/>
                    </a:schemeClr>
                  </a:outerShdw>
                </a:effectLst>
              </a:rPr>
              <a:t>bằng</a:t>
            </a:r>
            <a:r>
              <a:rPr lang="en-US" sz="3600" b="1" dirty="0">
                <a:ln w="0"/>
                <a:solidFill>
                  <a:srgbClr val="002060"/>
                </a:solidFill>
                <a:effectLst>
                  <a:outerShdw blurRad="38100" dist="19050" dir="2700000" algn="tl" rotWithShape="0">
                    <a:schemeClr val="dk1">
                      <a:alpha val="40000"/>
                    </a:schemeClr>
                  </a:outerShdw>
                </a:effectLst>
              </a:rPr>
              <a:t> 4, </a:t>
            </a:r>
            <a:r>
              <a:rPr lang="en-US" sz="3600" b="1" dirty="0" err="1">
                <a:ln w="0"/>
                <a:solidFill>
                  <a:srgbClr val="002060"/>
                </a:solidFill>
                <a:effectLst>
                  <a:outerShdw blurRad="38100" dist="19050" dir="2700000" algn="tl" rotWithShape="0">
                    <a:schemeClr val="dk1">
                      <a:alpha val="40000"/>
                    </a:schemeClr>
                  </a:outerShdw>
                </a:effectLst>
              </a:rPr>
              <a:t>viết</a:t>
            </a:r>
            <a:r>
              <a:rPr lang="en-US" sz="3600" b="1" dirty="0">
                <a:ln w="0"/>
                <a:solidFill>
                  <a:srgbClr val="002060"/>
                </a:solidFill>
                <a:effectLst>
                  <a:outerShdw blurRad="38100" dist="19050" dir="2700000" algn="tl" rotWithShape="0">
                    <a:schemeClr val="dk1">
                      <a:alpha val="40000"/>
                    </a:schemeClr>
                  </a:outerShdw>
                </a:effectLst>
              </a:rPr>
              <a:t> 4.</a:t>
            </a:r>
          </a:p>
          <a:p>
            <a:pPr marL="571500" indent="-571500">
              <a:buFont typeface="Arial" panose="020B0604020202020204" pitchFamily="34" charset="0"/>
              <a:buChar char="•"/>
            </a:pPr>
            <a:endParaRPr lang="en-US" sz="3600" b="1" cap="none" spc="0" dirty="0">
              <a:ln w="0"/>
              <a:solidFill>
                <a:srgbClr val="002060"/>
              </a:solidFill>
              <a:effectLst>
                <a:outerShdw blurRad="38100" dist="19050" dir="2700000" algn="tl" rotWithShape="0">
                  <a:schemeClr val="dk1">
                    <a:alpha val="40000"/>
                  </a:schemeClr>
                </a:outerShdw>
              </a:effectLst>
            </a:endParaRPr>
          </a:p>
        </p:txBody>
      </p:sp>
      <p:sp>
        <p:nvSpPr>
          <p:cNvPr id="33" name="Rectangle 32"/>
          <p:cNvSpPr/>
          <p:nvPr/>
        </p:nvSpPr>
        <p:spPr>
          <a:xfrm>
            <a:off x="5963491" y="5773748"/>
            <a:ext cx="6165470"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a) 865 279 – 450 237 = 415 042 </a:t>
            </a:r>
            <a:endParaRPr lang="en-US" sz="3600" b="1" cap="none" spc="0">
              <a:ln w="0"/>
              <a:solidFill>
                <a:schemeClr val="accent2">
                  <a:lumMod val="75000"/>
                </a:schemeClr>
              </a:solidFill>
              <a:effectLst>
                <a:outerShdw blurRad="38100" dist="19050" dir="2700000" algn="tl" rotWithShape="0">
                  <a:schemeClr val="dk1">
                    <a:alpha val="40000"/>
                  </a:schemeClr>
                </a:outerShdw>
              </a:effectLst>
            </a:endParaRPr>
          </a:p>
        </p:txBody>
      </p:sp>
      <p:sp>
        <p:nvSpPr>
          <p:cNvPr id="34" name="Rectangle 33"/>
          <p:cNvSpPr/>
          <p:nvPr/>
        </p:nvSpPr>
        <p:spPr>
          <a:xfrm>
            <a:off x="5229890" y="1108419"/>
            <a:ext cx="808235" cy="1569660"/>
          </a:xfrm>
          <a:prstGeom prst="rect">
            <a:avLst/>
          </a:prstGeom>
          <a:noFill/>
        </p:spPr>
        <p:txBody>
          <a:bodyPr wrap="none" lIns="91440" tIns="45720" rIns="91440" bIns="45720">
            <a:spAutoFit/>
          </a:bodyPr>
          <a:lstStyle/>
          <a:p>
            <a:pPr algn="ctr"/>
            <a:r>
              <a:rPr lang="en-US" sz="9600" b="1" cap="none" spc="0" dirty="0">
                <a:ln w="0"/>
                <a:solidFill>
                  <a:srgbClr val="00B050"/>
                </a:solidFill>
                <a:effectLst>
                  <a:outerShdw blurRad="38100" dist="19050" dir="2700000" algn="tl" rotWithShape="0">
                    <a:schemeClr val="dk1">
                      <a:alpha val="40000"/>
                    </a:schemeClr>
                  </a:outerShdw>
                </a:effectLst>
              </a:rPr>
              <a:t>9</a:t>
            </a:r>
          </a:p>
        </p:txBody>
      </p:sp>
      <p:sp>
        <p:nvSpPr>
          <p:cNvPr id="35" name="Rectangle 34"/>
          <p:cNvSpPr/>
          <p:nvPr/>
        </p:nvSpPr>
        <p:spPr>
          <a:xfrm>
            <a:off x="4461365" y="1127698"/>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dirty="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78911" y="1157526"/>
            <a:ext cx="808235" cy="1569660"/>
          </a:xfrm>
          <a:prstGeom prst="rect">
            <a:avLst/>
          </a:prstGeom>
          <a:noFill/>
        </p:spPr>
        <p:txBody>
          <a:bodyPr wrap="none" lIns="91440" tIns="45720" rIns="91440" bIns="45720">
            <a:spAutoFit/>
          </a:bodyPr>
          <a:lstStyle/>
          <a:p>
            <a:pPr algn="ctr"/>
            <a:r>
              <a:rPr lang="en-US" sz="9600" b="1" cap="none" spc="0" dirty="0">
                <a:ln w="0"/>
                <a:solidFill>
                  <a:srgbClr val="00B050"/>
                </a:solidFill>
                <a:effectLst>
                  <a:outerShdw blurRad="38100" dist="19050" dir="2700000" algn="tl" rotWithShape="0">
                    <a:schemeClr val="dk1">
                      <a:alpha val="40000"/>
                    </a:schemeClr>
                  </a:outerShdw>
                </a:effectLst>
              </a:rPr>
              <a:t>5</a:t>
            </a:r>
          </a:p>
        </p:txBody>
      </p:sp>
      <p:sp>
        <p:nvSpPr>
          <p:cNvPr id="38" name="Rectangle 37"/>
          <p:cNvSpPr/>
          <p:nvPr/>
        </p:nvSpPr>
        <p:spPr>
          <a:xfrm>
            <a:off x="1910445" y="1169974"/>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39" name="Rectangle 38"/>
          <p:cNvSpPr/>
          <p:nvPr/>
        </p:nvSpPr>
        <p:spPr>
          <a:xfrm>
            <a:off x="1082622" y="1155459"/>
            <a:ext cx="808235" cy="1569660"/>
          </a:xfrm>
          <a:prstGeom prst="rect">
            <a:avLst/>
          </a:prstGeom>
          <a:noFill/>
        </p:spPr>
        <p:txBody>
          <a:bodyPr wrap="none" lIns="91440" tIns="45720" rIns="91440" bIns="45720">
            <a:spAutoFit/>
          </a:bodyPr>
          <a:lstStyle/>
          <a:p>
            <a:pPr algn="ctr"/>
            <a:r>
              <a:rPr lang="en-US" sz="9600" b="1" cap="none" spc="0" dirty="0">
                <a:ln w="0"/>
                <a:solidFill>
                  <a:srgbClr val="00B050"/>
                </a:solidFill>
                <a:effectLst>
                  <a:outerShdw blurRad="38100" dist="19050" dir="2700000" algn="tl" rotWithShape="0">
                    <a:schemeClr val="dk1">
                      <a:alpha val="40000"/>
                    </a:schemeClr>
                  </a:outerShdw>
                </a:effectLst>
              </a:rPr>
              <a:t>8</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41" name="Rectangle 40"/>
          <p:cNvSpPr/>
          <p:nvPr/>
        </p:nvSpPr>
        <p:spPr>
          <a:xfrm>
            <a:off x="3537405" y="488861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4</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7386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16" presetClass="exit" presetSubtype="21" fill="hold" grpId="1" nodeType="afterEffect">
                                  <p:stCondLst>
                                    <p:cond delay="0"/>
                                  </p:stCondLst>
                                  <p:iterate type="wd">
                                    <p:tmPct val="0"/>
                                  </p:iterate>
                                  <p:childTnLst>
                                    <p:animEffect transition="out" filter="barn(inVertical)">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iterate type="wd">
                                    <p:tmPct val="10000"/>
                                  </p:iterate>
                                  <p:childTnLst>
                                    <p:animMotion origin="layout" path="M 1.66667E-6 -3.7037E-6 L -0.003 0.29283 " pathEditMode="relative" rAng="0" ptsTypes="AA">
                                      <p:cBhvr>
                                        <p:cTn id="31" dur="500" fill="hold"/>
                                        <p:tgtEl>
                                          <p:spTgt spid="35"/>
                                        </p:tgtEl>
                                        <p:attrNameLst>
                                          <p:attrName>ppt_x</p:attrName>
                                          <p:attrName>ppt_y</p:attrName>
                                        </p:attrNameLst>
                                      </p:cBhvr>
                                      <p:rCtr x="-156" y="14630"/>
                                    </p:animMotion>
                                  </p:childTnLst>
                                </p:cTn>
                              </p:par>
                            </p:childTnLst>
                          </p:cTn>
                        </p:par>
                        <p:par>
                          <p:cTn id="32" fill="hold">
                            <p:stCondLst>
                              <p:cond delay="500"/>
                            </p:stCondLst>
                            <p:childTnLst>
                              <p:par>
                                <p:cTn id="33" presetID="53" presetClass="exit" presetSubtype="32" fill="hold" grpId="1" nodeType="afterEffect">
                                  <p:stCondLst>
                                    <p:cond delay="0"/>
                                  </p:stCondLst>
                                  <p:iterate type="wd">
                                    <p:tmPct val="0"/>
                                  </p:iterate>
                                  <p:childTnLst>
                                    <p:anim calcmode="lin" valueType="num">
                                      <p:cBhvr>
                                        <p:cTn id="34" dur="500"/>
                                        <p:tgtEl>
                                          <p:spTgt spid="35"/>
                                        </p:tgtEl>
                                        <p:attrNameLst>
                                          <p:attrName>ppt_w</p:attrName>
                                        </p:attrNameLst>
                                      </p:cBhvr>
                                      <p:tavLst>
                                        <p:tav tm="0">
                                          <p:val>
                                            <p:strVal val="ppt_w"/>
                                          </p:val>
                                        </p:tav>
                                        <p:tav tm="100000">
                                          <p:val>
                                            <p:fltVal val="0"/>
                                          </p:val>
                                        </p:tav>
                                      </p:tavLst>
                                    </p:anim>
                                    <p:anim calcmode="lin" valueType="num">
                                      <p:cBhvr>
                                        <p:cTn id="35" dur="500"/>
                                        <p:tgtEl>
                                          <p:spTgt spid="35"/>
                                        </p:tgtEl>
                                        <p:attrNameLst>
                                          <p:attrName>ppt_h</p:attrName>
                                        </p:attrNameLst>
                                      </p:cBhvr>
                                      <p:tavLst>
                                        <p:tav tm="0">
                                          <p:val>
                                            <p:strVal val="ppt_h"/>
                                          </p:val>
                                        </p:tav>
                                        <p:tav tm="100000">
                                          <p:val>
                                            <p:fltVal val="0"/>
                                          </p:val>
                                        </p:tav>
                                      </p:tavLst>
                                    </p:anim>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47" dur="500" fill="hold"/>
                                        <p:tgtEl>
                                          <p:spTgt spid="36"/>
                                        </p:tgtEl>
                                        <p:attrNameLst>
                                          <p:attrName>ppt_x</p:attrName>
                                          <p:attrName>ppt_y</p:attrName>
                                        </p:attrNameLst>
                                      </p:cBhvr>
                                      <p:rCtr x="-156" y="14630"/>
                                    </p:animMotion>
                                  </p:childTnLst>
                                </p:cTn>
                              </p:par>
                            </p:childTnLst>
                          </p:cTn>
                        </p:par>
                        <p:par>
                          <p:cTn id="48" fill="hold">
                            <p:stCondLst>
                              <p:cond delay="500"/>
                            </p:stCondLst>
                            <p:childTnLst>
                              <p:par>
                                <p:cTn id="49" presetID="55" presetClass="exit" presetSubtype="0" fill="hold" grpId="1" nodeType="afterEffect">
                                  <p:stCondLst>
                                    <p:cond delay="0"/>
                                  </p:stCondLst>
                                  <p:iterate type="wd">
                                    <p:tmPct val="10000"/>
                                  </p:iterate>
                                  <p:childTnLst>
                                    <p:anim calcmode="lin" valueType="num">
                                      <p:cBhvr>
                                        <p:cTn id="50" dur="500"/>
                                        <p:tgtEl>
                                          <p:spTgt spid="36"/>
                                        </p:tgtEl>
                                        <p:attrNameLst>
                                          <p:attrName>ppt_w</p:attrName>
                                        </p:attrNameLst>
                                      </p:cBhvr>
                                      <p:tavLst>
                                        <p:tav tm="0">
                                          <p:val>
                                            <p:strVal val="ppt_w"/>
                                          </p:val>
                                        </p:tav>
                                        <p:tav tm="100000">
                                          <p:val>
                                            <p:strVal val="ppt_w*0.70"/>
                                          </p:val>
                                        </p:tav>
                                      </p:tavLst>
                                    </p:anim>
                                    <p:anim calcmode="lin" valueType="num">
                                      <p:cBhvr>
                                        <p:cTn id="51" dur="500"/>
                                        <p:tgtEl>
                                          <p:spTgt spid="36"/>
                                        </p:tgtEl>
                                        <p:attrNameLst>
                                          <p:attrName>ppt_h</p:attrName>
                                        </p:attrNameLst>
                                      </p:cBhvr>
                                      <p:tavLst>
                                        <p:tav tm="0">
                                          <p:val>
                                            <p:strVal val="ppt_h"/>
                                          </p:val>
                                        </p:tav>
                                        <p:tav tm="100000">
                                          <p:val>
                                            <p:strVal val="ppt_h"/>
                                          </p:val>
                                        </p:tav>
                                      </p:tavLst>
                                    </p:anim>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63" dur="500" fill="hold"/>
                                        <p:tgtEl>
                                          <p:spTgt spid="37"/>
                                        </p:tgtEl>
                                        <p:attrNameLst>
                                          <p:attrName>ppt_x</p:attrName>
                                          <p:attrName>ppt_y</p:attrName>
                                        </p:attrNameLst>
                                      </p:cBhvr>
                                      <p:rCtr x="-156" y="14630"/>
                                    </p:animMotion>
                                  </p:childTnLst>
                                </p:cTn>
                              </p:par>
                            </p:childTnLst>
                          </p:cTn>
                        </p:par>
                        <p:par>
                          <p:cTn id="64" fill="hold">
                            <p:stCondLst>
                              <p:cond delay="500"/>
                            </p:stCondLst>
                            <p:childTnLst>
                              <p:par>
                                <p:cTn id="65" presetID="55" presetClass="exit" presetSubtype="0" fill="hold" grpId="1" nodeType="afterEffect">
                                  <p:stCondLst>
                                    <p:cond delay="0"/>
                                  </p:stCondLst>
                                  <p:iterate type="wd">
                                    <p:tmPct val="10000"/>
                                  </p:iterate>
                                  <p:childTnLst>
                                    <p:anim calcmode="lin" valueType="num">
                                      <p:cBhvr>
                                        <p:cTn id="66" dur="500"/>
                                        <p:tgtEl>
                                          <p:spTgt spid="37"/>
                                        </p:tgtEl>
                                        <p:attrNameLst>
                                          <p:attrName>ppt_w</p:attrName>
                                        </p:attrNameLst>
                                      </p:cBhvr>
                                      <p:tavLst>
                                        <p:tav tm="0">
                                          <p:val>
                                            <p:strVal val="ppt_w"/>
                                          </p:val>
                                        </p:tav>
                                        <p:tav tm="100000">
                                          <p:val>
                                            <p:strVal val="ppt_w*0.70"/>
                                          </p:val>
                                        </p:tav>
                                      </p:tavLst>
                                    </p:anim>
                                    <p:anim calcmode="lin" valueType="num">
                                      <p:cBhvr>
                                        <p:cTn id="67" dur="500"/>
                                        <p:tgtEl>
                                          <p:spTgt spid="37"/>
                                        </p:tgtEl>
                                        <p:attrNameLst>
                                          <p:attrName>ppt_h</p:attrName>
                                        </p:attrNameLst>
                                      </p:cBhvr>
                                      <p:tavLst>
                                        <p:tav tm="0">
                                          <p:val>
                                            <p:strVal val="ppt_h"/>
                                          </p:val>
                                        </p:tav>
                                        <p:tav tm="100000">
                                          <p:val>
                                            <p:strVal val="ppt_h"/>
                                          </p:val>
                                        </p:tav>
                                      </p:tavLst>
                                    </p:anim>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childTnLst>
                          </p:cTn>
                        </p:par>
                        <p:par>
                          <p:cTn id="70" fill="hold">
                            <p:stCondLst>
                              <p:cond delay="1000"/>
                            </p:stCondLst>
                            <p:childTnLst>
                              <p:par>
                                <p:cTn id="71" presetID="1"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79" dur="500" fill="hold"/>
                                        <p:tgtEl>
                                          <p:spTgt spid="38"/>
                                        </p:tgtEl>
                                        <p:attrNameLst>
                                          <p:attrName>ppt_x</p:attrName>
                                          <p:attrName>ppt_y</p:attrName>
                                        </p:attrNameLst>
                                      </p:cBhvr>
                                      <p:rCtr x="-156" y="14630"/>
                                    </p:animMotion>
                                  </p:childTnLst>
                                </p:cTn>
                              </p:par>
                            </p:childTnLst>
                          </p:cTn>
                        </p:par>
                        <p:par>
                          <p:cTn id="80" fill="hold">
                            <p:stCondLst>
                              <p:cond delay="500"/>
                            </p:stCondLst>
                            <p:childTnLst>
                              <p:par>
                                <p:cTn id="81" presetID="55" presetClass="exit" presetSubtype="0" fill="hold" grpId="1" nodeType="afterEffect">
                                  <p:stCondLst>
                                    <p:cond delay="0"/>
                                  </p:stCondLst>
                                  <p:iterate type="wd">
                                    <p:tmPct val="10000"/>
                                  </p:iterate>
                                  <p:childTnLst>
                                    <p:anim calcmode="lin" valueType="num">
                                      <p:cBhvr>
                                        <p:cTn id="82" dur="500"/>
                                        <p:tgtEl>
                                          <p:spTgt spid="38"/>
                                        </p:tgtEl>
                                        <p:attrNameLst>
                                          <p:attrName>ppt_w</p:attrName>
                                        </p:attrNameLst>
                                      </p:cBhvr>
                                      <p:tavLst>
                                        <p:tav tm="0">
                                          <p:val>
                                            <p:strVal val="ppt_w"/>
                                          </p:val>
                                        </p:tav>
                                        <p:tav tm="100000">
                                          <p:val>
                                            <p:strVal val="ppt_w*0.70"/>
                                          </p:val>
                                        </p:tav>
                                      </p:tavLst>
                                    </p:anim>
                                    <p:anim calcmode="lin" valueType="num">
                                      <p:cBhvr>
                                        <p:cTn id="83" dur="500"/>
                                        <p:tgtEl>
                                          <p:spTgt spid="38"/>
                                        </p:tgtEl>
                                        <p:attrNameLst>
                                          <p:attrName>ppt_h</p:attrName>
                                        </p:attrNameLst>
                                      </p:cBhvr>
                                      <p:tavLst>
                                        <p:tav tm="0">
                                          <p:val>
                                            <p:strVal val="ppt_h"/>
                                          </p:val>
                                        </p:tav>
                                        <p:tav tm="100000">
                                          <p:val>
                                            <p:strVal val="ppt_h"/>
                                          </p:val>
                                        </p:tav>
                                      </p:tavLst>
                                    </p:anim>
                                    <p:animEffect transition="out" filter="fade">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childTnLst>
                          </p:cTn>
                        </p:par>
                        <p:par>
                          <p:cTn id="86" fill="hold">
                            <p:stCondLst>
                              <p:cond delay="1000"/>
                            </p:stCondLst>
                            <p:childTnLst>
                              <p:par>
                                <p:cTn id="87" presetID="1"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par>
                          <p:cTn id="89" fill="hold">
                            <p:stCondLst>
                              <p:cond delay="1000"/>
                            </p:stCondLst>
                            <p:childTnLst>
                              <p:par>
                                <p:cTn id="90" presetID="1" presetClass="entr" presetSubtype="0" fill="hold" nodeType="afterEffect">
                                  <p:stCondLst>
                                    <p:cond delay="0"/>
                                  </p:stCondLst>
                                  <p:childTnLst>
                                    <p:set>
                                      <p:cBhvr>
                                        <p:cTn id="91"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95" dur="500" fill="hold"/>
                                        <p:tgtEl>
                                          <p:spTgt spid="39"/>
                                        </p:tgtEl>
                                        <p:attrNameLst>
                                          <p:attrName>ppt_x</p:attrName>
                                          <p:attrName>ppt_y</p:attrName>
                                        </p:attrNameLst>
                                      </p:cBhvr>
                                      <p:rCtr x="-156" y="14630"/>
                                    </p:animMotion>
                                  </p:childTnLst>
                                </p:cTn>
                              </p:par>
                            </p:childTnLst>
                          </p:cTn>
                        </p:par>
                        <p:par>
                          <p:cTn id="96" fill="hold">
                            <p:stCondLst>
                              <p:cond delay="500"/>
                            </p:stCondLst>
                            <p:childTnLst>
                              <p:par>
                                <p:cTn id="97" presetID="55" presetClass="exit" presetSubtype="0" fill="hold" grpId="1" nodeType="afterEffect">
                                  <p:stCondLst>
                                    <p:cond delay="0"/>
                                  </p:stCondLst>
                                  <p:iterate type="wd">
                                    <p:tmPct val="10000"/>
                                  </p:iterate>
                                  <p:childTnLst>
                                    <p:anim calcmode="lin" valueType="num">
                                      <p:cBhvr>
                                        <p:cTn id="98" dur="500"/>
                                        <p:tgtEl>
                                          <p:spTgt spid="39"/>
                                        </p:tgtEl>
                                        <p:attrNameLst>
                                          <p:attrName>ppt_w</p:attrName>
                                        </p:attrNameLst>
                                      </p:cBhvr>
                                      <p:tavLst>
                                        <p:tav tm="0">
                                          <p:val>
                                            <p:strVal val="ppt_w"/>
                                          </p:val>
                                        </p:tav>
                                        <p:tav tm="100000">
                                          <p:val>
                                            <p:strVal val="ppt_w*0.70"/>
                                          </p:val>
                                        </p:tav>
                                      </p:tavLst>
                                    </p:anim>
                                    <p:anim calcmode="lin" valueType="num">
                                      <p:cBhvr>
                                        <p:cTn id="99" dur="500"/>
                                        <p:tgtEl>
                                          <p:spTgt spid="39"/>
                                        </p:tgtEl>
                                        <p:attrNameLst>
                                          <p:attrName>ppt_h</p:attrName>
                                        </p:attrNameLst>
                                      </p:cBhvr>
                                      <p:tavLst>
                                        <p:tav tm="0">
                                          <p:val>
                                            <p:strVal val="ppt_h"/>
                                          </p:val>
                                        </p:tav>
                                        <p:tav tm="100000">
                                          <p:val>
                                            <p:strVal val="ppt_h"/>
                                          </p:val>
                                        </p:tav>
                                      </p:tavLst>
                                    </p:anim>
                                    <p:animEffect transition="out" filter="fade">
                                      <p:cBhvr>
                                        <p:cTn id="100" dur="500"/>
                                        <p:tgtEl>
                                          <p:spTgt spid="39"/>
                                        </p:tgtEl>
                                      </p:cBhvr>
                                    </p:animEffect>
                                    <p:set>
                                      <p:cBhvr>
                                        <p:cTn id="101" dur="1" fill="hold">
                                          <p:stCondLst>
                                            <p:cond delay="499"/>
                                          </p:stCondLst>
                                        </p:cTn>
                                        <p:tgtEl>
                                          <p:spTgt spid="39"/>
                                        </p:tgtEl>
                                        <p:attrNameLst>
                                          <p:attrName>style.visibility</p:attrName>
                                        </p:attrNameLst>
                                      </p:cBhvr>
                                      <p:to>
                                        <p:strVal val="hidden"/>
                                      </p:to>
                                    </p:set>
                                  </p:childTnLst>
                                </p:cTn>
                              </p:par>
                            </p:childTnLst>
                          </p:cTn>
                        </p:par>
                        <p:par>
                          <p:cTn id="102" fill="hold">
                            <p:stCondLst>
                              <p:cond delay="1000"/>
                            </p:stCondLst>
                            <p:childTnLst>
                              <p:par>
                                <p:cTn id="103" presetID="1"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par>
                          <p:cTn id="105" fill="hold">
                            <p:stCondLst>
                              <p:cond delay="1000"/>
                            </p:stCondLst>
                            <p:childTnLst>
                              <p:par>
                                <p:cTn id="106" presetID="1" presetClass="entr" presetSubtype="0" fill="hold" nodeType="afterEffect">
                                  <p:stCondLst>
                                    <p:cond delay="0"/>
                                  </p:stCondLst>
                                  <p:childTnLst>
                                    <p:set>
                                      <p:cBhvr>
                                        <p:cTn id="107" dur="1" fill="hold">
                                          <p:stCondLst>
                                            <p:cond delay="0"/>
                                          </p:stCondLst>
                                        </p:cTn>
                                        <p:tgtEl>
                                          <p:spTgt spid="32">
                                            <p:txEl>
                                              <p:pRg st="6" end="6"/>
                                            </p:txEl>
                                          </p:spTgt>
                                        </p:tgtEl>
                                        <p:attrNameLst>
                                          <p:attrName>style.visibility</p:attrName>
                                        </p:attrNameLst>
                                      </p:cBhvr>
                                      <p:to>
                                        <p:strVal val="visible"/>
                                      </p:to>
                                    </p:set>
                                  </p:childTnLst>
                                </p:cTn>
                              </p:par>
                              <p:par>
                                <p:cTn id="108" presetID="53" presetClass="exit" presetSubtype="32" fill="hold" nodeType="withEffect">
                                  <p:stCondLst>
                                    <p:cond delay="0"/>
                                  </p:stCondLst>
                                  <p:childTnLst>
                                    <p:anim calcmode="lin" valueType="num">
                                      <p:cBhvr>
                                        <p:cTn id="109" dur="500"/>
                                        <p:tgtEl>
                                          <p:spTgt spid="6"/>
                                        </p:tgtEl>
                                        <p:attrNameLst>
                                          <p:attrName>ppt_w</p:attrName>
                                        </p:attrNameLst>
                                      </p:cBhvr>
                                      <p:tavLst>
                                        <p:tav tm="0">
                                          <p:val>
                                            <p:strVal val="ppt_w"/>
                                          </p:val>
                                        </p:tav>
                                        <p:tav tm="100000">
                                          <p:val>
                                            <p:fltVal val="0"/>
                                          </p:val>
                                        </p:tav>
                                      </p:tavLst>
                                    </p:anim>
                                    <p:anim calcmode="lin" valueType="num">
                                      <p:cBhvr>
                                        <p:cTn id="110" dur="500"/>
                                        <p:tgtEl>
                                          <p:spTgt spid="6"/>
                                        </p:tgtEl>
                                        <p:attrNameLst>
                                          <p:attrName>ppt_h</p:attrName>
                                        </p:attrNameLst>
                                      </p:cBhvr>
                                      <p:tavLst>
                                        <p:tav tm="0">
                                          <p:val>
                                            <p:strVal val="ppt_h"/>
                                          </p:val>
                                        </p:tav>
                                        <p:tav tm="100000">
                                          <p:val>
                                            <p:fltVal val="0"/>
                                          </p:val>
                                        </p:tav>
                                      </p:tavLst>
                                    </p:anim>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500"/>
                                        <p:tgtEl>
                                          <p:spTgt spid="14"/>
                                        </p:tgtEl>
                                        <p:attrNameLst>
                                          <p:attrName>ppt_w</p:attrName>
                                        </p:attrNameLst>
                                      </p:cBhvr>
                                      <p:tavLst>
                                        <p:tav tm="0">
                                          <p:val>
                                            <p:strVal val="ppt_w"/>
                                          </p:val>
                                        </p:tav>
                                        <p:tav tm="100000">
                                          <p:val>
                                            <p:fltVal val="0"/>
                                          </p:val>
                                        </p:tav>
                                      </p:tavLst>
                                    </p:anim>
                                    <p:anim calcmode="lin" valueType="num">
                                      <p:cBhvr>
                                        <p:cTn id="115" dur="500"/>
                                        <p:tgtEl>
                                          <p:spTgt spid="14"/>
                                        </p:tgtEl>
                                        <p:attrNameLst>
                                          <p:attrName>ppt_h</p:attrName>
                                        </p:attrNameLst>
                                      </p:cBhvr>
                                      <p:tavLst>
                                        <p:tav tm="0">
                                          <p:val>
                                            <p:strVal val="ppt_h"/>
                                          </p:val>
                                        </p:tav>
                                        <p:tav tm="100000">
                                          <p:val>
                                            <p:fltVal val="0"/>
                                          </p:val>
                                        </p:tav>
                                      </p:tavLst>
                                    </p:anim>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53" presetClass="exit" presetSubtype="32" fill="hold" nodeType="withEffect">
                                  <p:stCondLst>
                                    <p:cond delay="0"/>
                                  </p:stCondLst>
                                  <p:childTnLst>
                                    <p:anim calcmode="lin" valueType="num">
                                      <p:cBhvr>
                                        <p:cTn id="119" dur="500"/>
                                        <p:tgtEl>
                                          <p:spTgt spid="24"/>
                                        </p:tgtEl>
                                        <p:attrNameLst>
                                          <p:attrName>ppt_w</p:attrName>
                                        </p:attrNameLst>
                                      </p:cBhvr>
                                      <p:tavLst>
                                        <p:tav tm="0">
                                          <p:val>
                                            <p:strVal val="ppt_w"/>
                                          </p:val>
                                        </p:tav>
                                        <p:tav tm="100000">
                                          <p:val>
                                            <p:fltVal val="0"/>
                                          </p:val>
                                        </p:tav>
                                      </p:tavLst>
                                    </p:anim>
                                    <p:anim calcmode="lin" valueType="num">
                                      <p:cBhvr>
                                        <p:cTn id="120" dur="500"/>
                                        <p:tgtEl>
                                          <p:spTgt spid="24"/>
                                        </p:tgtEl>
                                        <p:attrNameLst>
                                          <p:attrName>ppt_h</p:attrName>
                                        </p:attrNameLst>
                                      </p:cBhvr>
                                      <p:tavLst>
                                        <p:tav tm="0">
                                          <p:val>
                                            <p:strVal val="ppt_h"/>
                                          </p:val>
                                        </p:tav>
                                        <p:tav tm="100000">
                                          <p:val>
                                            <p:fltVal val="0"/>
                                          </p:val>
                                        </p:tav>
                                      </p:tavLst>
                                    </p:anim>
                                    <p:animEffect transition="out" filter="fade">
                                      <p:cBhvr>
                                        <p:cTn id="121" dur="500"/>
                                        <p:tgtEl>
                                          <p:spTgt spid="24"/>
                                        </p:tgtEl>
                                      </p:cBhvr>
                                    </p:animEffect>
                                    <p:set>
                                      <p:cBhvr>
                                        <p:cTn id="122" dur="1" fill="hold">
                                          <p:stCondLst>
                                            <p:cond delay="499"/>
                                          </p:stCondLst>
                                        </p:cTn>
                                        <p:tgtEl>
                                          <p:spTgt spid="2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iterate type="wd">
                                    <p:tmAbs val="0"/>
                                  </p:iterate>
                                  <p:childTnLst>
                                    <p:set>
                                      <p:cBhvr>
                                        <p:cTn id="126" dur="1" fill="hold">
                                          <p:stCondLst>
                                            <p:cond delay="0"/>
                                          </p:stCondLst>
                                        </p:cTn>
                                        <p:tgtEl>
                                          <p:spTgt spid="33">
                                            <p:txEl>
                                              <p:pRg st="0" end="0"/>
                                            </p:txEl>
                                          </p:spTgt>
                                        </p:tgtEl>
                                        <p:attrNameLst>
                                          <p:attrName>style.visibility</p:attrName>
                                        </p:attrNameLst>
                                      </p:cBhvr>
                                      <p:to>
                                        <p:strVal val="visible"/>
                                      </p:to>
                                    </p:set>
                                  </p:childTnLst>
                                </p:cTn>
                              </p:par>
                            </p:childTnLst>
                          </p:cTn>
                        </p:par>
                        <p:par>
                          <p:cTn id="127" fill="hold">
                            <p:stCondLst>
                              <p:cond delay="0"/>
                            </p:stCondLst>
                            <p:childTnLst>
                              <p:par>
                                <p:cTn id="128" presetID="26" presetClass="emph" presetSubtype="0" repeatCount="2000" fill="hold" grpId="0" nodeType="afterEffect">
                                  <p:stCondLst>
                                    <p:cond delay="0"/>
                                  </p:stCondLst>
                                  <p:iterate type="wd">
                                    <p:tmPct val="10000"/>
                                  </p:iterate>
                                  <p:childTnLst>
                                    <p:animEffect transition="out" filter="fade">
                                      <p:cBhvr>
                                        <p:cTn id="129" dur="500" tmFilter="0, 0; .2, .5; .8, .5; 1, 0"/>
                                        <p:tgtEl>
                                          <p:spTgt spid="33">
                                            <p:txEl>
                                              <p:pRg st="0" end="0"/>
                                            </p:txEl>
                                          </p:spTgt>
                                        </p:tgtEl>
                                      </p:cBhvr>
                                    </p:animEffect>
                                    <p:animScale>
                                      <p:cBhvr>
                                        <p:cTn id="130"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5644"/>
            <a:ext cx="1440180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7" name="Rectangle 6"/>
          <p:cNvSpPr/>
          <p:nvPr/>
        </p:nvSpPr>
        <p:spPr>
          <a:xfrm>
            <a:off x="-21484" y="75121"/>
            <a:ext cx="6258445"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b) 647 253 – 285 749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a:ln w="0"/>
                <a:solidFill>
                  <a:srgbClr val="00B050"/>
                </a:solidFill>
                <a:effectLst>
                  <a:outerShdw blurRad="38100" dist="19050" dir="2700000" algn="tl" rotWithShape="0">
                    <a:schemeClr val="dk1">
                      <a:alpha val="40000"/>
                    </a:schemeClr>
                  </a:outerShdw>
                </a:effectLst>
              </a:rPr>
              <a:t>6</a:t>
            </a:r>
            <a:endParaRPr lang="en-US" sz="9600" b="1" cap="none" spc="0">
              <a:ln w="0"/>
              <a:solidFill>
                <a:srgbClr val="00B050"/>
              </a:solidFill>
              <a:effectLst>
                <a:outerShdw blurRad="38100" dist="19050" dir="2700000" algn="tl" rotWithShape="0">
                  <a:schemeClr val="dk1">
                    <a:alpha val="40000"/>
                  </a:schemeClr>
                </a:outerShdw>
              </a:effectLst>
            </a:endParaRP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393591" y="536786"/>
            <a:ext cx="5549576" cy="4785926"/>
          </a:xfrm>
          <a:prstGeom prst="rect">
            <a:avLst/>
          </a:prstGeom>
          <a:noFill/>
        </p:spPr>
        <p:txBody>
          <a:bodyPr wrap="square" lIns="91440" tIns="45720" rIns="91440" bIns="45720">
            <a:spAutoFit/>
          </a:bodyPr>
          <a:lstStyle/>
          <a:p>
            <a:pPr>
              <a:spcAft>
                <a:spcPts val="600"/>
              </a:spcAft>
            </a:pPr>
            <a:r>
              <a:rPr lang="en-US" sz="30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13 trừ 9 bằng 4, viết 4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4 thêm 1 bằng 5, 5 trừ 5 bằng 0, viết 0.</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12 trừ 7 bằng 5, viết 5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5 thêm 1 bằng 6, 7 trừ 6 bằng 1, viết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14 trừ 8 bằng 6, viết 6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2 thêm 1 bằng 3, 6 trừ 3 bằng 3, viết 3.</a:t>
            </a:r>
          </a:p>
        </p:txBody>
      </p:sp>
      <p:sp>
        <p:nvSpPr>
          <p:cNvPr id="33" name="Rectangle 32"/>
          <p:cNvSpPr/>
          <p:nvPr/>
        </p:nvSpPr>
        <p:spPr>
          <a:xfrm>
            <a:off x="5990913" y="5773748"/>
            <a:ext cx="6290505"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b) 647 253 – 285 749  = 361 504 </a:t>
            </a:r>
          </a:p>
        </p:txBody>
      </p:sp>
      <p:sp>
        <p:nvSpPr>
          <p:cNvPr id="34" name="Rectangle 33"/>
          <p:cNvSpPr/>
          <p:nvPr/>
        </p:nvSpPr>
        <p:spPr>
          <a:xfrm>
            <a:off x="5244401"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35" name="Rectangle 34"/>
          <p:cNvSpPr/>
          <p:nvPr/>
        </p:nvSpPr>
        <p:spPr>
          <a:xfrm>
            <a:off x="4461477" y="1162741"/>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38982"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8" name="Rectangle 37"/>
          <p:cNvSpPr/>
          <p:nvPr/>
        </p:nvSpPr>
        <p:spPr>
          <a:xfrm>
            <a:off x="1890250"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39" name="Rectangle 38"/>
          <p:cNvSpPr/>
          <p:nvPr/>
        </p:nvSpPr>
        <p:spPr>
          <a:xfrm>
            <a:off x="1082116"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1" name="Rectangle 40"/>
          <p:cNvSpPr/>
          <p:nvPr/>
        </p:nvSpPr>
        <p:spPr>
          <a:xfrm>
            <a:off x="3537405" y="490766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6</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3</a:t>
            </a:r>
            <a:endParaRPr lang="en-US" sz="9600" b="1" cap="none" spc="0">
              <a:ln w="0"/>
              <a:solidFill>
                <a:srgbClr val="C00000"/>
              </a:solidFill>
              <a:effectLst>
                <a:outerShdw blurRad="38100" dist="19050" dir="2700000" algn="tl" rotWithShape="0">
                  <a:schemeClr val="dk1">
                    <a:alpha val="40000"/>
                  </a:schemeClr>
                </a:outerShdw>
              </a:effectLst>
            </a:endParaRPr>
          </a:p>
        </p:txBody>
      </p:sp>
      <p:sp>
        <p:nvSpPr>
          <p:cNvPr id="42" name="Oval 41"/>
          <p:cNvSpPr/>
          <p:nvPr/>
        </p:nvSpPr>
        <p:spPr>
          <a:xfrm>
            <a:off x="4615809" y="2835716"/>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3" name="Oval 42"/>
          <p:cNvSpPr/>
          <p:nvPr/>
        </p:nvSpPr>
        <p:spPr>
          <a:xfrm>
            <a:off x="2961712"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7" name="Oval 46"/>
          <p:cNvSpPr/>
          <p:nvPr/>
        </p:nvSpPr>
        <p:spPr>
          <a:xfrm>
            <a:off x="1221199"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Tree>
    <p:extLst>
      <p:ext uri="{BB962C8B-B14F-4D97-AF65-F5344CB8AC3E}">
        <p14:creationId xmlns:p14="http://schemas.microsoft.com/office/powerpoint/2010/main" val="37095789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1.25E-6 4.44444E-6 L -0.00299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iterate type="wd">
                                    <p:tmPct val="10000"/>
                                  </p:iterate>
                                  <p:childTnLst>
                                    <p:animMotion origin="layout" path="M 1.45833E-6 3.7037E-6 L -0.003 0.29282 " pathEditMode="relative" rAng="0" ptsTypes="AA">
                                      <p:cBhvr>
                                        <p:cTn id="42" dur="500" fill="hold"/>
                                        <p:tgtEl>
                                          <p:spTgt spid="35"/>
                                        </p:tgtEl>
                                        <p:attrNameLst>
                                          <p:attrName>ppt_x</p:attrName>
                                          <p:attrName>ppt_y</p:attrName>
                                        </p:attrNameLst>
                                      </p:cBhvr>
                                      <p:rCtr x="-156" y="14630"/>
                                    </p:animMotion>
                                  </p:childTnLst>
                                </p:cTn>
                              </p:par>
                            </p:childTnLst>
                          </p:cTn>
                        </p:par>
                        <p:par>
                          <p:cTn id="43" fill="hold">
                            <p:stCondLst>
                              <p:cond delay="500"/>
                            </p:stCondLst>
                            <p:childTnLst>
                              <p:par>
                                <p:cTn id="44" presetID="55" presetClass="exit" presetSubtype="0" fill="hold" grpId="1" nodeType="afterEffect">
                                  <p:stCondLst>
                                    <p:cond delay="0"/>
                                  </p:stCondLst>
                                  <p:iterate type="wd">
                                    <p:tmPct val="10000"/>
                                  </p:iterate>
                                  <p:childTnLst>
                                    <p:anim calcmode="lin" valueType="num">
                                      <p:cBhvr>
                                        <p:cTn id="45" dur="500"/>
                                        <p:tgtEl>
                                          <p:spTgt spid="35"/>
                                        </p:tgtEl>
                                        <p:attrNameLst>
                                          <p:attrName>ppt_w</p:attrName>
                                        </p:attrNameLst>
                                      </p:cBhvr>
                                      <p:tavLst>
                                        <p:tav tm="0">
                                          <p:val>
                                            <p:strVal val="ppt_w"/>
                                          </p:val>
                                        </p:tav>
                                        <p:tav tm="100000">
                                          <p:val>
                                            <p:strVal val="ppt_w*0.70"/>
                                          </p:val>
                                        </p:tav>
                                      </p:tavLst>
                                    </p:anim>
                                    <p:anim calcmode="lin" valueType="num">
                                      <p:cBhvr>
                                        <p:cTn id="46" dur="500"/>
                                        <p:tgtEl>
                                          <p:spTgt spid="35"/>
                                        </p:tgtEl>
                                        <p:attrNameLst>
                                          <p:attrName>ppt_h</p:attrName>
                                        </p:attrNameLst>
                                      </p:cBhvr>
                                      <p:tavLst>
                                        <p:tav tm="0">
                                          <p:val>
                                            <p:strVal val="ppt_h"/>
                                          </p:val>
                                        </p:tav>
                                        <p:tav tm="100000">
                                          <p:val>
                                            <p:strVal val="ppt_h"/>
                                          </p:val>
                                        </p:tav>
                                      </p:tavLst>
                                    </p:anim>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childTnLst>
                          </p:cTn>
                        </p:par>
                        <p:par>
                          <p:cTn id="52" fill="hold">
                            <p:stCondLst>
                              <p:cond delay="1000"/>
                            </p:stCondLst>
                            <p:childTnLst>
                              <p:par>
                                <p:cTn id="53" presetID="47" presetClass="entr" presetSubtype="0" fill="hold" grpId="0" nodeType="afterEffect">
                                  <p:stCondLst>
                                    <p:cond delay="0"/>
                                  </p:stCondLst>
                                  <p:iterate type="wd">
                                    <p:tmPct val="10000"/>
                                  </p:iterate>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16" presetClass="entr" presetSubtype="21" fill="hold" nodeType="afterEffect">
                                  <p:stCondLst>
                                    <p:cond delay="0"/>
                                  </p:stCondLst>
                                  <p:iterate type="wd">
                                    <p:tmPct val="10000"/>
                                  </p:iterate>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barn(inVertical)">
                                      <p:cBhvr>
                                        <p:cTn id="61" dur="500"/>
                                        <p:tgtEl>
                                          <p:spTgt spid="3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65" dur="500" fill="hold"/>
                                        <p:tgtEl>
                                          <p:spTgt spid="36"/>
                                        </p:tgtEl>
                                        <p:attrNameLst>
                                          <p:attrName>ppt_x</p:attrName>
                                          <p:attrName>ppt_y</p:attrName>
                                        </p:attrNameLst>
                                      </p:cBhvr>
                                      <p:rCtr x="-156" y="14630"/>
                                    </p:animMotion>
                                  </p:childTnLst>
                                </p:cTn>
                              </p:par>
                            </p:childTnLst>
                          </p:cTn>
                        </p:par>
                        <p:par>
                          <p:cTn id="66" fill="hold">
                            <p:stCondLst>
                              <p:cond delay="500"/>
                            </p:stCondLst>
                            <p:childTnLst>
                              <p:par>
                                <p:cTn id="67" presetID="55" presetClass="exit" presetSubtype="0" fill="hold" grpId="1" nodeType="afterEffect">
                                  <p:stCondLst>
                                    <p:cond delay="0"/>
                                  </p:stCondLst>
                                  <p:iterate type="wd">
                                    <p:tmPct val="10000"/>
                                  </p:iterate>
                                  <p:childTnLst>
                                    <p:anim calcmode="lin" valueType="num">
                                      <p:cBhvr>
                                        <p:cTn id="68" dur="500"/>
                                        <p:tgtEl>
                                          <p:spTgt spid="36"/>
                                        </p:tgtEl>
                                        <p:attrNameLst>
                                          <p:attrName>ppt_w</p:attrName>
                                        </p:attrNameLst>
                                      </p:cBhvr>
                                      <p:tavLst>
                                        <p:tav tm="0">
                                          <p:val>
                                            <p:strVal val="ppt_w"/>
                                          </p:val>
                                        </p:tav>
                                        <p:tav tm="100000">
                                          <p:val>
                                            <p:strVal val="ppt_w*0.70"/>
                                          </p:val>
                                        </p:tav>
                                      </p:tavLst>
                                    </p:anim>
                                    <p:anim calcmode="lin" valueType="num">
                                      <p:cBhvr>
                                        <p:cTn id="69" dur="500"/>
                                        <p:tgtEl>
                                          <p:spTgt spid="36"/>
                                        </p:tgtEl>
                                        <p:attrNameLst>
                                          <p:attrName>ppt_h</p:attrName>
                                        </p:attrNameLst>
                                      </p:cBhvr>
                                      <p:tavLst>
                                        <p:tav tm="0">
                                          <p:val>
                                            <p:strVal val="ppt_h"/>
                                          </p:val>
                                        </p:tav>
                                        <p:tav tm="100000">
                                          <p:val>
                                            <p:strVal val="ppt_h"/>
                                          </p:val>
                                        </p:tav>
                                      </p:tavLst>
                                    </p:anim>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childTnLst>
                          </p:cTn>
                        </p:par>
                        <p:par>
                          <p:cTn id="72" fill="hold">
                            <p:stCondLst>
                              <p:cond delay="1000"/>
                            </p:stCondLst>
                            <p:childTnLst>
                              <p:par>
                                <p:cTn id="73" presetID="47" presetClass="entr" presetSubtype="0" fill="hold" grpId="0" nodeType="afterEffect">
                                  <p:stCondLst>
                                    <p:cond delay="0"/>
                                  </p:stCondLst>
                                  <p:iterate type="wd">
                                    <p:tmPct val="10000"/>
                                  </p:iterate>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strVal val="#ppt_x"/>
                                          </p:val>
                                        </p:tav>
                                        <p:tav tm="100000">
                                          <p:val>
                                            <p:strVal val="#ppt_x"/>
                                          </p:val>
                                        </p:tav>
                                      </p:tavLst>
                                    </p:anim>
                                    <p:anim calcmode="lin" valueType="num">
                                      <p:cBhvr>
                                        <p:cTn id="77" dur="500" fill="hold"/>
                                        <p:tgtEl>
                                          <p:spTgt spid="41"/>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16" presetClass="entr" presetSubtype="21" fill="hold" nodeType="afterEffect">
                                  <p:stCondLst>
                                    <p:cond delay="0"/>
                                  </p:stCondLst>
                                  <p:iterate type="wd">
                                    <p:tmPct val="10000"/>
                                  </p:iterate>
                                  <p:childTnLst>
                                    <p:set>
                                      <p:cBhvr>
                                        <p:cTn id="80" dur="1" fill="hold">
                                          <p:stCondLst>
                                            <p:cond delay="0"/>
                                          </p:stCondLst>
                                        </p:cTn>
                                        <p:tgtEl>
                                          <p:spTgt spid="32">
                                            <p:txEl>
                                              <p:pRg st="3" end="3"/>
                                            </p:txEl>
                                          </p:spTgt>
                                        </p:tgtEl>
                                        <p:attrNameLst>
                                          <p:attrName>style.visibility</p:attrName>
                                        </p:attrNameLst>
                                      </p:cBhvr>
                                      <p:to>
                                        <p:strVal val="visible"/>
                                      </p:to>
                                    </p:set>
                                    <p:animEffect transition="in" filter="barn(inVertical)">
                                      <p:cBhvr>
                                        <p:cTn id="81" dur="500"/>
                                        <p:tgtEl>
                                          <p:spTgt spid="32">
                                            <p:txEl>
                                              <p:pRg st="3" end="3"/>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iterate type="wd">
                                    <p:tmPct val="10000"/>
                                  </p:iterate>
                                  <p:childTnLst>
                                    <p:animMotion origin="layout" path="M -2.29167E-6 3.7037E-7 L -0.00299 0.29282 " pathEditMode="relative" rAng="0" ptsTypes="AA">
                                      <p:cBhvr>
                                        <p:cTn id="88" dur="500" fill="hold"/>
                                        <p:tgtEl>
                                          <p:spTgt spid="37"/>
                                        </p:tgtEl>
                                        <p:attrNameLst>
                                          <p:attrName>ppt_x</p:attrName>
                                          <p:attrName>ppt_y</p:attrName>
                                        </p:attrNameLst>
                                      </p:cBhvr>
                                      <p:rCtr x="-156" y="14630"/>
                                    </p:animMotion>
                                  </p:childTnLst>
                                </p:cTn>
                              </p:par>
                            </p:childTnLst>
                          </p:cTn>
                        </p:par>
                        <p:par>
                          <p:cTn id="89" fill="hold">
                            <p:stCondLst>
                              <p:cond delay="500"/>
                            </p:stCondLst>
                            <p:childTnLst>
                              <p:par>
                                <p:cTn id="90" presetID="55" presetClass="exit" presetSubtype="0" fill="hold" grpId="1" nodeType="afterEffect">
                                  <p:stCondLst>
                                    <p:cond delay="0"/>
                                  </p:stCondLst>
                                  <p:iterate type="wd">
                                    <p:tmPct val="10000"/>
                                  </p:iterate>
                                  <p:childTnLst>
                                    <p:anim calcmode="lin" valueType="num">
                                      <p:cBhvr>
                                        <p:cTn id="91" dur="500"/>
                                        <p:tgtEl>
                                          <p:spTgt spid="37"/>
                                        </p:tgtEl>
                                        <p:attrNameLst>
                                          <p:attrName>ppt_w</p:attrName>
                                        </p:attrNameLst>
                                      </p:cBhvr>
                                      <p:tavLst>
                                        <p:tav tm="0">
                                          <p:val>
                                            <p:strVal val="ppt_w"/>
                                          </p:val>
                                        </p:tav>
                                        <p:tav tm="100000">
                                          <p:val>
                                            <p:strVal val="ppt_w*0.70"/>
                                          </p:val>
                                        </p:tav>
                                      </p:tavLst>
                                    </p:anim>
                                    <p:anim calcmode="lin" valueType="num">
                                      <p:cBhvr>
                                        <p:cTn id="92" dur="500"/>
                                        <p:tgtEl>
                                          <p:spTgt spid="37"/>
                                        </p:tgtEl>
                                        <p:attrNameLst>
                                          <p:attrName>ppt_h</p:attrName>
                                        </p:attrNameLst>
                                      </p:cBhvr>
                                      <p:tavLst>
                                        <p:tav tm="0">
                                          <p:val>
                                            <p:strVal val="ppt_h"/>
                                          </p:val>
                                        </p:tav>
                                        <p:tav tm="100000">
                                          <p:val>
                                            <p:strVal val="ppt_h"/>
                                          </p:val>
                                        </p:tav>
                                      </p:tavLst>
                                    </p:anim>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1000"/>
                            </p:stCondLst>
                            <p:childTnLst>
                              <p:par>
                                <p:cTn id="99" presetID="47" presetClass="entr" presetSubtype="0" fill="hold" grpId="0" nodeType="afterEffect">
                                  <p:stCondLst>
                                    <p:cond delay="0"/>
                                  </p:stCondLst>
                                  <p:iterate type="wd">
                                    <p:tmPct val="10000"/>
                                  </p:iterate>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6" presetClass="entr" presetSubtype="21" fill="hold" nodeType="afterEffect">
                                  <p:stCondLst>
                                    <p:cond delay="0"/>
                                  </p:stCondLst>
                                  <p:iterate type="wd">
                                    <p:tmPct val="10000"/>
                                  </p:iterate>
                                  <p:childTnLst>
                                    <p:set>
                                      <p:cBhvr>
                                        <p:cTn id="106" dur="1" fill="hold">
                                          <p:stCondLst>
                                            <p:cond delay="0"/>
                                          </p:stCondLst>
                                        </p:cTn>
                                        <p:tgtEl>
                                          <p:spTgt spid="32">
                                            <p:txEl>
                                              <p:pRg st="4" end="4"/>
                                            </p:txEl>
                                          </p:spTgt>
                                        </p:tgtEl>
                                        <p:attrNameLst>
                                          <p:attrName>style.visibility</p:attrName>
                                        </p:attrNameLst>
                                      </p:cBhvr>
                                      <p:to>
                                        <p:strVal val="visible"/>
                                      </p:to>
                                    </p:set>
                                    <p:animEffect transition="in" filter="barn(inVertical)">
                                      <p:cBhvr>
                                        <p:cTn id="107" dur="500"/>
                                        <p:tgtEl>
                                          <p:spTgt spid="3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0" nodeType="clickEffect">
                                  <p:stCondLst>
                                    <p:cond delay="0"/>
                                  </p:stCondLst>
                                  <p:iterate type="wd">
                                    <p:tmPct val="10000"/>
                                  </p:iterate>
                                  <p:childTnLst>
                                    <p:animMotion origin="layout" path="M -1.04167E-6 -4.44444E-6 L -0.00299 0.29283 " pathEditMode="relative" rAng="0" ptsTypes="AA">
                                      <p:cBhvr>
                                        <p:cTn id="111" dur="500" fill="hold"/>
                                        <p:tgtEl>
                                          <p:spTgt spid="38"/>
                                        </p:tgtEl>
                                        <p:attrNameLst>
                                          <p:attrName>ppt_x</p:attrName>
                                          <p:attrName>ppt_y</p:attrName>
                                        </p:attrNameLst>
                                      </p:cBhvr>
                                      <p:rCtr x="-156" y="14630"/>
                                    </p:animMotion>
                                  </p:childTnLst>
                                </p:cTn>
                              </p:par>
                            </p:childTnLst>
                          </p:cTn>
                        </p:par>
                        <p:par>
                          <p:cTn id="112" fill="hold">
                            <p:stCondLst>
                              <p:cond delay="500"/>
                            </p:stCondLst>
                            <p:childTnLst>
                              <p:par>
                                <p:cTn id="113" presetID="55" presetClass="exit" presetSubtype="0" fill="hold" grpId="1" nodeType="afterEffect">
                                  <p:stCondLst>
                                    <p:cond delay="0"/>
                                  </p:stCondLst>
                                  <p:iterate type="wd">
                                    <p:tmPct val="10000"/>
                                  </p:iterate>
                                  <p:childTnLst>
                                    <p:anim calcmode="lin" valueType="num">
                                      <p:cBhvr>
                                        <p:cTn id="114" dur="500"/>
                                        <p:tgtEl>
                                          <p:spTgt spid="38"/>
                                        </p:tgtEl>
                                        <p:attrNameLst>
                                          <p:attrName>ppt_w</p:attrName>
                                        </p:attrNameLst>
                                      </p:cBhvr>
                                      <p:tavLst>
                                        <p:tav tm="0">
                                          <p:val>
                                            <p:strVal val="ppt_w"/>
                                          </p:val>
                                        </p:tav>
                                        <p:tav tm="100000">
                                          <p:val>
                                            <p:strVal val="ppt_w*0.70"/>
                                          </p:val>
                                        </p:tav>
                                      </p:tavLst>
                                    </p:anim>
                                    <p:anim calcmode="lin" valueType="num">
                                      <p:cBhvr>
                                        <p:cTn id="115" dur="500"/>
                                        <p:tgtEl>
                                          <p:spTgt spid="38"/>
                                        </p:tgtEl>
                                        <p:attrNameLst>
                                          <p:attrName>ppt_h</p:attrName>
                                        </p:attrNameLst>
                                      </p:cBhvr>
                                      <p:tavLst>
                                        <p:tav tm="0">
                                          <p:val>
                                            <p:strVal val="ppt_h"/>
                                          </p:val>
                                        </p:tav>
                                        <p:tav tm="100000">
                                          <p:val>
                                            <p:strVal val="ppt_h"/>
                                          </p:val>
                                        </p:tav>
                                      </p:tavLst>
                                    </p:anim>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par>
                          <p:cTn id="118" fill="hold">
                            <p:stCondLst>
                              <p:cond delay="1000"/>
                            </p:stCondLst>
                            <p:childTnLst>
                              <p:par>
                                <p:cTn id="119" presetID="47" presetClass="entr" presetSubtype="0" fill="hold" grpId="0" nodeType="afterEffect">
                                  <p:stCondLst>
                                    <p:cond delay="0"/>
                                  </p:stCondLst>
                                  <p:iterate type="wd">
                                    <p:tmPct val="10000"/>
                                  </p:iterate>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anim calcmode="lin" valueType="num">
                                      <p:cBhvr>
                                        <p:cTn id="122" dur="500" fill="hold"/>
                                        <p:tgtEl>
                                          <p:spTgt spid="45"/>
                                        </p:tgtEl>
                                        <p:attrNameLst>
                                          <p:attrName>ppt_x</p:attrName>
                                        </p:attrNameLst>
                                      </p:cBhvr>
                                      <p:tavLst>
                                        <p:tav tm="0">
                                          <p:val>
                                            <p:strVal val="#ppt_x"/>
                                          </p:val>
                                        </p:tav>
                                        <p:tav tm="100000">
                                          <p:val>
                                            <p:strVal val="#ppt_x"/>
                                          </p:val>
                                        </p:tav>
                                      </p:tavLst>
                                    </p:anim>
                                    <p:anim calcmode="lin" valueType="num">
                                      <p:cBhvr>
                                        <p:cTn id="123" dur="500" fill="hold"/>
                                        <p:tgtEl>
                                          <p:spTgt spid="45"/>
                                        </p:tgtEl>
                                        <p:attrNameLst>
                                          <p:attrName>ppt_y</p:attrName>
                                        </p:attrNameLst>
                                      </p:cBhvr>
                                      <p:tavLst>
                                        <p:tav tm="0">
                                          <p:val>
                                            <p:strVal val="#ppt_y-.1"/>
                                          </p:val>
                                        </p:tav>
                                        <p:tav tm="100000">
                                          <p:val>
                                            <p:strVal val="#ppt_y"/>
                                          </p:val>
                                        </p:tav>
                                      </p:tavLst>
                                    </p:anim>
                                  </p:childTnLst>
                                </p:cTn>
                              </p:par>
                            </p:childTnLst>
                          </p:cTn>
                        </p:par>
                        <p:par>
                          <p:cTn id="124" fill="hold">
                            <p:stCondLst>
                              <p:cond delay="1500"/>
                            </p:stCondLst>
                            <p:childTnLst>
                              <p:par>
                                <p:cTn id="125" presetID="16" presetClass="entr" presetSubtype="21" fill="hold" nodeType="afterEffect">
                                  <p:stCondLst>
                                    <p:cond delay="0"/>
                                  </p:stCondLst>
                                  <p:iterate type="wd">
                                    <p:tmPct val="10000"/>
                                  </p:iterate>
                                  <p:childTnLst>
                                    <p:set>
                                      <p:cBhvr>
                                        <p:cTn id="126" dur="1" fill="hold">
                                          <p:stCondLst>
                                            <p:cond delay="0"/>
                                          </p:stCondLst>
                                        </p:cTn>
                                        <p:tgtEl>
                                          <p:spTgt spid="32">
                                            <p:txEl>
                                              <p:pRg st="5" end="5"/>
                                            </p:txEl>
                                          </p:spTgt>
                                        </p:tgtEl>
                                        <p:attrNameLst>
                                          <p:attrName>style.visibility</p:attrName>
                                        </p:attrNameLst>
                                      </p:cBhvr>
                                      <p:to>
                                        <p:strVal val="visible"/>
                                      </p:to>
                                    </p:set>
                                    <p:animEffect transition="in" filter="barn(inVertical)">
                                      <p:cBhvr>
                                        <p:cTn id="127" dur="500"/>
                                        <p:tgtEl>
                                          <p:spTgt spid="32">
                                            <p:txEl>
                                              <p:pRg st="5" end="5"/>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iterate type="wd">
                                    <p:tmPct val="10000"/>
                                  </p:iterate>
                                  <p:childTnLst>
                                    <p:animMotion origin="layout" path="M 5E-6 3.7037E-7 L -0.00299 0.29282 " pathEditMode="relative" rAng="0" ptsTypes="AA">
                                      <p:cBhvr>
                                        <p:cTn id="134" dur="500" fill="hold"/>
                                        <p:tgtEl>
                                          <p:spTgt spid="39"/>
                                        </p:tgtEl>
                                        <p:attrNameLst>
                                          <p:attrName>ppt_x</p:attrName>
                                          <p:attrName>ppt_y</p:attrName>
                                        </p:attrNameLst>
                                      </p:cBhvr>
                                      <p:rCtr x="-156" y="14630"/>
                                    </p:animMotion>
                                  </p:childTnLst>
                                </p:cTn>
                              </p:par>
                            </p:childTnLst>
                          </p:cTn>
                        </p:par>
                        <p:par>
                          <p:cTn id="135" fill="hold">
                            <p:stCondLst>
                              <p:cond delay="500"/>
                            </p:stCondLst>
                            <p:childTnLst>
                              <p:par>
                                <p:cTn id="136" presetID="55" presetClass="exit" presetSubtype="0" fill="hold" grpId="1" nodeType="afterEffect">
                                  <p:stCondLst>
                                    <p:cond delay="0"/>
                                  </p:stCondLst>
                                  <p:iterate type="wd">
                                    <p:tmPct val="10000"/>
                                  </p:iterate>
                                  <p:childTnLst>
                                    <p:anim calcmode="lin" valueType="num">
                                      <p:cBhvr>
                                        <p:cTn id="137" dur="500"/>
                                        <p:tgtEl>
                                          <p:spTgt spid="39"/>
                                        </p:tgtEl>
                                        <p:attrNameLst>
                                          <p:attrName>ppt_w</p:attrName>
                                        </p:attrNameLst>
                                      </p:cBhvr>
                                      <p:tavLst>
                                        <p:tav tm="0">
                                          <p:val>
                                            <p:strVal val="ppt_w"/>
                                          </p:val>
                                        </p:tav>
                                        <p:tav tm="100000">
                                          <p:val>
                                            <p:strVal val="ppt_w*0.70"/>
                                          </p:val>
                                        </p:tav>
                                      </p:tavLst>
                                    </p:anim>
                                    <p:anim calcmode="lin" valueType="num">
                                      <p:cBhvr>
                                        <p:cTn id="138" dur="500"/>
                                        <p:tgtEl>
                                          <p:spTgt spid="39"/>
                                        </p:tgtEl>
                                        <p:attrNameLst>
                                          <p:attrName>ppt_h</p:attrName>
                                        </p:attrNameLst>
                                      </p:cBhvr>
                                      <p:tavLst>
                                        <p:tav tm="0">
                                          <p:val>
                                            <p:strVal val="ppt_h"/>
                                          </p:val>
                                        </p:tav>
                                        <p:tav tm="100000">
                                          <p:val>
                                            <p:strVal val="ppt_h"/>
                                          </p:val>
                                        </p:tav>
                                      </p:tavLst>
                                    </p:anim>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500"/>
                                        <p:tgtEl>
                                          <p:spTgt spid="47"/>
                                        </p:tgtEl>
                                      </p:cBhvr>
                                    </p:animEffect>
                                    <p:set>
                                      <p:cBhvr>
                                        <p:cTn id="143" dur="1" fill="hold">
                                          <p:stCondLst>
                                            <p:cond delay="499"/>
                                          </p:stCondLst>
                                        </p:cTn>
                                        <p:tgtEl>
                                          <p:spTgt spid="47"/>
                                        </p:tgtEl>
                                        <p:attrNameLst>
                                          <p:attrName>style.visibility</p:attrName>
                                        </p:attrNameLst>
                                      </p:cBhvr>
                                      <p:to>
                                        <p:strVal val="hidden"/>
                                      </p:to>
                                    </p:set>
                                  </p:childTnLst>
                                </p:cTn>
                              </p:par>
                            </p:childTnLst>
                          </p:cTn>
                        </p:par>
                        <p:par>
                          <p:cTn id="144" fill="hold">
                            <p:stCondLst>
                              <p:cond delay="1000"/>
                            </p:stCondLst>
                            <p:childTnLst>
                              <p:par>
                                <p:cTn id="145" presetID="47" presetClass="entr" presetSubtype="0" fill="hold" grpId="0" nodeType="afterEffect">
                                  <p:stCondLst>
                                    <p:cond delay="0"/>
                                  </p:stCondLst>
                                  <p:iterate type="wd">
                                    <p:tmPct val="10000"/>
                                  </p:iterate>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anim calcmode="lin" valueType="num">
                                      <p:cBhvr>
                                        <p:cTn id="148" dur="500" fill="hold"/>
                                        <p:tgtEl>
                                          <p:spTgt spid="46"/>
                                        </p:tgtEl>
                                        <p:attrNameLst>
                                          <p:attrName>ppt_x</p:attrName>
                                        </p:attrNameLst>
                                      </p:cBhvr>
                                      <p:tavLst>
                                        <p:tav tm="0">
                                          <p:val>
                                            <p:strVal val="#ppt_x"/>
                                          </p:val>
                                        </p:tav>
                                        <p:tav tm="100000">
                                          <p:val>
                                            <p:strVal val="#ppt_x"/>
                                          </p:val>
                                        </p:tav>
                                      </p:tavLst>
                                    </p:anim>
                                    <p:anim calcmode="lin" valueType="num">
                                      <p:cBhvr>
                                        <p:cTn id="149" dur="500" fill="hold"/>
                                        <p:tgtEl>
                                          <p:spTgt spid="46"/>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16" presetClass="entr" presetSubtype="21" fill="hold" nodeType="afterEffect">
                                  <p:stCondLst>
                                    <p:cond delay="0"/>
                                  </p:stCondLst>
                                  <p:childTnLst>
                                    <p:set>
                                      <p:cBhvr>
                                        <p:cTn id="152" dur="1" fill="hold">
                                          <p:stCondLst>
                                            <p:cond delay="0"/>
                                          </p:stCondLst>
                                        </p:cTn>
                                        <p:tgtEl>
                                          <p:spTgt spid="32">
                                            <p:txEl>
                                              <p:pRg st="6" end="6"/>
                                            </p:txEl>
                                          </p:spTgt>
                                        </p:tgtEl>
                                        <p:attrNameLst>
                                          <p:attrName>style.visibility</p:attrName>
                                        </p:attrNameLst>
                                      </p:cBhvr>
                                      <p:to>
                                        <p:strVal val="visible"/>
                                      </p:to>
                                    </p:set>
                                    <p:animEffect transition="in" filter="barn(inVertical)">
                                      <p:cBhvr>
                                        <p:cTn id="153" dur="500"/>
                                        <p:tgtEl>
                                          <p:spTgt spid="32">
                                            <p:txEl>
                                              <p:pRg st="6" end="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6"/>
                                        </p:tgtEl>
                                        <p:attrNameLst>
                                          <p:attrName>ppt_w</p:attrName>
                                        </p:attrNameLst>
                                      </p:cBhvr>
                                      <p:tavLst>
                                        <p:tav tm="0">
                                          <p:val>
                                            <p:strVal val="ppt_w"/>
                                          </p:val>
                                        </p:tav>
                                        <p:tav tm="100000">
                                          <p:val>
                                            <p:fltVal val="0"/>
                                          </p:val>
                                        </p:tav>
                                      </p:tavLst>
                                    </p:anim>
                                    <p:anim calcmode="lin" valueType="num">
                                      <p:cBhvr>
                                        <p:cTn id="158" dur="500"/>
                                        <p:tgtEl>
                                          <p:spTgt spid="6"/>
                                        </p:tgtEl>
                                        <p:attrNameLst>
                                          <p:attrName>ppt_h</p:attrName>
                                        </p:attrNameLst>
                                      </p:cBhvr>
                                      <p:tavLst>
                                        <p:tav tm="0">
                                          <p:val>
                                            <p:strVal val="ppt_h"/>
                                          </p:val>
                                        </p:tav>
                                        <p:tav tm="100000">
                                          <p:val>
                                            <p:fltVal val="0"/>
                                          </p:val>
                                        </p:tav>
                                      </p:tavLst>
                                    </p:anim>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14"/>
                                        </p:tgtEl>
                                        <p:attrNameLst>
                                          <p:attrName>ppt_w</p:attrName>
                                        </p:attrNameLst>
                                      </p:cBhvr>
                                      <p:tavLst>
                                        <p:tav tm="0">
                                          <p:val>
                                            <p:strVal val="ppt_w"/>
                                          </p:val>
                                        </p:tav>
                                        <p:tav tm="100000">
                                          <p:val>
                                            <p:fltVal val="0"/>
                                          </p:val>
                                        </p:tav>
                                      </p:tavLst>
                                    </p:anim>
                                    <p:anim calcmode="lin" valueType="num">
                                      <p:cBhvr>
                                        <p:cTn id="163" dur="500"/>
                                        <p:tgtEl>
                                          <p:spTgt spid="14"/>
                                        </p:tgtEl>
                                        <p:attrNameLst>
                                          <p:attrName>ppt_h</p:attrName>
                                        </p:attrNameLst>
                                      </p:cBhvr>
                                      <p:tavLst>
                                        <p:tav tm="0">
                                          <p:val>
                                            <p:strVal val="ppt_h"/>
                                          </p:val>
                                        </p:tav>
                                        <p:tav tm="100000">
                                          <p:val>
                                            <p:fltVal val="0"/>
                                          </p:val>
                                        </p:tav>
                                      </p:tavLst>
                                    </p:anim>
                                    <p:animEffect transition="out" filter="fade">
                                      <p:cBhvr>
                                        <p:cTn id="164" dur="500"/>
                                        <p:tgtEl>
                                          <p:spTgt spid="14"/>
                                        </p:tgtEl>
                                      </p:cBhvr>
                                    </p:animEffect>
                                    <p:set>
                                      <p:cBhvr>
                                        <p:cTn id="165" dur="1" fill="hold">
                                          <p:stCondLst>
                                            <p:cond delay="499"/>
                                          </p:stCondLst>
                                        </p:cTn>
                                        <p:tgtEl>
                                          <p:spTgt spid="14"/>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24"/>
                                        </p:tgtEl>
                                        <p:attrNameLst>
                                          <p:attrName>ppt_w</p:attrName>
                                        </p:attrNameLst>
                                      </p:cBhvr>
                                      <p:tavLst>
                                        <p:tav tm="0">
                                          <p:val>
                                            <p:strVal val="ppt_w"/>
                                          </p:val>
                                        </p:tav>
                                        <p:tav tm="100000">
                                          <p:val>
                                            <p:fltVal val="0"/>
                                          </p:val>
                                        </p:tav>
                                      </p:tavLst>
                                    </p:anim>
                                    <p:anim calcmode="lin" valueType="num">
                                      <p:cBhvr>
                                        <p:cTn id="168" dur="500"/>
                                        <p:tgtEl>
                                          <p:spTgt spid="24"/>
                                        </p:tgtEl>
                                        <p:attrNameLst>
                                          <p:attrName>ppt_h</p:attrName>
                                        </p:attrNameLst>
                                      </p:cBhvr>
                                      <p:tavLst>
                                        <p:tav tm="0">
                                          <p:val>
                                            <p:strVal val="ppt_h"/>
                                          </p:val>
                                        </p:tav>
                                        <p:tav tm="100000">
                                          <p:val>
                                            <p:fltVal val="0"/>
                                          </p:val>
                                        </p:tav>
                                      </p:tavLst>
                                    </p:anim>
                                    <p:animEffect transition="out" filter="fade">
                                      <p:cBhvr>
                                        <p:cTn id="169" dur="500"/>
                                        <p:tgtEl>
                                          <p:spTgt spid="24"/>
                                        </p:tgtEl>
                                      </p:cBhvr>
                                    </p:animEffect>
                                    <p:set>
                                      <p:cBhvr>
                                        <p:cTn id="170" dur="1" fill="hold">
                                          <p:stCondLst>
                                            <p:cond delay="499"/>
                                          </p:stCondLst>
                                        </p:cTn>
                                        <p:tgtEl>
                                          <p:spTgt spid="24"/>
                                        </p:tgtEl>
                                        <p:attrNameLst>
                                          <p:attrName>style.visibility</p:attrName>
                                        </p:attrNameLst>
                                      </p:cBhvr>
                                      <p:to>
                                        <p:strVal val="hidden"/>
                                      </p:to>
                                    </p:set>
                                  </p:childTnLst>
                                </p:cTn>
                              </p:par>
                            </p:childTnLst>
                          </p:cTn>
                        </p:par>
                        <p:par>
                          <p:cTn id="171" fill="hold">
                            <p:stCondLst>
                              <p:cond delay="500"/>
                            </p:stCondLst>
                            <p:childTnLst>
                              <p:par>
                                <p:cTn id="172" presetID="14" presetClass="entr" presetSubtype="10" fill="hold" nodeType="afterEffect">
                                  <p:stCondLst>
                                    <p:cond delay="0"/>
                                  </p:stCondLst>
                                  <p:iterate type="wd">
                                    <p:tmPct val="10000"/>
                                  </p:iterate>
                                  <p:childTnLst>
                                    <p:set>
                                      <p:cBhvr>
                                        <p:cTn id="173"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74" dur="500"/>
                                        <p:tgtEl>
                                          <p:spTgt spid="33">
                                            <p:txEl>
                                              <p:pRg st="0" end="0"/>
                                            </p:txEl>
                                          </p:spTgt>
                                        </p:tgtEl>
                                      </p:cBhvr>
                                    </p:animEffect>
                                  </p:childTnLst>
                                </p:cTn>
                              </p:par>
                            </p:childTnLst>
                          </p:cTn>
                        </p:par>
                        <p:par>
                          <p:cTn id="175" fill="hold">
                            <p:stCondLst>
                              <p:cond delay="1450"/>
                            </p:stCondLst>
                            <p:childTnLst>
                              <p:par>
                                <p:cTn id="176" presetID="26" presetClass="emph" presetSubtype="0" repeatCount="2000" fill="hold" grpId="0" nodeType="afterEffect">
                                  <p:stCondLst>
                                    <p:cond delay="0"/>
                                  </p:stCondLst>
                                  <p:iterate type="wd">
                                    <p:tmPct val="10000"/>
                                  </p:iterate>
                                  <p:childTnLst>
                                    <p:animEffect transition="out" filter="fade">
                                      <p:cBhvr>
                                        <p:cTn id="177" dur="500" tmFilter="0, 0; .2, .5; .8, .5; 1, 0"/>
                                        <p:tgtEl>
                                          <p:spTgt spid="33">
                                            <p:txEl>
                                              <p:pRg st="0" end="0"/>
                                            </p:txEl>
                                          </p:spTgt>
                                        </p:tgtEl>
                                      </p:cBhvr>
                                    </p:animEffect>
                                    <p:animScale>
                                      <p:cBhvr>
                                        <p:cTn id="178"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P spid="42" grpId="0" animBg="1"/>
      <p:bldP spid="42" grpId="1" animBg="1"/>
      <p:bldP spid="43" grpId="0" animBg="1"/>
      <p:bldP spid="43" grpId="1" animBg="1"/>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E6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6446"/>
            <a:ext cx="10058400" cy="3207097"/>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 y="1178279"/>
            <a:ext cx="4793430" cy="43513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647" y="1178279"/>
            <a:ext cx="4754203" cy="43157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1" y="3400161"/>
            <a:ext cx="2171700" cy="3424856"/>
          </a:xfrm>
          <a:prstGeom prst="rect">
            <a:avLst/>
          </a:prstGeom>
        </p:spPr>
      </p:pic>
      <p:sp>
        <p:nvSpPr>
          <p:cNvPr id="11" name="Oval Callout 10"/>
          <p:cNvSpPr/>
          <p:nvPr/>
        </p:nvSpPr>
        <p:spPr>
          <a:xfrm>
            <a:off x="4255044" y="1330679"/>
            <a:ext cx="3654570" cy="3546121"/>
          </a:xfrm>
          <a:prstGeom prst="wedgeEllipseCallout">
            <a:avLst>
              <a:gd name="adj1" fmla="val 33857"/>
              <a:gd name="adj2" fmla="val 48212"/>
            </a:avLst>
          </a:prstGeom>
          <a:solidFill>
            <a:srgbClr val="FFFF99"/>
          </a:solidFill>
          <a:ln w="38100">
            <a:solidFill>
              <a:srgbClr val="18A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22426"/>
                </a:solidFill>
              </a:rPr>
              <a:t>Phép trừ không nhớ và phép trừ có nhớ  </a:t>
            </a:r>
          </a:p>
        </p:txBody>
      </p:sp>
    </p:spTree>
    <p:extLst>
      <p:ext uri="{BB962C8B-B14F-4D97-AF65-F5344CB8AC3E}">
        <p14:creationId xmlns:p14="http://schemas.microsoft.com/office/powerpoint/2010/main" val="780996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C28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 y="150000"/>
            <a:ext cx="4777792"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15" name="Flowchart: Terminator 1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24221" y="5214820"/>
            <a:ext cx="4328429"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LUYỆN TẬP</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00" y="5214820"/>
            <a:ext cx="484409" cy="3403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604" y="1076777"/>
            <a:ext cx="6076800" cy="4298400"/>
          </a:xfrm>
          <a:prstGeom prst="rect">
            <a:avLst/>
          </a:prstGeom>
        </p:spPr>
      </p:pic>
    </p:spTree>
    <p:extLst>
      <p:ext uri="{BB962C8B-B14F-4D97-AF65-F5344CB8AC3E}">
        <p14:creationId xmlns:p14="http://schemas.microsoft.com/office/powerpoint/2010/main" val="5649690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3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grpSp>
        <p:nvGrpSpPr>
          <p:cNvPr id="7" name="Group 6"/>
          <p:cNvGrpSpPr/>
          <p:nvPr/>
        </p:nvGrpSpPr>
        <p:grpSpPr>
          <a:xfrm>
            <a:off x="0" y="-190500"/>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2914650" y="477354"/>
            <a:ext cx="4762394"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Đặt tính rồi 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787" y="1535461"/>
            <a:ext cx="3932112" cy="4811683"/>
          </a:xfrm>
          <a:prstGeom prst="rect">
            <a:avLst/>
          </a:prstGeom>
        </p:spPr>
      </p:pic>
      <p:sp>
        <p:nvSpPr>
          <p:cNvPr id="10" name="Rectangle 9"/>
          <p:cNvSpPr/>
          <p:nvPr/>
        </p:nvSpPr>
        <p:spPr>
          <a:xfrm>
            <a:off x="2057652" y="1204553"/>
            <a:ext cx="6627135" cy="2585323"/>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987 864 – 783 251</a:t>
            </a:r>
            <a:endParaRPr lang="en-US" sz="5400" b="1">
              <a:ln w="0"/>
              <a:solidFill>
                <a:schemeClr val="accent1">
                  <a:lumMod val="20000"/>
                  <a:lumOff val="80000"/>
                </a:schemeClr>
              </a:solidFill>
              <a:effectLst>
                <a:outerShdw blurRad="38100" dist="19050" dir="2700000" algn="tl" rotWithShape="0">
                  <a:schemeClr val="dk1">
                    <a:alpha val="40000"/>
                  </a:schemeClr>
                </a:outerShdw>
              </a:effectLst>
            </a:endParaRPr>
          </a:p>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       969 696 – 656 565 </a:t>
            </a:r>
          </a:p>
        </p:txBody>
      </p:sp>
      <p:sp>
        <p:nvSpPr>
          <p:cNvPr id="11" name="Rectangle 10"/>
          <p:cNvSpPr/>
          <p:nvPr/>
        </p:nvSpPr>
        <p:spPr>
          <a:xfrm>
            <a:off x="2254821" y="3479266"/>
            <a:ext cx="6587061" cy="2585323"/>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b)   839 084 – 246 937 </a:t>
            </a:r>
          </a:p>
          <a:p>
            <a:pPr algn="ctr">
              <a:lnSpc>
                <a:spcPct val="150000"/>
              </a:lnSpc>
            </a:pPr>
            <a:r>
              <a:rPr lang="en-US" sz="5400" b="1">
                <a:ln w="0"/>
                <a:solidFill>
                  <a:schemeClr val="accent1">
                    <a:lumMod val="20000"/>
                    <a:lumOff val="80000"/>
                  </a:schemeClr>
                </a:solidFill>
                <a:effectLst>
                  <a:outerShdw blurRad="38100" dist="19050" dir="2700000" algn="tl" rotWithShape="0">
                    <a:schemeClr val="dk1">
                      <a:alpha val="40000"/>
                    </a:schemeClr>
                  </a:outerShdw>
                </a:effectLst>
              </a:rPr>
              <a:t>   628 450 – 35 813</a:t>
            </a:r>
            <a:endParaRPr lang="en-US" sz="5400" b="1" cap="none" spc="0">
              <a:ln w="0"/>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18" y="3364711"/>
            <a:ext cx="15155718" cy="3668105"/>
          </a:xfrm>
          <a:prstGeom prst="rect">
            <a:avLst/>
          </a:prstGeom>
        </p:spPr>
      </p:pic>
    </p:spTree>
    <p:extLst>
      <p:ext uri="{BB962C8B-B14F-4D97-AF65-F5344CB8AC3E}">
        <p14:creationId xmlns:p14="http://schemas.microsoft.com/office/powerpoint/2010/main" val="127830617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1650"/>
                            </p:stCondLst>
                            <p:childTnLst>
                              <p:par>
                                <p:cTn id="21" presetID="47" presetClass="entr" presetSubtype="0" fill="hold"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26"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down)">
                                      <p:cBhvr>
                                        <p:cTn id="29" dur="145">
                                          <p:stCondLst>
                                            <p:cond delay="0"/>
                                          </p:stCondLst>
                                        </p:cTn>
                                        <p:tgtEl>
                                          <p:spTgt spid="10"/>
                                        </p:tgtEl>
                                      </p:cBhvr>
                                    </p:animEffect>
                                    <p:anim calcmode="lin" valueType="num">
                                      <p:cBhvr>
                                        <p:cTn id="3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5" dur="7">
                                          <p:stCondLst>
                                            <p:cond delay="162"/>
                                          </p:stCondLst>
                                        </p:cTn>
                                        <p:tgtEl>
                                          <p:spTgt spid="10"/>
                                        </p:tgtEl>
                                      </p:cBhvr>
                                      <p:to x="100000" y="60000"/>
                                    </p:animScale>
                                    <p:animScale>
                                      <p:cBhvr>
                                        <p:cTn id="36" dur="41" decel="50000">
                                          <p:stCondLst>
                                            <p:cond delay="169"/>
                                          </p:stCondLst>
                                        </p:cTn>
                                        <p:tgtEl>
                                          <p:spTgt spid="10"/>
                                        </p:tgtEl>
                                      </p:cBhvr>
                                      <p:to x="100000" y="100000"/>
                                    </p:animScale>
                                    <p:animScale>
                                      <p:cBhvr>
                                        <p:cTn id="37" dur="7">
                                          <p:stCondLst>
                                            <p:cond delay="328"/>
                                          </p:stCondLst>
                                        </p:cTn>
                                        <p:tgtEl>
                                          <p:spTgt spid="10"/>
                                        </p:tgtEl>
                                      </p:cBhvr>
                                      <p:to x="100000" y="80000"/>
                                    </p:animScale>
                                    <p:animScale>
                                      <p:cBhvr>
                                        <p:cTn id="38" dur="41" decel="50000">
                                          <p:stCondLst>
                                            <p:cond delay="335"/>
                                          </p:stCondLst>
                                        </p:cTn>
                                        <p:tgtEl>
                                          <p:spTgt spid="10"/>
                                        </p:tgtEl>
                                      </p:cBhvr>
                                      <p:to x="100000" y="100000"/>
                                    </p:animScale>
                                    <p:animScale>
                                      <p:cBhvr>
                                        <p:cTn id="39" dur="7">
                                          <p:stCondLst>
                                            <p:cond delay="410"/>
                                          </p:stCondLst>
                                        </p:cTn>
                                        <p:tgtEl>
                                          <p:spTgt spid="10"/>
                                        </p:tgtEl>
                                      </p:cBhvr>
                                      <p:to x="100000" y="90000"/>
                                    </p:animScale>
                                    <p:animScale>
                                      <p:cBhvr>
                                        <p:cTn id="40" dur="41" decel="50000">
                                          <p:stCondLst>
                                            <p:cond delay="417"/>
                                          </p:stCondLst>
                                        </p:cTn>
                                        <p:tgtEl>
                                          <p:spTgt spid="10"/>
                                        </p:tgtEl>
                                      </p:cBhvr>
                                      <p:to x="100000" y="100000"/>
                                    </p:animScale>
                                    <p:animScale>
                                      <p:cBhvr>
                                        <p:cTn id="41" dur="7">
                                          <p:stCondLst>
                                            <p:cond delay="452"/>
                                          </p:stCondLst>
                                        </p:cTn>
                                        <p:tgtEl>
                                          <p:spTgt spid="10"/>
                                        </p:tgtEl>
                                      </p:cBhvr>
                                      <p:to x="100000" y="95000"/>
                                    </p:animScale>
                                    <p:animScale>
                                      <p:cBhvr>
                                        <p:cTn id="42" dur="41" decel="50000">
                                          <p:stCondLst>
                                            <p:cond delay="459"/>
                                          </p:stCondLst>
                                        </p:cTn>
                                        <p:tgtEl>
                                          <p:spTgt spid="10"/>
                                        </p:tgtEl>
                                      </p:cBhvr>
                                      <p:to x="100000" y="100000"/>
                                    </p:animScale>
                                  </p:childTnLst>
                                </p:cTn>
                              </p:par>
                            </p:childTnLst>
                          </p:cTn>
                        </p:par>
                        <p:par>
                          <p:cTn id="43" fill="hold">
                            <p:stCondLst>
                              <p:cond delay="3150"/>
                            </p:stCondLst>
                            <p:childTnLst>
                              <p:par>
                                <p:cTn id="44" presetID="26"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down)">
                                      <p:cBhvr>
                                        <p:cTn id="46" dur="145">
                                          <p:stCondLst>
                                            <p:cond delay="0"/>
                                          </p:stCondLst>
                                        </p:cTn>
                                        <p:tgtEl>
                                          <p:spTgt spid="11"/>
                                        </p:tgtEl>
                                      </p:cBhvr>
                                    </p:animEffect>
                                    <p:anim calcmode="lin" valueType="num">
                                      <p:cBhvr>
                                        <p:cTn id="4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2" dur="7">
                                          <p:stCondLst>
                                            <p:cond delay="162"/>
                                          </p:stCondLst>
                                        </p:cTn>
                                        <p:tgtEl>
                                          <p:spTgt spid="11"/>
                                        </p:tgtEl>
                                      </p:cBhvr>
                                      <p:to x="100000" y="60000"/>
                                    </p:animScale>
                                    <p:animScale>
                                      <p:cBhvr>
                                        <p:cTn id="53" dur="41" decel="50000">
                                          <p:stCondLst>
                                            <p:cond delay="169"/>
                                          </p:stCondLst>
                                        </p:cTn>
                                        <p:tgtEl>
                                          <p:spTgt spid="11"/>
                                        </p:tgtEl>
                                      </p:cBhvr>
                                      <p:to x="100000" y="100000"/>
                                    </p:animScale>
                                    <p:animScale>
                                      <p:cBhvr>
                                        <p:cTn id="54" dur="7">
                                          <p:stCondLst>
                                            <p:cond delay="328"/>
                                          </p:stCondLst>
                                        </p:cTn>
                                        <p:tgtEl>
                                          <p:spTgt spid="11"/>
                                        </p:tgtEl>
                                      </p:cBhvr>
                                      <p:to x="100000" y="80000"/>
                                    </p:animScale>
                                    <p:animScale>
                                      <p:cBhvr>
                                        <p:cTn id="55" dur="41" decel="50000">
                                          <p:stCondLst>
                                            <p:cond delay="335"/>
                                          </p:stCondLst>
                                        </p:cTn>
                                        <p:tgtEl>
                                          <p:spTgt spid="11"/>
                                        </p:tgtEl>
                                      </p:cBhvr>
                                      <p:to x="100000" y="100000"/>
                                    </p:animScale>
                                    <p:animScale>
                                      <p:cBhvr>
                                        <p:cTn id="56" dur="7">
                                          <p:stCondLst>
                                            <p:cond delay="410"/>
                                          </p:stCondLst>
                                        </p:cTn>
                                        <p:tgtEl>
                                          <p:spTgt spid="11"/>
                                        </p:tgtEl>
                                      </p:cBhvr>
                                      <p:to x="100000" y="90000"/>
                                    </p:animScale>
                                    <p:animScale>
                                      <p:cBhvr>
                                        <p:cTn id="57" dur="41" decel="50000">
                                          <p:stCondLst>
                                            <p:cond delay="417"/>
                                          </p:stCondLst>
                                        </p:cTn>
                                        <p:tgtEl>
                                          <p:spTgt spid="11"/>
                                        </p:tgtEl>
                                      </p:cBhvr>
                                      <p:to x="100000" y="100000"/>
                                    </p:animScale>
                                    <p:animScale>
                                      <p:cBhvr>
                                        <p:cTn id="58" dur="7">
                                          <p:stCondLst>
                                            <p:cond delay="452"/>
                                          </p:stCondLst>
                                        </p:cTn>
                                        <p:tgtEl>
                                          <p:spTgt spid="11"/>
                                        </p:tgtEl>
                                      </p:cBhvr>
                                      <p:to x="100000" y="95000"/>
                                    </p:animScale>
                                    <p:animScale>
                                      <p:cBhvr>
                                        <p:cTn id="59"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475644"/>
            <a:ext cx="14230350" cy="3668105"/>
          </a:xfrm>
          <a:prstGeom prst="rect">
            <a:avLst/>
          </a:prstGeom>
        </p:spPr>
      </p:pic>
      <p:grpSp>
        <p:nvGrpSpPr>
          <p:cNvPr id="7" name="Group 6"/>
          <p:cNvGrpSpPr/>
          <p:nvPr/>
        </p:nvGrpSpPr>
        <p:grpSpPr>
          <a:xfrm>
            <a:off x="8768619" y="-213598"/>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187823350"/>
              </p:ext>
            </p:extLst>
          </p:nvPr>
        </p:nvGraphicFramePr>
        <p:xfrm>
          <a:off x="1776809" y="543522"/>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 xmlns:a16="http://schemas.microsoft.com/office/drawing/2014/main" val="4208104881"/>
                    </a:ext>
                  </a:extLst>
                </a:gridCol>
              </a:tblGrid>
              <a:tr h="370840">
                <a:tc>
                  <a:txBody>
                    <a:bodyPr/>
                    <a:lstStyle/>
                    <a:p>
                      <a:r>
                        <a:rPr lang="en-US" sz="4800" b="1" cap="none" spc="0" dirty="0">
                          <a:ln w="0"/>
                          <a:solidFill>
                            <a:srgbClr val="48316E"/>
                          </a:solidFill>
                          <a:effectLst/>
                        </a:rPr>
                        <a:t>987864</a:t>
                      </a:r>
                      <a:endParaRPr lang="en-US" sz="4800" b="1" dirty="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dirty="0">
                          <a:ln w="0"/>
                          <a:solidFill>
                            <a:srgbClr val="48316E"/>
                          </a:solidFill>
                          <a:effectLst/>
                        </a:rPr>
                        <a:t>783251</a:t>
                      </a:r>
                      <a:endParaRPr lang="en-US" sz="4800" b="1" dirty="0">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71089118"/>
                  </a:ext>
                </a:extLst>
              </a:tr>
              <a:tr h="370840">
                <a:tc>
                  <a:txBody>
                    <a:bodyPr/>
                    <a:lstStyle/>
                    <a:p>
                      <a:r>
                        <a:rPr lang="en-US" sz="4800" b="1" dirty="0">
                          <a:solidFill>
                            <a:srgbClr val="48316E"/>
                          </a:solidFill>
                          <a:effectLst/>
                        </a:rPr>
                        <a:t>204613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10013455"/>
                  </a:ext>
                </a:extLst>
              </a:tr>
            </a:tbl>
          </a:graphicData>
        </a:graphic>
      </p:graphicFrame>
      <p:sp>
        <p:nvSpPr>
          <p:cNvPr id="3" name="Rectangle 2"/>
          <p:cNvSpPr/>
          <p:nvPr/>
        </p:nvSpPr>
        <p:spPr>
          <a:xfrm>
            <a:off x="1501442" y="868368"/>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15" name="Table 14"/>
          <p:cNvGraphicFramePr>
            <a:graphicFrameLocks noGrp="1"/>
          </p:cNvGraphicFramePr>
          <p:nvPr>
            <p:extLst>
              <p:ext uri="{D42A27DB-BD31-4B8C-83A1-F6EECF244321}">
                <p14:modId xmlns:p14="http://schemas.microsoft.com/office/powerpoint/2010/main" val="1723081601"/>
              </p:ext>
            </p:extLst>
          </p:nvPr>
        </p:nvGraphicFramePr>
        <p:xfrm>
          <a:off x="5031168" y="557258"/>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 xmlns:a16="http://schemas.microsoft.com/office/drawing/2014/main" val="4208104881"/>
                    </a:ext>
                  </a:extLst>
                </a:gridCol>
              </a:tblGrid>
              <a:tr h="370840">
                <a:tc>
                  <a:txBody>
                    <a:bodyPr/>
                    <a:lstStyle/>
                    <a:p>
                      <a:r>
                        <a:rPr lang="en-US" sz="4800" b="1" cap="none" spc="0">
                          <a:ln w="0"/>
                          <a:solidFill>
                            <a:srgbClr val="48316E"/>
                          </a:solidFill>
                          <a:effectLst/>
                        </a:rPr>
                        <a:t>969696</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656565</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71089118"/>
                  </a:ext>
                </a:extLst>
              </a:tr>
              <a:tr h="370840">
                <a:tc>
                  <a:txBody>
                    <a:bodyPr/>
                    <a:lstStyle/>
                    <a:p>
                      <a:r>
                        <a:rPr lang="en-US" sz="4800" b="1">
                          <a:solidFill>
                            <a:srgbClr val="48316E"/>
                          </a:solidFill>
                          <a:effectLst/>
                        </a:rPr>
                        <a:t>313131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10013455"/>
                  </a:ext>
                </a:extLst>
              </a:tr>
            </a:tbl>
          </a:graphicData>
        </a:graphic>
      </p:graphicFrame>
      <p:sp>
        <p:nvSpPr>
          <p:cNvPr id="16" name="Rectangle 15"/>
          <p:cNvSpPr/>
          <p:nvPr/>
        </p:nvSpPr>
        <p:spPr>
          <a:xfrm>
            <a:off x="4755801" y="882104"/>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sp>
        <p:nvSpPr>
          <p:cNvPr id="17" name="Rectangle 16"/>
          <p:cNvSpPr/>
          <p:nvPr/>
        </p:nvSpPr>
        <p:spPr>
          <a:xfrm>
            <a:off x="497729" y="377312"/>
            <a:ext cx="72648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a:t>
            </a:r>
          </a:p>
        </p:txBody>
      </p:sp>
      <p:sp>
        <p:nvSpPr>
          <p:cNvPr id="18" name="Rectangle 17"/>
          <p:cNvSpPr/>
          <p:nvPr/>
        </p:nvSpPr>
        <p:spPr>
          <a:xfrm>
            <a:off x="3624248" y="3663210"/>
            <a:ext cx="75854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b)</a:t>
            </a:r>
          </a:p>
        </p:txBody>
      </p:sp>
      <p:graphicFrame>
        <p:nvGraphicFramePr>
          <p:cNvPr id="19" name="Table 18"/>
          <p:cNvGraphicFramePr>
            <a:graphicFrameLocks noGrp="1"/>
          </p:cNvGraphicFramePr>
          <p:nvPr>
            <p:extLst>
              <p:ext uri="{D42A27DB-BD31-4B8C-83A1-F6EECF244321}">
                <p14:modId xmlns:p14="http://schemas.microsoft.com/office/powerpoint/2010/main" val="1438840420"/>
              </p:ext>
            </p:extLst>
          </p:nvPr>
        </p:nvGraphicFramePr>
        <p:xfrm>
          <a:off x="8613179" y="3671545"/>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 xmlns:a16="http://schemas.microsoft.com/office/drawing/2014/main" val="4208104881"/>
                    </a:ext>
                  </a:extLst>
                </a:gridCol>
              </a:tblGrid>
              <a:tr h="370840">
                <a:tc>
                  <a:txBody>
                    <a:bodyPr/>
                    <a:lstStyle/>
                    <a:p>
                      <a:pPr algn="r"/>
                      <a:r>
                        <a:rPr lang="en-US" sz="4800" b="1" cap="none" spc="0">
                          <a:ln w="0"/>
                          <a:solidFill>
                            <a:srgbClr val="48316E"/>
                          </a:solidFill>
                          <a:effectLst/>
                        </a:rPr>
                        <a:t>628450</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35813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71089118"/>
                  </a:ext>
                </a:extLst>
              </a:tr>
              <a:tr h="370840">
                <a:tc>
                  <a:txBody>
                    <a:bodyPr/>
                    <a:lstStyle/>
                    <a:p>
                      <a:pPr algn="r"/>
                      <a:r>
                        <a:rPr lang="en-US" sz="4800" b="1">
                          <a:solidFill>
                            <a:srgbClr val="48316E"/>
                          </a:solidFill>
                          <a:effectLst/>
                        </a:rPr>
                        <a:t>592637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10013455"/>
                  </a:ext>
                </a:extLst>
              </a:tr>
            </a:tbl>
          </a:graphicData>
        </a:graphic>
      </p:graphicFrame>
      <p:sp>
        <p:nvSpPr>
          <p:cNvPr id="20" name="Rectangle 19"/>
          <p:cNvSpPr/>
          <p:nvPr/>
        </p:nvSpPr>
        <p:spPr>
          <a:xfrm>
            <a:off x="8337812" y="3996391"/>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21" name="Table 20"/>
          <p:cNvGraphicFramePr>
            <a:graphicFrameLocks noGrp="1"/>
          </p:cNvGraphicFramePr>
          <p:nvPr>
            <p:extLst>
              <p:ext uri="{D42A27DB-BD31-4B8C-83A1-F6EECF244321}">
                <p14:modId xmlns:p14="http://schemas.microsoft.com/office/powerpoint/2010/main" val="770886532"/>
              </p:ext>
            </p:extLst>
          </p:nvPr>
        </p:nvGraphicFramePr>
        <p:xfrm>
          <a:off x="4968946" y="3663210"/>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 xmlns:a16="http://schemas.microsoft.com/office/drawing/2014/main" val="4208104881"/>
                    </a:ext>
                  </a:extLst>
                </a:gridCol>
              </a:tblGrid>
              <a:tr h="370840">
                <a:tc>
                  <a:txBody>
                    <a:bodyPr/>
                    <a:lstStyle/>
                    <a:p>
                      <a:pPr algn="r"/>
                      <a:r>
                        <a:rPr lang="en-US" sz="4800" b="1" cap="none" spc="0">
                          <a:ln w="0"/>
                          <a:solidFill>
                            <a:srgbClr val="48316E"/>
                          </a:solidFill>
                          <a:effectLst/>
                        </a:rPr>
                        <a:t>839084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246937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71089118"/>
                  </a:ext>
                </a:extLst>
              </a:tr>
              <a:tr h="370840">
                <a:tc>
                  <a:txBody>
                    <a:bodyPr/>
                    <a:lstStyle/>
                    <a:p>
                      <a:pPr algn="r"/>
                      <a:r>
                        <a:rPr lang="en-US" sz="4800" b="1">
                          <a:solidFill>
                            <a:srgbClr val="48316E"/>
                          </a:solidFill>
                          <a:effectLst/>
                        </a:rPr>
                        <a:t>592147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10013455"/>
                  </a:ext>
                </a:extLst>
              </a:tr>
            </a:tbl>
          </a:graphicData>
        </a:graphic>
      </p:graphicFrame>
      <p:sp>
        <p:nvSpPr>
          <p:cNvPr id="22" name="Rectangle 21"/>
          <p:cNvSpPr/>
          <p:nvPr/>
        </p:nvSpPr>
        <p:spPr>
          <a:xfrm>
            <a:off x="4693579" y="3988056"/>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70" y="2679463"/>
            <a:ext cx="2386421" cy="4768645"/>
          </a:xfrm>
          <a:prstGeom prst="rect">
            <a:avLst/>
          </a:prstGeom>
        </p:spPr>
      </p:pic>
    </p:spTree>
    <p:extLst>
      <p:ext uri="{BB962C8B-B14F-4D97-AF65-F5344CB8AC3E}">
        <p14:creationId xmlns:p14="http://schemas.microsoft.com/office/powerpoint/2010/main" val="614797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1E4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grpSp>
        <p:nvGrpSpPr>
          <p:cNvPr id="7" name="Group 6"/>
          <p:cNvGrpSpPr/>
          <p:nvPr/>
        </p:nvGrpSpPr>
        <p:grpSpPr>
          <a:xfrm>
            <a:off x="2878316" y="-56963"/>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5862021" y="660737"/>
            <a:ext cx="1441420"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10" name="Rectangle 9"/>
          <p:cNvSpPr/>
          <p:nvPr/>
        </p:nvSpPr>
        <p:spPr>
          <a:xfrm>
            <a:off x="876924" y="1878604"/>
            <a:ext cx="7811754" cy="1338828"/>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rPr>
              <a:t>48 600 – 9 455 = 39 145</a:t>
            </a:r>
            <a:endParaRPr lang="en-US" sz="5400" b="1">
              <a:ln w="0"/>
              <a:solidFill>
                <a:schemeClr val="accent1">
                  <a:lumMod val="20000"/>
                  <a:lumOff val="80000"/>
                </a:schemeClr>
              </a:solidFill>
            </a:endParaRPr>
          </a:p>
        </p:txBody>
      </p:sp>
      <p:sp>
        <p:nvSpPr>
          <p:cNvPr id="11" name="Rectangle 10"/>
          <p:cNvSpPr/>
          <p:nvPr/>
        </p:nvSpPr>
        <p:spPr>
          <a:xfrm>
            <a:off x="876924" y="3463176"/>
            <a:ext cx="8299067" cy="1338828"/>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rPr>
              <a:t>b)  80 000 – 48 765 = 31 235 </a:t>
            </a:r>
          </a:p>
        </p:txBody>
      </p:sp>
      <p:sp>
        <p:nvSpPr>
          <p:cNvPr id="3" name="Rectangle 2"/>
          <p:cNvSpPr/>
          <p:nvPr/>
        </p:nvSpPr>
        <p:spPr>
          <a:xfrm>
            <a:off x="6674666" y="2005394"/>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7528" y="3645506"/>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801" y="1975174"/>
            <a:ext cx="3261300" cy="4834204"/>
          </a:xfrm>
          <a:prstGeom prst="rect">
            <a:avLst/>
          </a:prstGeom>
        </p:spPr>
      </p:pic>
    </p:spTree>
    <p:extLst>
      <p:ext uri="{BB962C8B-B14F-4D97-AF65-F5344CB8AC3E}">
        <p14:creationId xmlns:p14="http://schemas.microsoft.com/office/powerpoint/2010/main" val="409124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iterate type="wd">
                                    <p:tmPct val="10000"/>
                                  </p:iterate>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iterate type="wd">
                                    <p:tmPct val="10000"/>
                                  </p:iterate>
                                  <p:childTnLst>
                                    <p:anim calcmode="lin" valueType="num">
                                      <p:cBhvr>
                                        <p:cTn id="27" dur="500"/>
                                        <p:tgtEl>
                                          <p:spTgt spid="3"/>
                                        </p:tgtEl>
                                        <p:attrNameLst>
                                          <p:attrName>ppt_w</p:attrName>
                                        </p:attrNameLst>
                                      </p:cBhvr>
                                      <p:tavLst>
                                        <p:tav tm="0">
                                          <p:val>
                                            <p:strVal val="ppt_w"/>
                                          </p:val>
                                        </p:tav>
                                        <p:tav tm="100000">
                                          <p:val>
                                            <p:fltVal val="0"/>
                                          </p:val>
                                        </p:tav>
                                      </p:tavLst>
                                    </p:anim>
                                    <p:anim calcmode="lin" valueType="num">
                                      <p:cBhvr>
                                        <p:cTn id="28" dur="500"/>
                                        <p:tgtEl>
                                          <p:spTgt spid="3"/>
                                        </p:tgtEl>
                                        <p:attrNameLst>
                                          <p:attrName>ppt_h</p:attrName>
                                        </p:attrNameLst>
                                      </p:cBhvr>
                                      <p:tavLst>
                                        <p:tav tm="0">
                                          <p:val>
                                            <p:strVal val="ppt_h"/>
                                          </p:val>
                                        </p:tav>
                                        <p:tav tm="100000">
                                          <p:val>
                                            <p:fltVal val="0"/>
                                          </p:val>
                                        </p:tav>
                                      </p:tavLst>
                                    </p:anim>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iterate type="wd">
                                    <p:tmPct val="10000"/>
                                  </p:iterate>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37"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450" decel="100000" fill="hold"/>
                                        <p:tgtEl>
                                          <p:spTgt spid="1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8" y="84296"/>
            <a:ext cx="418769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107" y="802094"/>
            <a:ext cx="7418902" cy="3380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445107" y="84296"/>
            <a:ext cx="1760418"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Hà Nội</a:t>
            </a:r>
          </a:p>
        </p:txBody>
      </p:sp>
      <p:sp>
        <p:nvSpPr>
          <p:cNvPr id="9" name="Rectangle 8"/>
          <p:cNvSpPr/>
          <p:nvPr/>
        </p:nvSpPr>
        <p:spPr>
          <a:xfrm>
            <a:off x="4965577" y="6015256"/>
            <a:ext cx="3871829"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TP. Hồ Chí Minh</a:t>
            </a:r>
          </a:p>
        </p:txBody>
      </p:sp>
      <p:sp>
        <p:nvSpPr>
          <p:cNvPr id="10" name="Rectangle 9"/>
          <p:cNvSpPr/>
          <p:nvPr/>
        </p:nvSpPr>
        <p:spPr>
          <a:xfrm>
            <a:off x="5325316" y="4435705"/>
            <a:ext cx="2554290"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Nha Trang</a:t>
            </a:r>
          </a:p>
        </p:txBody>
      </p:sp>
      <p:cxnSp>
        <p:nvCxnSpPr>
          <p:cNvPr id="5" name="Straight Arrow Connector 4"/>
          <p:cNvCxnSpPr>
            <a:endCxn id="8" idx="1"/>
          </p:cNvCxnSpPr>
          <p:nvPr/>
        </p:nvCxnSpPr>
        <p:spPr>
          <a:xfrm flipV="1">
            <a:off x="1788459" y="469017"/>
            <a:ext cx="2656648" cy="1413571"/>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3294529" y="4820426"/>
            <a:ext cx="2011556" cy="53150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191871" y="5701553"/>
            <a:ext cx="2773706" cy="69842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906" y="594825"/>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358" y="802094"/>
            <a:ext cx="4925960" cy="3567074"/>
          </a:xfrm>
          <a:prstGeom prst="rect">
            <a:avLst/>
          </a:prstGeom>
        </p:spPr>
      </p:pic>
    </p:spTree>
    <p:extLst>
      <p:ext uri="{BB962C8B-B14F-4D97-AF65-F5344CB8AC3E}">
        <p14:creationId xmlns:p14="http://schemas.microsoft.com/office/powerpoint/2010/main" val="676861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4" presetClass="entr" presetSubtype="10" repeatCount="2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6" presetClass="entr" presetSubtype="21"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iterate type="wd">
                                    <p:tmPct val="0"/>
                                  </p:iterate>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1000"/>
                            </p:stCondLst>
                            <p:childTnLst>
                              <p:par>
                                <p:cTn id="30" presetID="14" presetClass="entr" presetSubtype="10" repeatCount="2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1000"/>
                                        <p:tgtEl>
                                          <p:spTgt spid="13"/>
                                        </p:tgtEl>
                                      </p:cBhvr>
                                    </p:animEffect>
                                  </p:childTnLst>
                                </p:cTn>
                              </p:par>
                              <p:par>
                                <p:cTn id="33" presetID="18" presetClass="entr" presetSubtype="12" fill="hold" grpId="0" nodeType="with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par>
                          <p:cTn id="45" fill="hold">
                            <p:stCondLst>
                              <p:cond delay="1000"/>
                            </p:stCondLst>
                            <p:childTnLst>
                              <p:par>
                                <p:cTn id="46" presetID="14" presetClass="entr" presetSubtype="10" repeatCount="200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1000"/>
                                        <p:tgtEl>
                                          <p:spTgt spid="16"/>
                                        </p:tgtEl>
                                      </p:cBhvr>
                                    </p:animEffect>
                                  </p:childTnLst>
                                </p:cTn>
                              </p:par>
                              <p:par>
                                <p:cTn id="49" presetID="42"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10" name="Rectangle 9"/>
          <p:cNvSpPr/>
          <p:nvPr/>
        </p:nvSpPr>
        <p:spPr>
          <a:xfrm>
            <a:off x="7184230" y="2521346"/>
            <a:ext cx="2055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688" y="4343710"/>
            <a:ext cx="23247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3230" y="3603864"/>
            <a:ext cx="535616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831" y="1660232"/>
            <a:ext cx="4542517"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641" y="2617749"/>
            <a:ext cx="493825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4689" y="5368581"/>
            <a:ext cx="97161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47" y="-685751"/>
            <a:ext cx="10058400" cy="3207097"/>
          </a:xfrm>
          <a:prstGeom prst="rect">
            <a:avLst/>
          </a:prstGeom>
        </p:spPr>
      </p:pic>
      <p:sp>
        <p:nvSpPr>
          <p:cNvPr id="8" name="Rectangle 7"/>
          <p:cNvSpPr/>
          <p:nvPr/>
        </p:nvSpPr>
        <p:spPr>
          <a:xfrm>
            <a:off x="856525" y="1514240"/>
            <a:ext cx="10483659" cy="4708981"/>
          </a:xfrm>
          <a:prstGeom prst="rect">
            <a:avLst/>
          </a:prstGeom>
          <a:noFill/>
        </p:spPr>
        <p:txBody>
          <a:bodyPr wrap="square" lIns="91440" tIns="45720" rIns="91440" bIns="45720">
            <a:spAutoFit/>
          </a:bodyPr>
          <a:lstStyle/>
          <a:p>
            <a:pPr algn="just">
              <a:lnSpc>
                <a:spcPct val="150000"/>
              </a:lnSpc>
            </a:pPr>
            <a:r>
              <a:rPr lang="vi-VN" sz="4000" b="1" cap="none" spc="0">
                <a:ln w="0"/>
                <a:solidFill>
                  <a:srgbClr val="002060"/>
                </a:solidFill>
                <a:effectLst>
                  <a:outerShdw blurRad="38100" dist="19050" dir="2700000" algn="tl" rotWithShape="0">
                    <a:schemeClr val="dk1">
                      <a:alpha val="40000"/>
                    </a:schemeClr>
                  </a:outerShdw>
                </a:effectLst>
              </a:rPr>
              <a:t>Quãng đường xe lửa từ Hà Nội đến Thành phố Hồ Chí Minh dài 1730km. Quãng đường xe lửa từ Hà Nội đến Nha Trang dài 1315km. Tính quãng đường xe lửa từ </a:t>
            </a:r>
            <a:r>
              <a:rPr lang="en-US" sz="4000" b="1" cap="none" spc="0">
                <a:ln w="0"/>
                <a:solidFill>
                  <a:srgbClr val="002060"/>
                </a:solidFill>
                <a:effectLst>
                  <a:outerShdw blurRad="38100" dist="19050" dir="2700000" algn="tl" rotWithShape="0">
                    <a:schemeClr val="dk1">
                      <a:alpha val="40000"/>
                    </a:schemeClr>
                  </a:outerShdw>
                </a:effectLst>
              </a:rPr>
              <a:t/>
            </a:r>
            <a:br>
              <a:rPr lang="en-US" sz="4000" b="1" cap="none" spc="0">
                <a:ln w="0"/>
                <a:solidFill>
                  <a:srgbClr val="002060"/>
                </a:solidFill>
                <a:effectLst>
                  <a:outerShdw blurRad="38100" dist="19050" dir="2700000" algn="tl" rotWithShape="0">
                    <a:schemeClr val="dk1">
                      <a:alpha val="40000"/>
                    </a:schemeClr>
                  </a:outerShdw>
                </a:effectLst>
              </a:rPr>
            </a:br>
            <a:r>
              <a:rPr lang="vi-VN" sz="4000" b="1" cap="none" spc="0">
                <a:ln w="0"/>
                <a:solidFill>
                  <a:srgbClr val="002060"/>
                </a:solidFill>
                <a:effectLst>
                  <a:outerShdw blurRad="38100" dist="19050" dir="2700000" algn="tl" rotWithShape="0">
                    <a:schemeClr val="dk1">
                      <a:alpha val="40000"/>
                    </a:schemeClr>
                  </a:outerShdw>
                </a:effectLst>
              </a:rPr>
              <a:t>Nha Trang đến Thành phố Hồ Chí Minh.</a:t>
            </a:r>
            <a:endParaRPr lang="en-US" sz="4000" b="1" cap="none" spc="0">
              <a:ln w="0"/>
              <a:solidFill>
                <a:srgbClr val="002060"/>
              </a:solidFill>
              <a:effectLst>
                <a:outerShdw blurRad="38100" dist="19050" dir="2700000" algn="tl" rotWithShape="0">
                  <a:schemeClr val="dk1">
                    <a:alpha val="40000"/>
                  </a:schemeClr>
                </a:outerShdw>
              </a:effectLst>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649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par>
                          <p:cTn id="34" fill="hold">
                            <p:stCondLst>
                              <p:cond delay="500"/>
                            </p:stCondLst>
                            <p:childTnLst>
                              <p:par>
                                <p:cTn id="35" presetID="18" presetClass="entr" presetSubtype="12" fill="hold" grpId="0"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2240" b="5716"/>
          <a:stretch/>
        </p:blipFill>
        <p:spPr>
          <a:xfrm>
            <a:off x="964905" y="4666313"/>
            <a:ext cx="9833083" cy="221766"/>
          </a:xfrm>
          <a:prstGeom prst="rect">
            <a:avLst/>
          </a:prstGeom>
        </p:spPr>
      </p:pic>
      <p:sp>
        <p:nvSpPr>
          <p:cNvPr id="5" name="Rectangle 4"/>
          <p:cNvSpPr/>
          <p:nvPr/>
        </p:nvSpPr>
        <p:spPr>
          <a:xfrm>
            <a:off x="65297" y="4526804"/>
            <a:ext cx="899605"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Hà Nội</a:t>
            </a:r>
          </a:p>
        </p:txBody>
      </p:sp>
      <p:sp>
        <p:nvSpPr>
          <p:cNvPr id="6" name="Rectangle 5"/>
          <p:cNvSpPr/>
          <p:nvPr/>
        </p:nvSpPr>
        <p:spPr>
          <a:xfrm>
            <a:off x="10331619" y="4298361"/>
            <a:ext cx="1860381"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TP. Hồ Chí Minh</a:t>
            </a:r>
          </a:p>
        </p:txBody>
      </p:sp>
      <p:sp>
        <p:nvSpPr>
          <p:cNvPr id="7" name="Right Bracket 6"/>
          <p:cNvSpPr/>
          <p:nvPr/>
        </p:nvSpPr>
        <p:spPr>
          <a:xfrm rot="5400000">
            <a:off x="5713380" y="160494"/>
            <a:ext cx="336128" cy="9833085"/>
          </a:xfrm>
          <a:prstGeom prst="rightBracket">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60546" y="5357448"/>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1 730km</a:t>
            </a:r>
          </a:p>
        </p:txBody>
      </p:sp>
      <p:sp>
        <p:nvSpPr>
          <p:cNvPr id="9" name="Rectangle 8"/>
          <p:cNvSpPr/>
          <p:nvPr/>
        </p:nvSpPr>
        <p:spPr>
          <a:xfrm>
            <a:off x="7642781" y="4844991"/>
            <a:ext cx="1260730"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Nha Trang</a:t>
            </a:r>
          </a:p>
        </p:txBody>
      </p:sp>
      <p:sp>
        <p:nvSpPr>
          <p:cNvPr id="11" name="Rectangle 10"/>
          <p:cNvSpPr/>
          <p:nvPr/>
        </p:nvSpPr>
        <p:spPr>
          <a:xfrm>
            <a:off x="3854190" y="3255712"/>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1 315km</a:t>
            </a:r>
          </a:p>
        </p:txBody>
      </p:sp>
      <p:sp>
        <p:nvSpPr>
          <p:cNvPr id="12" name="Left Brace 11"/>
          <p:cNvSpPr/>
          <p:nvPr/>
        </p:nvSpPr>
        <p:spPr>
          <a:xfrm rot="5400000">
            <a:off x="9103070" y="3010564"/>
            <a:ext cx="864994" cy="2524841"/>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180323" y="625066"/>
            <a:ext cx="877402" cy="7308244"/>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942454" y="3255712"/>
            <a:ext cx="998991"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 km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8672" y="2934378"/>
            <a:ext cx="4242028" cy="181221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81557" y="41322"/>
            <a:ext cx="2872122" cy="4529450"/>
          </a:xfrm>
          <a:prstGeom prst="rect">
            <a:avLst/>
          </a:prstGeom>
        </p:spPr>
      </p:pic>
      <p:sp>
        <p:nvSpPr>
          <p:cNvPr id="20" name="Rectangle 19"/>
          <p:cNvSpPr/>
          <p:nvPr/>
        </p:nvSpPr>
        <p:spPr>
          <a:xfrm>
            <a:off x="225030" y="209550"/>
            <a:ext cx="2318263" cy="830997"/>
          </a:xfrm>
          <a:prstGeom prst="rect">
            <a:avLst/>
          </a:prstGeom>
          <a:noFill/>
        </p:spPr>
        <p:txBody>
          <a:bodyPr wrap="none" lIns="91440" tIns="45720" rIns="91440" bIns="45720">
            <a:spAutoFit/>
          </a:bodyPr>
          <a:lstStyle/>
          <a:p>
            <a:pPr algn="ctr"/>
            <a:r>
              <a:rPr lang="en-US" sz="4800" cap="none" spc="0">
                <a:ln w="0"/>
                <a:solidFill>
                  <a:srgbClr val="48316E"/>
                </a:solidFill>
                <a:latin typeface="UVN Bai Sau Nang" panose="04030905020802020C03" pitchFamily="82" charset="0"/>
              </a:rPr>
              <a:t>Tóm tắt</a:t>
            </a:r>
          </a:p>
        </p:txBody>
      </p:sp>
      <p:sp>
        <p:nvSpPr>
          <p:cNvPr id="21" name="Rectangle 20"/>
          <p:cNvSpPr/>
          <p:nvPr/>
        </p:nvSpPr>
        <p:spPr>
          <a:xfrm>
            <a:off x="1597368" y="1180056"/>
            <a:ext cx="7938199" cy="2000548"/>
          </a:xfrm>
          <a:prstGeom prst="rect">
            <a:avLst/>
          </a:prstGeom>
          <a:noFill/>
        </p:spPr>
        <p:txBody>
          <a:bodyPr wrap="none" lIns="91440" tIns="45720" rIns="91440" bIns="45720">
            <a:spAutoFit/>
          </a:bodyPr>
          <a:lstStyle/>
          <a:p>
            <a:pPr algn="ctr"/>
            <a:r>
              <a:rPr lang="en-US" sz="3200" b="1">
                <a:ln w="0"/>
                <a:solidFill>
                  <a:srgbClr val="48316E"/>
                </a:solidFill>
                <a:latin typeface="Arial" panose="020B0604020202020204" pitchFamily="34" charset="0"/>
                <a:cs typeface="Arial" panose="020B0604020202020204" pitchFamily="34" charset="0"/>
              </a:rPr>
              <a:t>Để t</a:t>
            </a:r>
            <a:r>
              <a:rPr lang="vi-VN" sz="3200" b="1">
                <a:ln w="0"/>
                <a:solidFill>
                  <a:srgbClr val="48316E"/>
                </a:solidFill>
                <a:latin typeface="Arial" panose="020B0604020202020204" pitchFamily="34" charset="0"/>
                <a:cs typeface="Arial" panose="020B0604020202020204" pitchFamily="34" charset="0"/>
              </a:rPr>
              <a:t>ính quãng đường xe lửa từ </a:t>
            </a:r>
            <a:br>
              <a:rPr lang="vi-VN" sz="3200" b="1">
                <a:ln w="0"/>
                <a:solidFill>
                  <a:srgbClr val="48316E"/>
                </a:solidFill>
                <a:latin typeface="Arial" panose="020B0604020202020204" pitchFamily="34" charset="0"/>
                <a:cs typeface="Arial" panose="020B0604020202020204" pitchFamily="34" charset="0"/>
              </a:rPr>
            </a:br>
            <a:r>
              <a:rPr lang="vi-VN" sz="3200" b="1">
                <a:ln w="0"/>
                <a:solidFill>
                  <a:srgbClr val="48316E"/>
                </a:solidFill>
                <a:latin typeface="Arial" panose="020B0604020202020204" pitchFamily="34" charset="0"/>
                <a:cs typeface="Arial" panose="020B0604020202020204" pitchFamily="34" charset="0"/>
              </a:rPr>
              <a:t>Nha Trang đến Thành phố Hồ Chí Minh</a:t>
            </a:r>
            <a:r>
              <a:rPr lang="en-US" sz="3200" b="1">
                <a:ln w="0"/>
                <a:solidFill>
                  <a:srgbClr val="48316E"/>
                </a:solidFill>
                <a:latin typeface="Arial" panose="020B0604020202020204" pitchFamily="34" charset="0"/>
                <a:cs typeface="Arial" panose="020B0604020202020204" pitchFamily="34" charset="0"/>
              </a:rPr>
              <a:t>, </a:t>
            </a:r>
          </a:p>
          <a:p>
            <a:pPr algn="ctr"/>
            <a:r>
              <a:rPr lang="en-US" sz="3200" b="1">
                <a:ln w="0"/>
                <a:solidFill>
                  <a:srgbClr val="48316E"/>
                </a:solidFill>
                <a:latin typeface="Arial" panose="020B0604020202020204" pitchFamily="34" charset="0"/>
                <a:cs typeface="Arial" panose="020B0604020202020204" pitchFamily="34" charset="0"/>
              </a:rPr>
              <a:t>em phải làm gì?</a:t>
            </a:r>
            <a:endParaRPr lang="vi-VN" sz="3200" b="1">
              <a:ln w="0"/>
              <a:solidFill>
                <a:srgbClr val="48316E"/>
              </a:solidFill>
              <a:latin typeface="Arial" panose="020B0604020202020204" pitchFamily="34" charset="0"/>
              <a:cs typeface="Arial" panose="020B0604020202020204" pitchFamily="34" charset="0"/>
            </a:endParaRPr>
          </a:p>
          <a:p>
            <a:pPr algn="ctr"/>
            <a:endParaRPr lang="en-US" sz="2800" b="1" cap="none" spc="0">
              <a:ln w="0"/>
              <a:solidFill>
                <a:srgbClr val="48316E"/>
              </a:solidFill>
            </a:endParaRPr>
          </a:p>
        </p:txBody>
      </p:sp>
      <p:sp>
        <p:nvSpPr>
          <p:cNvPr id="2" name="Sun 1"/>
          <p:cNvSpPr/>
          <p:nvPr/>
        </p:nvSpPr>
        <p:spPr>
          <a:xfrm>
            <a:off x="8096356" y="4621023"/>
            <a:ext cx="360000" cy="360000"/>
          </a:xfrm>
          <a:prstGeom prst="su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6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50"/>
                            </p:stCondLst>
                            <p:childTnLst>
                              <p:par>
                                <p:cTn id="9" presetID="14" presetClass="entr" presetSubtype="10" fill="hold"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50"/>
                            </p:stCondLst>
                            <p:childTnLst>
                              <p:par>
                                <p:cTn id="13" presetID="63" presetClass="path" presetSubtype="0" accel="50000" decel="50000" fill="hold" nodeType="afterEffect">
                                  <p:stCondLst>
                                    <p:cond delay="0"/>
                                  </p:stCondLst>
                                  <p:iterate type="wd">
                                    <p:tmPct val="10000"/>
                                  </p:iterate>
                                  <p:childTnLst>
                                    <p:animMotion origin="layout" path="M 1.66667E-6 -3.7037E-6 L 1.34518 0.01111 " pathEditMode="relative" rAng="0" ptsTypes="AA">
                                      <p:cBhvr>
                                        <p:cTn id="14" dur="3000" fill="hold"/>
                                        <p:tgtEl>
                                          <p:spTgt spid="18"/>
                                        </p:tgtEl>
                                        <p:attrNameLst>
                                          <p:attrName>ppt_x</p:attrName>
                                          <p:attrName>ppt_y</p:attrName>
                                        </p:attrNameLst>
                                      </p:cBhvr>
                                      <p:rCtr x="67253" y="556"/>
                                    </p:animMotion>
                                  </p:childTnLst>
                                </p:cTn>
                              </p:par>
                            </p:childTnLst>
                          </p:cTn>
                        </p:par>
                        <p:par>
                          <p:cTn id="15" fill="hold">
                            <p:stCondLst>
                              <p:cond delay="40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5" presetClass="entr" presetSubtype="10" fill="hold" grpId="0" nodeType="after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par>
                                <p:cTn id="44" presetID="8" presetClass="emph" presetSubtype="0" repeatCount="indefinite" fill="hold" grpId="1" nodeType="withEffect">
                                  <p:stCondLst>
                                    <p:cond delay="0"/>
                                  </p:stCondLst>
                                  <p:childTnLst>
                                    <p:animRot by="21600000">
                                      <p:cBhvr>
                                        <p:cTn id="45" dur="2000" fill="hold"/>
                                        <p:tgtEl>
                                          <p:spTgt spid="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iterate type="wd">
                                    <p:tmPct val="10000"/>
                                  </p:iterate>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iterate type="wd">
                                    <p:tmPct val="10000"/>
                                  </p:iterate>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par>
                          <p:cTn id="60" fill="hold">
                            <p:stCondLst>
                              <p:cond delay="500"/>
                            </p:stCondLst>
                            <p:childTnLst>
                              <p:par>
                                <p:cTn id="61" presetID="8" presetClass="entr" presetSubtype="16" fill="hold" grpId="0" nodeType="afterEffect">
                                  <p:stCondLst>
                                    <p:cond delay="0"/>
                                  </p:stCondLst>
                                  <p:iterate type="wd">
                                    <p:tmPct val="10000"/>
                                  </p:iterate>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par>
                          <p:cTn id="64" fill="hold">
                            <p:stCondLst>
                              <p:cond delay="1050"/>
                            </p:stCondLst>
                            <p:childTnLst>
                              <p:par>
                                <p:cTn id="65" presetID="26" presetClass="emph" presetSubtype="0" repeatCount="indefinite" fill="hold" grpId="1" nodeType="afterEffect">
                                  <p:stCondLst>
                                    <p:cond delay="0"/>
                                  </p:stCondLst>
                                  <p:iterate type="wd">
                                    <p:tmPct val="10000"/>
                                  </p:iterate>
                                  <p:childTnLst>
                                    <p:animEffect transition="out" filter="fade">
                                      <p:cBhvr>
                                        <p:cTn id="66" dur="500" tmFilter="0, 0; .2, .5; .8, .5; 1, 0"/>
                                        <p:tgtEl>
                                          <p:spTgt spid="14"/>
                                        </p:tgtEl>
                                      </p:cBhvr>
                                    </p:animEffect>
                                    <p:animScale>
                                      <p:cBhvr>
                                        <p:cTn id="67" dur="250" autoRev="1" fill="hold"/>
                                        <p:tgtEl>
                                          <p:spTgt spid="1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iterate type="wd">
                                    <p:tmPct val="10000"/>
                                  </p:iterate>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1" grpId="0"/>
      <p:bldP spid="12" grpId="0" animBg="1"/>
      <p:bldP spid="13" grpId="0" animBg="1"/>
      <p:bldP spid="14" grpId="0"/>
      <p:bldP spid="14" grpId="1"/>
      <p:bldP spid="20" grpId="0"/>
      <p:bldP spid="21"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Rectangle 4"/>
          <p:cNvSpPr/>
          <p:nvPr/>
        </p:nvSpPr>
        <p:spPr>
          <a:xfrm>
            <a:off x="0" y="5280198"/>
            <a:ext cx="12192000" cy="1577802"/>
          </a:xfrm>
          <a:prstGeom prst="rect">
            <a:avLst/>
          </a:prstGeom>
          <a:pattFill prst="pct9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8" y="542977"/>
            <a:ext cx="6858000" cy="6858000"/>
          </a:xfrm>
          <a:prstGeom prst="rect">
            <a:avLst/>
          </a:prstGeom>
        </p:spPr>
      </p:pic>
      <p:sp>
        <p:nvSpPr>
          <p:cNvPr id="3" name="Rectangle 2"/>
          <p:cNvSpPr/>
          <p:nvPr/>
        </p:nvSpPr>
        <p:spPr>
          <a:xfrm>
            <a:off x="5120080" y="1127946"/>
            <a:ext cx="5891356" cy="923330"/>
          </a:xfrm>
          <a:prstGeom prst="rect">
            <a:avLst/>
          </a:prstGeom>
          <a:noFill/>
        </p:spPr>
        <p:txBody>
          <a:bodyPr wrap="none" lIns="91440" tIns="45720" rIns="91440" bIns="45720">
            <a:spAutoFit/>
          </a:bodyPr>
          <a:lstStyle/>
          <a:p>
            <a:pPr algn="ctr"/>
            <a:r>
              <a:rPr lang="en-US" sz="5400">
                <a:ln w="0"/>
                <a:solidFill>
                  <a:srgbClr val="FFFF00"/>
                </a:solidFill>
                <a:effectLst>
                  <a:outerShdw blurRad="38100" dist="19050" dir="2700000" algn="tl" rotWithShape="0">
                    <a:schemeClr val="dk1">
                      <a:alpha val="40000"/>
                    </a:schemeClr>
                  </a:outerShdw>
                </a:effectLst>
                <a:latin typeface="UTM Cookies" panose="02040603050506020204" pitchFamily="18" charset="0"/>
              </a:rPr>
              <a:t>Nhà ảo thuật nhí</a:t>
            </a:r>
            <a:endParaRPr lang="en-US" sz="5400" b="0" cap="none" spc="0">
              <a:ln w="0"/>
              <a:solidFill>
                <a:srgbClr val="FFFF00"/>
              </a:solidFill>
              <a:effectLst>
                <a:outerShdw blurRad="38100" dist="19050" dir="2700000" algn="tl" rotWithShape="0">
                  <a:schemeClr val="dk1">
                    <a:alpha val="40000"/>
                  </a:schemeClr>
                </a:outerShdw>
              </a:effectLst>
              <a:latin typeface="UTM Cookies" panose="02040603050506020204" pitchFamily="18" charset="0"/>
            </a:endParaRPr>
          </a:p>
        </p:txBody>
      </p:sp>
      <p:sp>
        <p:nvSpPr>
          <p:cNvPr id="4" name="4-Point Star 3"/>
          <p:cNvSpPr/>
          <p:nvPr/>
        </p:nvSpPr>
        <p:spPr>
          <a:xfrm>
            <a:off x="8667750" y="3314700"/>
            <a:ext cx="685800" cy="11811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4-Point Star 9"/>
          <p:cNvSpPr/>
          <p:nvPr/>
        </p:nvSpPr>
        <p:spPr>
          <a:xfrm>
            <a:off x="9848582" y="2247900"/>
            <a:ext cx="743814" cy="13335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4-Point Star 10"/>
          <p:cNvSpPr/>
          <p:nvPr/>
        </p:nvSpPr>
        <p:spPr>
          <a:xfrm>
            <a:off x="7706023" y="2247900"/>
            <a:ext cx="524709" cy="1025638"/>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758696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53" presetClass="entr" presetSubtype="16"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0" presetClass="entr" presetSubtype="0" decel="100000" fill="hold"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childTnLst>
                          </p:cTn>
                        </p:par>
                        <p:par>
                          <p:cTn id="22" fill="hold">
                            <p:stCondLst>
                              <p:cond delay="1000"/>
                            </p:stCondLst>
                            <p:childTnLst>
                              <p:par>
                                <p:cTn id="23" presetID="26"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Effect transition="in" filter="wipe(down)">
                                      <p:cBhvr>
                                        <p:cTn id="25" dur="145">
                                          <p:stCondLst>
                                            <p:cond delay="0"/>
                                          </p:stCondLst>
                                        </p:cTn>
                                        <p:tgtEl>
                                          <p:spTgt spid="3"/>
                                        </p:tgtEl>
                                      </p:cBhvr>
                                    </p:animEffect>
                                    <p:anim calcmode="lin" valueType="num">
                                      <p:cBhvr>
                                        <p:cTn id="26"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31" dur="7">
                                          <p:stCondLst>
                                            <p:cond delay="162"/>
                                          </p:stCondLst>
                                        </p:cTn>
                                        <p:tgtEl>
                                          <p:spTgt spid="3"/>
                                        </p:tgtEl>
                                      </p:cBhvr>
                                      <p:to x="100000" y="60000"/>
                                    </p:animScale>
                                    <p:animScale>
                                      <p:cBhvr>
                                        <p:cTn id="32" dur="41" decel="50000">
                                          <p:stCondLst>
                                            <p:cond delay="169"/>
                                          </p:stCondLst>
                                        </p:cTn>
                                        <p:tgtEl>
                                          <p:spTgt spid="3"/>
                                        </p:tgtEl>
                                      </p:cBhvr>
                                      <p:to x="100000" y="100000"/>
                                    </p:animScale>
                                    <p:animScale>
                                      <p:cBhvr>
                                        <p:cTn id="33" dur="7">
                                          <p:stCondLst>
                                            <p:cond delay="328"/>
                                          </p:stCondLst>
                                        </p:cTn>
                                        <p:tgtEl>
                                          <p:spTgt spid="3"/>
                                        </p:tgtEl>
                                      </p:cBhvr>
                                      <p:to x="100000" y="80000"/>
                                    </p:animScale>
                                    <p:animScale>
                                      <p:cBhvr>
                                        <p:cTn id="34" dur="41" decel="50000">
                                          <p:stCondLst>
                                            <p:cond delay="335"/>
                                          </p:stCondLst>
                                        </p:cTn>
                                        <p:tgtEl>
                                          <p:spTgt spid="3"/>
                                        </p:tgtEl>
                                      </p:cBhvr>
                                      <p:to x="100000" y="100000"/>
                                    </p:animScale>
                                    <p:animScale>
                                      <p:cBhvr>
                                        <p:cTn id="35" dur="7">
                                          <p:stCondLst>
                                            <p:cond delay="410"/>
                                          </p:stCondLst>
                                        </p:cTn>
                                        <p:tgtEl>
                                          <p:spTgt spid="3"/>
                                        </p:tgtEl>
                                      </p:cBhvr>
                                      <p:to x="100000" y="90000"/>
                                    </p:animScale>
                                    <p:animScale>
                                      <p:cBhvr>
                                        <p:cTn id="36" dur="41" decel="50000">
                                          <p:stCondLst>
                                            <p:cond delay="417"/>
                                          </p:stCondLst>
                                        </p:cTn>
                                        <p:tgtEl>
                                          <p:spTgt spid="3"/>
                                        </p:tgtEl>
                                      </p:cBhvr>
                                      <p:to x="100000" y="100000"/>
                                    </p:animScale>
                                    <p:animScale>
                                      <p:cBhvr>
                                        <p:cTn id="37" dur="7">
                                          <p:stCondLst>
                                            <p:cond delay="452"/>
                                          </p:stCondLst>
                                        </p:cTn>
                                        <p:tgtEl>
                                          <p:spTgt spid="3"/>
                                        </p:tgtEl>
                                      </p:cBhvr>
                                      <p:to x="100000" y="95000"/>
                                    </p:animScale>
                                    <p:animScale>
                                      <p:cBhvr>
                                        <p:cTn id="38" dur="41" decel="50000">
                                          <p:stCondLst>
                                            <p:cond delay="459"/>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par>
                                <p:cTn id="39" presetID="53" presetClass="entr" presetSubtype="16" repeatCount="500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repeatCount="5000" fill="hold" grpId="0" nodeType="with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repeatCount="5000" fill="hold" grpId="0" nodeType="with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algn="ctr"/>
            <a:r>
              <a:rPr lang="en-US" sz="5400" b="1" u="sng" cap="none" spc="0">
                <a:ln w="0"/>
                <a:solidFill>
                  <a:schemeClr val="bg1"/>
                </a:solidFill>
                <a:effectLst>
                  <a:outerShdw blurRad="38100" dist="19050" dir="2700000" algn="tl" rotWithShape="0">
                    <a:schemeClr val="dk1">
                      <a:alpha val="40000"/>
                    </a:schemeClr>
                  </a:outerShdw>
                </a:effectLst>
              </a:rPr>
              <a:t>Bài giải:</a:t>
            </a:r>
          </a:p>
        </p:txBody>
      </p:sp>
      <p:sp>
        <p:nvSpPr>
          <p:cNvPr id="5" name="Rectangle 4"/>
          <p:cNvSpPr/>
          <p:nvPr/>
        </p:nvSpPr>
        <p:spPr>
          <a:xfrm>
            <a:off x="857249" y="1128415"/>
            <a:ext cx="10801350" cy="4524315"/>
          </a:xfrm>
          <a:prstGeom prst="rect">
            <a:avLst/>
          </a:prstGeom>
        </p:spPr>
        <p:txBody>
          <a:bodyPr wrap="square">
            <a:spAutoFit/>
          </a:bodyPr>
          <a:lstStyle/>
          <a:p>
            <a:pPr>
              <a:lnSpc>
                <a:spcPct val="150000"/>
              </a:lnSpc>
            </a:pPr>
            <a:r>
              <a:rPr lang="en-US" sz="4800" b="1">
                <a:ln w="0"/>
                <a:solidFill>
                  <a:schemeClr val="bg1"/>
                </a:solidFill>
                <a:cs typeface="Arial" panose="020B0604020202020204" pitchFamily="34" charset="0"/>
              </a:rPr>
              <a:t>Độ dài </a:t>
            </a:r>
            <a:r>
              <a:rPr lang="vi-VN" sz="4800" b="1">
                <a:ln w="0"/>
                <a:solidFill>
                  <a:schemeClr val="bg1"/>
                </a:solidFill>
                <a:latin typeface="Calibri" panose="020F0502020204030204" pitchFamily="34" charset="0"/>
                <a:cs typeface="Calibri" panose="020F0502020204030204" pitchFamily="34" charset="0"/>
              </a:rPr>
              <a:t>quãng đường xe lửa từ Nha Trang đến Thành phố Hồ Chí Minh</a:t>
            </a:r>
            <a:r>
              <a:rPr lang="en-US" sz="4800" b="1">
                <a:ln w="0"/>
                <a:solidFill>
                  <a:schemeClr val="bg1"/>
                </a:solidFill>
                <a:latin typeface="Calibri" panose="020F0502020204030204" pitchFamily="34" charset="0"/>
                <a:cs typeface="Calibri" panose="020F0502020204030204" pitchFamily="34" charset="0"/>
              </a:rPr>
              <a:t> là:</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1 730 – 1 315 = 415 (km)</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				Đáp số: 415 km</a:t>
            </a:r>
            <a:endParaRPr lang="en-US" sz="480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Tree>
    <p:extLst>
      <p:ext uri="{BB962C8B-B14F-4D97-AF65-F5344CB8AC3E}">
        <p14:creationId xmlns:p14="http://schemas.microsoft.com/office/powerpoint/2010/main" val="2827689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iterate type="wd">
                                    <p:tmPct val="10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219193" y="41322"/>
            <a:ext cx="1834485" cy="2893056"/>
          </a:xfrm>
          <a:prstGeom prst="rect">
            <a:avLst/>
          </a:prstGeom>
        </p:spPr>
      </p:pic>
      <p:sp>
        <p:nvSpPr>
          <p:cNvPr id="20" name="Rectangle 19"/>
          <p:cNvSpPr/>
          <p:nvPr/>
        </p:nvSpPr>
        <p:spPr>
          <a:xfrm>
            <a:off x="285067" y="220522"/>
            <a:ext cx="1359668" cy="830997"/>
          </a:xfrm>
          <a:prstGeom prst="rect">
            <a:avLst/>
          </a:prstGeom>
          <a:noFill/>
        </p:spPr>
        <p:txBody>
          <a:bodyPr wrap="none" lIns="91440" tIns="45720" rIns="91440" bIns="45720">
            <a:spAutoFit/>
          </a:bodyPr>
          <a:lstStyle/>
          <a:p>
            <a:pPr algn="ctr"/>
            <a:r>
              <a:rPr lang="en-US" sz="4800" cap="none" spc="0" dirty="0" err="1" smtClean="0">
                <a:ln w="0"/>
                <a:solidFill>
                  <a:srgbClr val="48316E"/>
                </a:solidFill>
                <a:latin typeface="UVN Bai Sau Nang" panose="04030905020802020C03" pitchFamily="82" charset="0"/>
              </a:rPr>
              <a:t>Bài</a:t>
            </a:r>
            <a:r>
              <a:rPr lang="en-US" sz="4800" cap="none" spc="0" dirty="0" smtClean="0">
                <a:ln w="0"/>
                <a:solidFill>
                  <a:srgbClr val="48316E"/>
                </a:solidFill>
                <a:latin typeface="UVN Bai Sau Nang" panose="04030905020802020C03" pitchFamily="82" charset="0"/>
              </a:rPr>
              <a:t> 4: </a:t>
            </a:r>
            <a:endParaRPr lang="en-US" sz="4800" cap="none" spc="0" dirty="0">
              <a:ln w="0"/>
              <a:solidFill>
                <a:srgbClr val="48316E"/>
              </a:solidFill>
              <a:latin typeface="UVN Bai Sau Nang" panose="04030905020802020C03" pitchFamily="82" charset="0"/>
            </a:endParaRPr>
          </a:p>
        </p:txBody>
      </p:sp>
      <p:sp>
        <p:nvSpPr>
          <p:cNvPr id="21" name="Rectangle 20"/>
          <p:cNvSpPr/>
          <p:nvPr/>
        </p:nvSpPr>
        <p:spPr>
          <a:xfrm>
            <a:off x="1459321" y="278260"/>
            <a:ext cx="9049245" cy="2985433"/>
          </a:xfrm>
          <a:prstGeom prst="rect">
            <a:avLst/>
          </a:prstGeom>
          <a:noFill/>
        </p:spPr>
        <p:txBody>
          <a:bodyPr wrap="square" lIns="91440" tIns="45720" rIns="91440" bIns="45720">
            <a:spAutoFit/>
          </a:bodyPr>
          <a:lstStyle/>
          <a:p>
            <a:pPr algn="just"/>
            <a:r>
              <a:rPr lang="en-US" sz="3200" b="1" dirty="0" err="1" smtClean="0">
                <a:ln w="0"/>
                <a:solidFill>
                  <a:srgbClr val="48316E"/>
                </a:solidFill>
                <a:latin typeface="Arial" panose="020B0604020202020204" pitchFamily="34" charset="0"/>
                <a:cs typeface="Arial" panose="020B0604020202020204" pitchFamily="34" charset="0"/>
              </a:rPr>
              <a:t>Năm</a:t>
            </a:r>
            <a:r>
              <a:rPr lang="en-US" sz="3200" b="1" dirty="0" smtClean="0">
                <a:ln w="0"/>
                <a:solidFill>
                  <a:srgbClr val="48316E"/>
                </a:solidFill>
                <a:latin typeface="Arial" panose="020B0604020202020204" pitchFamily="34" charset="0"/>
                <a:cs typeface="Arial" panose="020B0604020202020204" pitchFamily="34" charset="0"/>
              </a:rPr>
              <a:t> nay </a:t>
            </a:r>
            <a:r>
              <a:rPr lang="en-US" sz="3200" b="1" dirty="0" err="1" smtClean="0">
                <a:ln w="0"/>
                <a:solidFill>
                  <a:srgbClr val="48316E"/>
                </a:solidFill>
                <a:latin typeface="Arial" panose="020B0604020202020204" pitchFamily="34" charset="0"/>
                <a:cs typeface="Arial" panose="020B0604020202020204" pitchFamily="34" charset="0"/>
              </a:rPr>
              <a:t>học</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sinh</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của</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một</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tỉnh</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miền</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núi</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trồng</a:t>
            </a:r>
            <a:r>
              <a:rPr lang="en-US" sz="3200" b="1" dirty="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được</a:t>
            </a:r>
            <a:r>
              <a:rPr lang="en-US" sz="3200" b="1" dirty="0" smtClean="0">
                <a:ln w="0"/>
                <a:solidFill>
                  <a:srgbClr val="48316E"/>
                </a:solidFill>
                <a:latin typeface="Arial" panose="020B0604020202020204" pitchFamily="34" charset="0"/>
                <a:cs typeface="Arial" panose="020B0604020202020204" pitchFamily="34" charset="0"/>
              </a:rPr>
              <a:t> 214 800 </a:t>
            </a:r>
            <a:r>
              <a:rPr lang="en-US" sz="3200" b="1" dirty="0" err="1" smtClean="0">
                <a:ln w="0"/>
                <a:solidFill>
                  <a:srgbClr val="48316E"/>
                </a:solidFill>
                <a:latin typeface="Arial" panose="020B0604020202020204" pitchFamily="34" charset="0"/>
                <a:cs typeface="Arial" panose="020B0604020202020204" pitchFamily="34" charset="0"/>
              </a:rPr>
              <a:t>cây</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năm</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ngoái</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trồng</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được</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ít</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hơn</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năm</a:t>
            </a:r>
            <a:r>
              <a:rPr lang="en-US" sz="3200" b="1" dirty="0" smtClean="0">
                <a:ln w="0"/>
                <a:solidFill>
                  <a:srgbClr val="48316E"/>
                </a:solidFill>
                <a:latin typeface="Arial" panose="020B0604020202020204" pitchFamily="34" charset="0"/>
                <a:cs typeface="Arial" panose="020B0604020202020204" pitchFamily="34" charset="0"/>
              </a:rPr>
              <a:t> nay 80 600 </a:t>
            </a:r>
            <a:r>
              <a:rPr lang="en-US" sz="3200" b="1" dirty="0" err="1" smtClean="0">
                <a:ln w="0"/>
                <a:solidFill>
                  <a:srgbClr val="48316E"/>
                </a:solidFill>
                <a:latin typeface="Arial" panose="020B0604020202020204" pitchFamily="34" charset="0"/>
                <a:cs typeface="Arial" panose="020B0604020202020204" pitchFamily="34" charset="0"/>
              </a:rPr>
              <a:t>cây</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Hỏi</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ca</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hai</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năm</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học</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sinh</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của</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tỉnh</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đo</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trồng</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được</a:t>
            </a:r>
            <a:r>
              <a:rPr lang="en-US" sz="3200" b="1" dirty="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bao</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nhiêu</a:t>
            </a:r>
            <a:r>
              <a:rPr lang="en-US" sz="3200" b="1" dirty="0" smtClean="0">
                <a:ln w="0"/>
                <a:solidFill>
                  <a:srgbClr val="48316E"/>
                </a:solidFill>
                <a:latin typeface="Arial" panose="020B0604020202020204" pitchFamily="34" charset="0"/>
                <a:cs typeface="Arial" panose="020B0604020202020204" pitchFamily="34" charset="0"/>
              </a:rPr>
              <a:t> </a:t>
            </a:r>
            <a:r>
              <a:rPr lang="en-US" sz="3200" b="1" dirty="0" err="1" smtClean="0">
                <a:ln w="0"/>
                <a:solidFill>
                  <a:srgbClr val="48316E"/>
                </a:solidFill>
                <a:latin typeface="Arial" panose="020B0604020202020204" pitchFamily="34" charset="0"/>
                <a:cs typeface="Arial" panose="020B0604020202020204" pitchFamily="34" charset="0"/>
              </a:rPr>
              <a:t>cây</a:t>
            </a:r>
            <a:r>
              <a:rPr lang="en-US" sz="3200" b="1" dirty="0" smtClean="0">
                <a:ln w="0"/>
                <a:solidFill>
                  <a:srgbClr val="48316E"/>
                </a:solidFill>
                <a:latin typeface="Arial" panose="020B0604020202020204" pitchFamily="34" charset="0"/>
                <a:cs typeface="Arial" panose="020B0604020202020204" pitchFamily="34" charset="0"/>
              </a:rPr>
              <a:t>?</a:t>
            </a:r>
            <a:endParaRPr lang="vi-VN" sz="3200" b="1" dirty="0">
              <a:ln w="0"/>
              <a:solidFill>
                <a:srgbClr val="48316E"/>
              </a:solidFill>
              <a:latin typeface="Arial" panose="020B0604020202020204" pitchFamily="34" charset="0"/>
              <a:cs typeface="Arial" panose="020B0604020202020204" pitchFamily="34" charset="0"/>
            </a:endParaRPr>
          </a:p>
          <a:p>
            <a:pPr algn="just"/>
            <a:endParaRPr lang="en-US" sz="2800" b="1" cap="none" spc="0" dirty="0">
              <a:ln w="0"/>
              <a:solidFill>
                <a:srgbClr val="48316E"/>
              </a:solidFill>
            </a:endParaRPr>
          </a:p>
        </p:txBody>
      </p:sp>
      <p:cxnSp>
        <p:nvCxnSpPr>
          <p:cNvPr id="10" name="Straight Connector 9"/>
          <p:cNvCxnSpPr/>
          <p:nvPr/>
        </p:nvCxnSpPr>
        <p:spPr>
          <a:xfrm>
            <a:off x="2713880" y="1786597"/>
            <a:ext cx="129541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Oval 15"/>
          <p:cNvSpPr/>
          <p:nvPr/>
        </p:nvSpPr>
        <p:spPr>
          <a:xfrm>
            <a:off x="6772682" y="773722"/>
            <a:ext cx="2582335" cy="5453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p:cNvSpPr/>
          <p:nvPr/>
        </p:nvSpPr>
        <p:spPr>
          <a:xfrm>
            <a:off x="4912208" y="2901555"/>
            <a:ext cx="1409360" cy="584775"/>
          </a:xfrm>
          <a:prstGeom prst="rect">
            <a:avLst/>
          </a:prstGeom>
          <a:noFill/>
        </p:spPr>
        <p:txBody>
          <a:bodyPr wrap="none" lIns="91440" tIns="45720" rIns="91440" bIns="45720">
            <a:spAutoFit/>
          </a:bodyPr>
          <a:lstStyle/>
          <a:p>
            <a:pPr algn="ctr"/>
            <a:r>
              <a:rPr lang="en-US" sz="3200" b="1" cap="none" spc="0" dirty="0" err="1" smtClean="0">
                <a:ln w="0"/>
                <a:solidFill>
                  <a:srgbClr val="DE252C"/>
                </a:solidFill>
                <a:effectLst>
                  <a:outerShdw blurRad="38100" dist="19050" dir="2700000" algn="tl" rotWithShape="0">
                    <a:schemeClr val="dk1">
                      <a:alpha val="40000"/>
                    </a:schemeClr>
                  </a:outerShdw>
                </a:effectLst>
              </a:rPr>
              <a:t>Bài</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giải</a:t>
            </a:r>
            <a:endParaRPr lang="en-US" sz="3200" b="1" cap="none" spc="0" dirty="0">
              <a:ln w="0"/>
              <a:solidFill>
                <a:srgbClr val="DE252C"/>
              </a:solidFill>
              <a:effectLst>
                <a:outerShdw blurRad="38100" dist="19050" dir="2700000" algn="tl" rotWithShape="0">
                  <a:schemeClr val="dk1">
                    <a:alpha val="40000"/>
                  </a:schemeClr>
                </a:outerShdw>
              </a:effectLst>
            </a:endParaRPr>
          </a:p>
        </p:txBody>
      </p:sp>
      <p:sp>
        <p:nvSpPr>
          <p:cNvPr id="23" name="Rectangle 22"/>
          <p:cNvSpPr/>
          <p:nvPr/>
        </p:nvSpPr>
        <p:spPr>
          <a:xfrm>
            <a:off x="1459321" y="3638730"/>
            <a:ext cx="9254200" cy="3046988"/>
          </a:xfrm>
          <a:prstGeom prst="rect">
            <a:avLst/>
          </a:prstGeom>
          <a:noFill/>
        </p:spPr>
        <p:txBody>
          <a:bodyPr wrap="none" lIns="91440" tIns="45720" rIns="91440" bIns="45720">
            <a:spAutoFit/>
          </a:bodyPr>
          <a:lstStyle/>
          <a:p>
            <a:pPr algn="ctr"/>
            <a:r>
              <a:rPr lang="en-US" sz="3200" b="1" cap="none" spc="0" dirty="0" err="1" smtClean="0">
                <a:ln w="0"/>
                <a:solidFill>
                  <a:srgbClr val="DE252C"/>
                </a:solidFill>
                <a:effectLst>
                  <a:outerShdw blurRad="38100" dist="19050" dir="2700000" algn="tl" rotWithShape="0">
                    <a:schemeClr val="dk1">
                      <a:alpha val="40000"/>
                    </a:schemeClr>
                  </a:outerShdw>
                </a:effectLst>
              </a:rPr>
              <a:t>Năm</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ngoái</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học</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sinh</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trồng</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được</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sô</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cây</a:t>
            </a:r>
            <a:r>
              <a:rPr lang="en-US" sz="3200" b="1" cap="none" spc="0" dirty="0" smtClean="0">
                <a:ln w="0"/>
                <a:solidFill>
                  <a:srgbClr val="DE252C"/>
                </a:solidFill>
                <a:effectLst>
                  <a:outerShdw blurRad="38100" dist="19050" dir="2700000" algn="tl" rotWithShape="0">
                    <a:schemeClr val="dk1">
                      <a:alpha val="40000"/>
                    </a:schemeClr>
                  </a:outerShdw>
                </a:effectLst>
              </a:rPr>
              <a:t> là:</a:t>
            </a:r>
          </a:p>
          <a:p>
            <a:pPr algn="ctr"/>
            <a:r>
              <a:rPr lang="en-US" sz="3200" b="1" dirty="0" smtClean="0">
                <a:ln w="0"/>
                <a:solidFill>
                  <a:srgbClr val="DE252C"/>
                </a:solidFill>
                <a:effectLst>
                  <a:outerShdw blurRad="38100" dist="19050" dir="2700000" algn="tl" rotWithShape="0">
                    <a:schemeClr val="dk1">
                      <a:alpha val="40000"/>
                    </a:schemeClr>
                  </a:outerShdw>
                </a:effectLst>
              </a:rPr>
              <a:t>214 800 – 80 600 = 134 200 (</a:t>
            </a:r>
            <a:r>
              <a:rPr lang="en-US" sz="3200" b="1" dirty="0" err="1" smtClean="0">
                <a:ln w="0"/>
                <a:solidFill>
                  <a:srgbClr val="DE252C"/>
                </a:solidFill>
                <a:effectLst>
                  <a:outerShdw blurRad="38100" dist="19050" dir="2700000" algn="tl" rotWithShape="0">
                    <a:schemeClr val="dk1">
                      <a:alpha val="40000"/>
                    </a:schemeClr>
                  </a:outerShdw>
                </a:effectLst>
              </a:rPr>
              <a:t>cây</a:t>
            </a:r>
            <a:r>
              <a:rPr lang="en-US" sz="3200" b="1" dirty="0" smtClean="0">
                <a:ln w="0"/>
                <a:solidFill>
                  <a:srgbClr val="DE252C"/>
                </a:solidFill>
                <a:effectLst>
                  <a:outerShdw blurRad="38100" dist="19050" dir="2700000" algn="tl" rotWithShape="0">
                    <a:schemeClr val="dk1">
                      <a:alpha val="40000"/>
                    </a:schemeClr>
                  </a:outerShdw>
                </a:effectLst>
              </a:rPr>
              <a:t>)</a:t>
            </a:r>
          </a:p>
          <a:p>
            <a:pPr algn="ctr"/>
            <a:r>
              <a:rPr lang="en-US" sz="3200" b="1" cap="none" spc="0" dirty="0" err="1" smtClean="0">
                <a:ln w="0"/>
                <a:solidFill>
                  <a:srgbClr val="DE252C"/>
                </a:solidFill>
                <a:effectLst>
                  <a:outerShdw blurRad="38100" dist="19050" dir="2700000" algn="tl" rotWithShape="0">
                    <a:schemeClr val="dk1">
                      <a:alpha val="40000"/>
                    </a:schemeClr>
                  </a:outerShdw>
                </a:effectLst>
              </a:rPr>
              <a:t>Ca</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hai</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năm</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học</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sinh</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của</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tỉnh</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đo</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trồng</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được</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sô</a:t>
            </a:r>
            <a:r>
              <a:rPr lang="en-US" sz="3200" b="1" cap="none" spc="0" dirty="0" smtClean="0">
                <a:ln w="0"/>
                <a:solidFill>
                  <a:srgbClr val="DE252C"/>
                </a:solidFill>
                <a:effectLst>
                  <a:outerShdw blurRad="38100" dist="19050" dir="2700000" algn="tl" rotWithShape="0">
                    <a:schemeClr val="dk1">
                      <a:alpha val="40000"/>
                    </a:schemeClr>
                  </a:outerShdw>
                </a:effectLst>
              </a:rPr>
              <a:t>́ </a:t>
            </a:r>
            <a:r>
              <a:rPr lang="en-US" sz="3200" b="1" cap="none" spc="0" dirty="0" err="1" smtClean="0">
                <a:ln w="0"/>
                <a:solidFill>
                  <a:srgbClr val="DE252C"/>
                </a:solidFill>
                <a:effectLst>
                  <a:outerShdw blurRad="38100" dist="19050" dir="2700000" algn="tl" rotWithShape="0">
                    <a:schemeClr val="dk1">
                      <a:alpha val="40000"/>
                    </a:schemeClr>
                  </a:outerShdw>
                </a:effectLst>
              </a:rPr>
              <a:t>cây</a:t>
            </a:r>
            <a:r>
              <a:rPr lang="en-US" sz="3200" b="1" cap="none" spc="0" dirty="0" smtClean="0">
                <a:ln w="0"/>
                <a:solidFill>
                  <a:srgbClr val="DE252C"/>
                </a:solidFill>
                <a:effectLst>
                  <a:outerShdw blurRad="38100" dist="19050" dir="2700000" algn="tl" rotWithShape="0">
                    <a:schemeClr val="dk1">
                      <a:alpha val="40000"/>
                    </a:schemeClr>
                  </a:outerShdw>
                </a:effectLst>
              </a:rPr>
              <a:t> là:</a:t>
            </a:r>
          </a:p>
          <a:p>
            <a:pPr algn="ctr"/>
            <a:r>
              <a:rPr lang="en-US" sz="3200" b="1" dirty="0" smtClean="0">
                <a:ln w="0"/>
                <a:solidFill>
                  <a:srgbClr val="DE252C"/>
                </a:solidFill>
                <a:effectLst>
                  <a:outerShdw blurRad="38100" dist="19050" dir="2700000" algn="tl" rotWithShape="0">
                    <a:schemeClr val="dk1">
                      <a:alpha val="40000"/>
                    </a:schemeClr>
                  </a:outerShdw>
                </a:effectLst>
              </a:rPr>
              <a:t>214 800 + 134 200 = 349 000 (</a:t>
            </a:r>
            <a:r>
              <a:rPr lang="en-US" sz="3200" b="1" dirty="0" err="1" smtClean="0">
                <a:ln w="0"/>
                <a:solidFill>
                  <a:srgbClr val="DE252C"/>
                </a:solidFill>
                <a:effectLst>
                  <a:outerShdw blurRad="38100" dist="19050" dir="2700000" algn="tl" rotWithShape="0">
                    <a:schemeClr val="dk1">
                      <a:alpha val="40000"/>
                    </a:schemeClr>
                  </a:outerShdw>
                </a:effectLst>
              </a:rPr>
              <a:t>cây</a:t>
            </a:r>
            <a:r>
              <a:rPr lang="en-US" sz="3200" b="1" dirty="0" smtClean="0">
                <a:ln w="0"/>
                <a:solidFill>
                  <a:srgbClr val="DE252C"/>
                </a:solidFill>
                <a:effectLst>
                  <a:outerShdw blurRad="38100" dist="19050" dir="2700000" algn="tl" rotWithShape="0">
                    <a:schemeClr val="dk1">
                      <a:alpha val="40000"/>
                    </a:schemeClr>
                  </a:outerShdw>
                </a:effectLst>
              </a:rPr>
              <a:t>)</a:t>
            </a:r>
          </a:p>
          <a:p>
            <a:pPr algn="ctr"/>
            <a:r>
              <a:rPr lang="en-US" sz="3200" b="1" dirty="0" err="1" smtClean="0">
                <a:ln w="0"/>
                <a:solidFill>
                  <a:srgbClr val="DE252C"/>
                </a:solidFill>
                <a:effectLst>
                  <a:outerShdw blurRad="38100" dist="19050" dir="2700000" algn="tl" rotWithShape="0">
                    <a:schemeClr val="dk1">
                      <a:alpha val="40000"/>
                    </a:schemeClr>
                  </a:outerShdw>
                </a:effectLst>
              </a:rPr>
              <a:t>Đáp</a:t>
            </a:r>
            <a:r>
              <a:rPr lang="en-US" sz="3200" b="1" dirty="0" smtClean="0">
                <a:ln w="0"/>
                <a:solidFill>
                  <a:srgbClr val="DE252C"/>
                </a:solidFill>
                <a:effectLst>
                  <a:outerShdw blurRad="38100" dist="19050" dir="2700000" algn="tl" rotWithShape="0">
                    <a:schemeClr val="dk1">
                      <a:alpha val="40000"/>
                    </a:schemeClr>
                  </a:outerShdw>
                </a:effectLst>
              </a:rPr>
              <a:t> </a:t>
            </a:r>
            <a:r>
              <a:rPr lang="en-US" sz="3200" b="1" dirty="0" err="1" smtClean="0">
                <a:ln w="0"/>
                <a:solidFill>
                  <a:srgbClr val="DE252C"/>
                </a:solidFill>
                <a:effectLst>
                  <a:outerShdw blurRad="38100" dist="19050" dir="2700000" algn="tl" rotWithShape="0">
                    <a:schemeClr val="dk1">
                      <a:alpha val="40000"/>
                    </a:schemeClr>
                  </a:outerShdw>
                </a:effectLst>
              </a:rPr>
              <a:t>sô</a:t>
            </a:r>
            <a:r>
              <a:rPr lang="en-US" sz="3200" b="1" dirty="0" smtClean="0">
                <a:ln w="0"/>
                <a:solidFill>
                  <a:srgbClr val="DE252C"/>
                </a:solidFill>
                <a:effectLst>
                  <a:outerShdw blurRad="38100" dist="19050" dir="2700000" algn="tl" rotWithShape="0">
                    <a:schemeClr val="dk1">
                      <a:alpha val="40000"/>
                    </a:schemeClr>
                  </a:outerShdw>
                </a:effectLst>
              </a:rPr>
              <a:t>́: 349 000 </a:t>
            </a:r>
            <a:r>
              <a:rPr lang="en-US" sz="3200" b="1" dirty="0" err="1" smtClean="0">
                <a:ln w="0"/>
                <a:solidFill>
                  <a:srgbClr val="DE252C"/>
                </a:solidFill>
                <a:effectLst>
                  <a:outerShdw blurRad="38100" dist="19050" dir="2700000" algn="tl" rotWithShape="0">
                    <a:schemeClr val="dk1">
                      <a:alpha val="40000"/>
                    </a:schemeClr>
                  </a:outerShdw>
                </a:effectLst>
              </a:rPr>
              <a:t>cây</a:t>
            </a:r>
            <a:endParaRPr lang="en-US" sz="3200" b="1" cap="none" spc="0" dirty="0" smtClean="0">
              <a:ln w="0"/>
              <a:solidFill>
                <a:srgbClr val="DE252C"/>
              </a:solidFill>
              <a:effectLst>
                <a:outerShdw blurRad="38100" dist="19050" dir="2700000" algn="tl" rotWithShape="0">
                  <a:schemeClr val="dk1">
                    <a:alpha val="40000"/>
                  </a:schemeClr>
                </a:outerShdw>
              </a:effectLst>
            </a:endParaRPr>
          </a:p>
          <a:p>
            <a:pPr algn="ctr"/>
            <a:endParaRPr lang="en-US" sz="3200" b="1" cap="none" spc="0" dirty="0">
              <a:ln w="0"/>
              <a:solidFill>
                <a:srgbClr val="DE252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2986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iterate type="wd">
                                    <p:tmPct val="10000"/>
                                  </p:iterate>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par>
                          <p:cTn id="21" fill="hold">
                            <p:stCondLst>
                              <p:cond delay="550"/>
                            </p:stCondLst>
                            <p:childTnLst>
                              <p:par>
                                <p:cTn id="22" presetID="5" presetClass="entr" presetSubtype="10" fill="hold" grpId="0" nodeType="afterEffect">
                                  <p:stCondLst>
                                    <p:cond delay="0"/>
                                  </p:stCondLst>
                                  <p:iterate type="wd">
                                    <p:tmPct val="10000"/>
                                  </p:iterate>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C13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 y="100612"/>
            <a:ext cx="4777792"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970" y="1841191"/>
            <a:ext cx="2871465" cy="42675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252" y="2754210"/>
            <a:ext cx="3615241" cy="53588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714" y="917861"/>
            <a:ext cx="4273666" cy="4791871"/>
          </a:xfrm>
          <a:prstGeom prst="rect">
            <a:avLst/>
          </a:prstGeom>
        </p:spPr>
      </p:pic>
      <p:sp>
        <p:nvSpPr>
          <p:cNvPr id="6" name="Rectangle 5"/>
          <p:cNvSpPr/>
          <p:nvPr/>
        </p:nvSpPr>
        <p:spPr>
          <a:xfrm>
            <a:off x="7725170" y="363863"/>
            <a:ext cx="3289234"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DẶN DÒ</a:t>
            </a:r>
          </a:p>
        </p:txBody>
      </p:sp>
      <p:sp>
        <p:nvSpPr>
          <p:cNvPr id="7" name="Rectangle 6"/>
          <p:cNvSpPr/>
          <p:nvPr/>
        </p:nvSpPr>
        <p:spPr>
          <a:xfrm>
            <a:off x="2639589" y="874984"/>
            <a:ext cx="2291846" cy="646331"/>
          </a:xfrm>
          <a:prstGeom prst="rect">
            <a:avLst/>
          </a:prstGeom>
          <a:noFill/>
        </p:spPr>
        <p:txBody>
          <a:bodyPr wrap="none" lIns="91440" tIns="45720" rIns="91440" bIns="45720">
            <a:spAutoFit/>
          </a:bodyPr>
          <a:lstStyle/>
          <a:p>
            <a:pPr algn="ctr"/>
            <a:r>
              <a:rPr lang="en-US" sz="3600" b="1" cap="none" spc="0">
                <a:ln w="0"/>
                <a:solidFill>
                  <a:srgbClr val="493170"/>
                </a:solidFill>
                <a:effectLst>
                  <a:outerShdw blurRad="38100" dist="19050" dir="2700000" algn="tl" rotWithShape="0">
                    <a:schemeClr val="dk1">
                      <a:alpha val="40000"/>
                    </a:schemeClr>
                  </a:outerShdw>
                </a:effectLst>
              </a:rPr>
              <a:t>Xem lại bài</a:t>
            </a:r>
          </a:p>
        </p:txBody>
      </p:sp>
      <p:sp>
        <p:nvSpPr>
          <p:cNvPr id="8" name="Rectangle 7"/>
          <p:cNvSpPr/>
          <p:nvPr/>
        </p:nvSpPr>
        <p:spPr>
          <a:xfrm>
            <a:off x="4882702" y="1919776"/>
            <a:ext cx="3419637" cy="1200329"/>
          </a:xfrm>
          <a:prstGeom prst="rect">
            <a:avLst/>
          </a:prstGeom>
          <a:noFill/>
        </p:spPr>
        <p:txBody>
          <a:bodyPr wrap="square" lIns="91440" tIns="45720" rIns="91440" bIns="45720">
            <a:spAutoFit/>
          </a:bodyPr>
          <a:lstStyle/>
          <a:p>
            <a:pPr algn="ctr"/>
            <a:r>
              <a:rPr lang="en-US" sz="3600" b="1" cap="none" spc="0" dirty="0" err="1" smtClean="0">
                <a:ln w="0"/>
                <a:solidFill>
                  <a:srgbClr val="E22426"/>
                </a:solidFill>
                <a:effectLst>
                  <a:outerShdw blurRad="38100" dist="19050" dir="2700000" algn="tl" rotWithShape="0">
                    <a:schemeClr val="dk1">
                      <a:alpha val="40000"/>
                    </a:schemeClr>
                  </a:outerShdw>
                </a:effectLst>
              </a:rPr>
              <a:t>Hoàn</a:t>
            </a:r>
            <a:r>
              <a:rPr lang="en-US" sz="3600" b="1" cap="none" spc="0" dirty="0" smtClean="0">
                <a:ln w="0"/>
                <a:solidFill>
                  <a:srgbClr val="E22426"/>
                </a:solidFill>
                <a:effectLst>
                  <a:outerShdw blurRad="38100" dist="19050" dir="2700000" algn="tl" rotWithShape="0">
                    <a:schemeClr val="dk1">
                      <a:alpha val="40000"/>
                    </a:schemeClr>
                  </a:outerShdw>
                </a:effectLst>
              </a:rPr>
              <a:t> </a:t>
            </a:r>
            <a:r>
              <a:rPr lang="en-US" sz="3600" b="1" cap="none" spc="0" dirty="0" err="1" smtClean="0">
                <a:ln w="0"/>
                <a:solidFill>
                  <a:srgbClr val="E22426"/>
                </a:solidFill>
                <a:effectLst>
                  <a:outerShdw blurRad="38100" dist="19050" dir="2700000" algn="tl" rotWithShape="0">
                    <a:schemeClr val="dk1">
                      <a:alpha val="40000"/>
                    </a:schemeClr>
                  </a:outerShdw>
                </a:effectLst>
              </a:rPr>
              <a:t>thành</a:t>
            </a:r>
            <a:r>
              <a:rPr lang="en-US" sz="3600" b="1" cap="none" spc="0" dirty="0" smtClean="0">
                <a:ln w="0"/>
                <a:solidFill>
                  <a:srgbClr val="E22426"/>
                </a:solidFill>
                <a:effectLst>
                  <a:outerShdw blurRad="38100" dist="19050" dir="2700000" algn="tl" rotWithShape="0">
                    <a:schemeClr val="dk1">
                      <a:alpha val="40000"/>
                    </a:schemeClr>
                  </a:outerShdw>
                </a:effectLst>
              </a:rPr>
              <a:t> các </a:t>
            </a:r>
            <a:r>
              <a:rPr lang="en-US" sz="3600" b="1" cap="none" spc="0" dirty="0" err="1">
                <a:ln w="0"/>
                <a:solidFill>
                  <a:srgbClr val="E22426"/>
                </a:solidFill>
                <a:effectLst>
                  <a:outerShdw blurRad="38100" dist="19050" dir="2700000" algn="tl" rotWithShape="0">
                    <a:schemeClr val="dk1">
                      <a:alpha val="40000"/>
                    </a:schemeClr>
                  </a:outerShdw>
                </a:effectLst>
              </a:rPr>
              <a:t>bài</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tập</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còn</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lại</a:t>
            </a:r>
            <a:endParaRPr lang="en-US" sz="3600" b="1" cap="none" spc="0" dirty="0">
              <a:ln w="0"/>
              <a:solidFill>
                <a:srgbClr val="E22426"/>
              </a:solidFill>
              <a:effectLst>
                <a:outerShdw blurRad="38100" dist="19050" dir="2700000" algn="tl" rotWithShape="0">
                  <a:schemeClr val="dk1">
                    <a:alpha val="40000"/>
                  </a:schemeClr>
                </a:outerShdw>
              </a:effectLst>
            </a:endParaRPr>
          </a:p>
        </p:txBody>
      </p:sp>
      <p:sp>
        <p:nvSpPr>
          <p:cNvPr id="9" name="Rectangle 8"/>
          <p:cNvSpPr/>
          <p:nvPr/>
        </p:nvSpPr>
        <p:spPr>
          <a:xfrm>
            <a:off x="8519101" y="2563380"/>
            <a:ext cx="3419637" cy="1200329"/>
          </a:xfrm>
          <a:prstGeom prst="rect">
            <a:avLst/>
          </a:prstGeom>
          <a:noFill/>
        </p:spPr>
        <p:txBody>
          <a:bodyPr wrap="square" lIns="91440" tIns="45720" rIns="91440" bIns="45720">
            <a:spAutoFit/>
          </a:bodyPr>
          <a:lstStyle/>
          <a:p>
            <a:pPr algn="ctr"/>
            <a:r>
              <a:rPr lang="en-US" sz="3600" b="1" cap="none" spc="0">
                <a:ln w="0"/>
                <a:solidFill>
                  <a:srgbClr val="024370"/>
                </a:solidFill>
                <a:effectLst>
                  <a:outerShdw blurRad="38100" dist="19050" dir="2700000" algn="tl" rotWithShape="0">
                    <a:schemeClr val="dk1">
                      <a:alpha val="40000"/>
                    </a:schemeClr>
                  </a:outerShdw>
                </a:effectLst>
              </a:rPr>
              <a:t>Chuẩn bị bài LUYỆN TẬP</a:t>
            </a:r>
          </a:p>
        </p:txBody>
      </p:sp>
    </p:spTree>
    <p:extLst>
      <p:ext uri="{BB962C8B-B14F-4D97-AF65-F5344CB8AC3E}">
        <p14:creationId xmlns:p14="http://schemas.microsoft.com/office/powerpoint/2010/main" val="1692617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50"/>
                            </p:stCondLst>
                            <p:childTnLst>
                              <p:par>
                                <p:cTn id="13" presetID="53" presetClass="entr" presetSubtype="16" fill="hold"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50"/>
                            </p:stCondLst>
                            <p:childTnLst>
                              <p:par>
                                <p:cTn id="19" presetID="50" presetClass="entr" presetSubtype="0" decel="100000" fill="hold" nodeType="after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ppt_w+.3"/>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animEffect transition="in" filter="fade">
                                      <p:cBhvr>
                                        <p:cTn id="23" dur="500"/>
                                        <p:tgtEl>
                                          <p:spTgt spid="2"/>
                                        </p:tgtEl>
                                      </p:cBhvr>
                                    </p:animEffect>
                                  </p:childTnLst>
                                </p:cTn>
                              </p:par>
                            </p:childTnLst>
                          </p:cTn>
                        </p:par>
                        <p:par>
                          <p:cTn id="24" fill="hold">
                            <p:stCondLst>
                              <p:cond delay="2050"/>
                            </p:stCondLst>
                            <p:childTnLst>
                              <p:par>
                                <p:cTn id="25" presetID="9" presetClass="entr" presetSubtype="0" fill="hold" nodeType="afterEffect">
                                  <p:stCondLst>
                                    <p:cond delay="0"/>
                                  </p:stCondLst>
                                  <p:iterate type="wd">
                                    <p:tmPct val="10000"/>
                                  </p:iterate>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2550"/>
                            </p:stCondLst>
                            <p:childTnLst>
                              <p:par>
                                <p:cTn id="29" presetID="14" presetClass="entr" presetSubtype="10" fill="hold" grpId="0" nodeType="afterEffect">
                                  <p:stCondLst>
                                    <p:cond delay="0"/>
                                  </p:stCondLst>
                                  <p:iterate type="wd">
                                    <p:tmPct val="10000"/>
                                  </p:iterate>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150"/>
                            </p:stCondLst>
                            <p:childTnLst>
                              <p:par>
                                <p:cTn id="33" presetID="16" presetClass="entr" presetSubtype="21" fill="hold" grpId="0" nodeType="after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3950"/>
                            </p:stCondLst>
                            <p:childTnLst>
                              <p:par>
                                <p:cTn id="37" presetID="53" presetClass="entr" presetSubtype="16"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EC8C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14208" y="149999"/>
            <a:ext cx="4777792" cy="685800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77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56" y="1958110"/>
            <a:ext cx="2603218" cy="4993057"/>
          </a:xfrm>
          <a:prstGeom prst="rect">
            <a:avLst/>
          </a:prstGeom>
        </p:spPr>
      </p:pic>
      <p:sp>
        <p:nvSpPr>
          <p:cNvPr id="11" name="Rectangle 10"/>
          <p:cNvSpPr/>
          <p:nvPr/>
        </p:nvSpPr>
        <p:spPr>
          <a:xfrm>
            <a:off x="5024755" y="1958110"/>
            <a:ext cx="4249433" cy="4479944"/>
          </a:xfrm>
          <a:prstGeom prst="rect">
            <a:avLst/>
          </a:prstGeom>
          <a:noFill/>
        </p:spPr>
        <p:txBody>
          <a:bodyPr wrap="none" lIns="91440" tIns="45720" rIns="91440" bIns="45720">
            <a:spAutoFit/>
          </a:bodyPr>
          <a:lstStyle/>
          <a:p>
            <a:pPr algn="ctr">
              <a:lnSpc>
                <a:spcPct val="150000"/>
              </a:lnSpc>
            </a:pPr>
            <a:r>
              <a:rPr lang="en-US" sz="6600" cap="none" spc="0">
                <a:ln w="0"/>
                <a:solidFill>
                  <a:srgbClr val="48316E"/>
                </a:solidFill>
                <a:latin typeface="UVN Bay Buom Nang" panose="00000900000000000000" pitchFamily="2" charset="0"/>
              </a:rPr>
              <a:t>Tạm biệt </a:t>
            </a:r>
          </a:p>
          <a:p>
            <a:pPr algn="ctr">
              <a:lnSpc>
                <a:spcPct val="150000"/>
              </a:lnSpc>
            </a:pPr>
            <a:r>
              <a:rPr lang="en-US" sz="6600" cap="none" spc="0">
                <a:ln w="0"/>
                <a:solidFill>
                  <a:srgbClr val="48316E"/>
                </a:solidFill>
                <a:latin typeface="UVN Bay Buom Nang" panose="00000900000000000000" pitchFamily="2" charset="0"/>
              </a:rPr>
              <a:t>các em!</a:t>
            </a:r>
          </a:p>
          <a:p>
            <a:pPr algn="ctr">
              <a:lnSpc>
                <a:spcPct val="150000"/>
              </a:lnSpc>
            </a:pPr>
            <a:endParaRPr lang="en-US" sz="6600" cap="none" spc="0">
              <a:ln w="0"/>
              <a:solidFill>
                <a:srgbClr val="48316E"/>
              </a:solidFill>
              <a:latin typeface="UVN Bay Buom Nang" panose="00000900000000000000" pitchFamily="2" charset="0"/>
            </a:endParaRPr>
          </a:p>
        </p:txBody>
      </p:sp>
    </p:spTree>
    <p:extLst>
      <p:ext uri="{BB962C8B-B14F-4D97-AF65-F5344CB8AC3E}">
        <p14:creationId xmlns:p14="http://schemas.microsoft.com/office/powerpoint/2010/main" val="3507763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8" presetClass="entr" presetSubtype="16"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childTnLst>
                          </p:cTn>
                        </p:par>
                        <p:par>
                          <p:cTn id="11" fill="hold">
                            <p:stCondLst>
                              <p:cond delay="5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37" presetClass="entr" presetSubtype="0" fill="hold"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450" decel="100000" fill="hold"/>
                                        <p:tgtEl>
                                          <p:spTgt spid="3"/>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949194" y="1127946"/>
            <a:ext cx="6066084"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50000 + 814 = 50814</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278" y="2506243"/>
            <a:ext cx="4572000" cy="3657600"/>
          </a:xfrm>
          <a:prstGeom prst="rect">
            <a:avLst/>
          </a:prstGeom>
          <a:solidFill>
            <a:schemeClr val="tx1"/>
          </a:solidFill>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30" y="-1117957"/>
            <a:ext cx="10058400" cy="320709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078616"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0065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2" presetClass="entr" presetSubtype="4" fill="hold" nodeType="clickEffect">
                                  <p:stCondLst>
                                    <p:cond delay="0"/>
                                  </p:stCondLst>
                                  <p:iterate type="wd">
                                    <p:tmPct val="10000"/>
                                  </p:iterate>
                                  <p:childTnLst>
                                    <p:set>
                                      <p:cBhvr>
                                        <p:cTn id="189" dur="1" fill="hold">
                                          <p:stCondLst>
                                            <p:cond delay="0"/>
                                          </p:stCondLst>
                                        </p:cTn>
                                        <p:tgtEl>
                                          <p:spTgt spid="10"/>
                                        </p:tgtEl>
                                        <p:attrNameLst>
                                          <p:attrName>style.visibility</p:attrName>
                                        </p:attrNameLst>
                                      </p:cBhvr>
                                      <p:to>
                                        <p:strVal val="visible"/>
                                      </p:to>
                                    </p:set>
                                    <p:anim calcmode="lin" valueType="num">
                                      <p:cBhvr additive="base">
                                        <p:cTn id="190" dur="500" fill="hold"/>
                                        <p:tgtEl>
                                          <p:spTgt spid="10"/>
                                        </p:tgtEl>
                                        <p:attrNameLst>
                                          <p:attrName>ppt_x</p:attrName>
                                        </p:attrNameLst>
                                      </p:cBhvr>
                                      <p:tavLst>
                                        <p:tav tm="0">
                                          <p:val>
                                            <p:strVal val="#ppt_x"/>
                                          </p:val>
                                        </p:tav>
                                        <p:tav tm="100000">
                                          <p:val>
                                            <p:strVal val="#ppt_x"/>
                                          </p:val>
                                        </p:tav>
                                      </p:tavLst>
                                    </p:anim>
                                    <p:anim calcmode="lin" valueType="num">
                                      <p:cBhvr additive="base">
                                        <p:cTn id="19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22608" y="1127946"/>
            <a:ext cx="7119257"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666666 + 2222 = 668888</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49" y="-1192696"/>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319397" y="1275049"/>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734" y="2563875"/>
            <a:ext cx="4810636" cy="4058974"/>
          </a:xfrm>
          <a:prstGeom prst="rect">
            <a:avLst/>
          </a:prstGeom>
        </p:spPr>
      </p:pic>
    </p:spTree>
    <p:extLst>
      <p:ext uri="{BB962C8B-B14F-4D97-AF65-F5344CB8AC3E}">
        <p14:creationId xmlns:p14="http://schemas.microsoft.com/office/powerpoint/2010/main" val="419186629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14" presetClass="entr" presetSubtype="10"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Effect transition="in" filter="randombar(horizontal)">
                                      <p:cBhvr>
                                        <p:cTn id="190"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71550" y="1127946"/>
            <a:ext cx="7821373"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123456 + 123456 = 246912</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097169"/>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603332"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9985" y="2033483"/>
            <a:ext cx="3591533" cy="5387300"/>
          </a:xfrm>
          <a:prstGeom prst="rect">
            <a:avLst/>
          </a:prstGeom>
        </p:spPr>
      </p:pic>
    </p:spTree>
    <p:extLst>
      <p:ext uri="{BB962C8B-B14F-4D97-AF65-F5344CB8AC3E}">
        <p14:creationId xmlns:p14="http://schemas.microsoft.com/office/powerpoint/2010/main" val="277022815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 calcmode="lin" valueType="num">
                                      <p:cBhvr>
                                        <p:cTn id="190" dur="500" fill="hold"/>
                                        <p:tgtEl>
                                          <p:spTgt spid="4"/>
                                        </p:tgtEl>
                                        <p:attrNameLst>
                                          <p:attrName>ppt_w</p:attrName>
                                        </p:attrNameLst>
                                      </p:cBhvr>
                                      <p:tavLst>
                                        <p:tav tm="0">
                                          <p:val>
                                            <p:fltVal val="0"/>
                                          </p:val>
                                        </p:tav>
                                        <p:tav tm="100000">
                                          <p:val>
                                            <p:strVal val="#ppt_w"/>
                                          </p:val>
                                        </p:tav>
                                      </p:tavLst>
                                    </p:anim>
                                    <p:anim calcmode="lin" valueType="num">
                                      <p:cBhvr>
                                        <p:cTn id="191" dur="500" fill="hold"/>
                                        <p:tgtEl>
                                          <p:spTgt spid="4"/>
                                        </p:tgtEl>
                                        <p:attrNameLst>
                                          <p:attrName>ppt_h</p:attrName>
                                        </p:attrNameLst>
                                      </p:cBhvr>
                                      <p:tavLst>
                                        <p:tav tm="0">
                                          <p:val>
                                            <p:fltVal val="0"/>
                                          </p:val>
                                        </p:tav>
                                        <p:tav tm="100000">
                                          <p:val>
                                            <p:strVal val="#ppt_h"/>
                                          </p:val>
                                        </p:tav>
                                      </p:tavLst>
                                    </p:anim>
                                    <p:animEffect transition="in" filter="fade">
                                      <p:cBhvr>
                                        <p:cTn id="192"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A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50719" y="2040413"/>
            <a:ext cx="3036071" cy="4828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00" y="2029550"/>
            <a:ext cx="3036071" cy="482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9" name="Oval 8"/>
          <p:cNvSpPr/>
          <p:nvPr/>
        </p:nvSpPr>
        <p:spPr>
          <a:xfrm>
            <a:off x="1013613" y="2051276"/>
            <a:ext cx="965916" cy="965916"/>
          </a:xfrm>
          <a:prstGeom prst="ellipse">
            <a:avLst/>
          </a:prstGeom>
          <a:solidFill>
            <a:srgbClr val="FF4F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52844" y="2039848"/>
            <a:ext cx="965916" cy="965916"/>
          </a:xfrm>
          <a:prstGeom prst="ellipse">
            <a:avLst/>
          </a:prstGeom>
          <a:solidFill>
            <a:srgbClr val="04B5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1281" y="5472227"/>
            <a:ext cx="617824" cy="617824"/>
          </a:xfrm>
          <a:prstGeom prst="ellipse">
            <a:avLst/>
          </a:prstGeom>
          <a:solidFill>
            <a:srgbClr val="E881A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1807" y="5432703"/>
            <a:ext cx="617824" cy="617824"/>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00" y="1374368"/>
            <a:ext cx="10153960" cy="4013894"/>
          </a:xfrm>
          <a:prstGeom prst="rect">
            <a:avLst/>
          </a:prstGeom>
        </p:spPr>
      </p:pic>
      <p:sp>
        <p:nvSpPr>
          <p:cNvPr id="15" name="Rectangle 14"/>
          <p:cNvSpPr/>
          <p:nvPr/>
        </p:nvSpPr>
        <p:spPr>
          <a:xfrm>
            <a:off x="4989817" y="981491"/>
            <a:ext cx="1984839" cy="923330"/>
          </a:xfrm>
          <a:prstGeom prst="rect">
            <a:avLst/>
          </a:prstGeom>
          <a:noFill/>
        </p:spPr>
        <p:txBody>
          <a:bodyPr wrap="none" lIns="91440" tIns="45720" rIns="91440" bIns="45720">
            <a:spAutoFit/>
          </a:bodyPr>
          <a:lstStyle/>
          <a:p>
            <a:pPr algn="ctr"/>
            <a:r>
              <a:rPr lang="en-US" sz="540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rPr>
              <a:t>TOÁN</a:t>
            </a:r>
            <a:endParaRPr lang="en-US" sz="5400" b="0" cap="none" spc="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endParaRPr>
          </a:p>
        </p:txBody>
      </p:sp>
    </p:spTree>
    <p:extLst>
      <p:ext uri="{BB962C8B-B14F-4D97-AF65-F5344CB8AC3E}">
        <p14:creationId xmlns:p14="http://schemas.microsoft.com/office/powerpoint/2010/main" val="3183670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4"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450" decel="100000" fill="hold"/>
                                        <p:tgtEl>
                                          <p:spTgt spid="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4" presetClass="path" presetSubtype="0" accel="50000" decel="50000" fill="hold" grpId="1" nodeType="withEffect">
                                  <p:stCondLst>
                                    <p:cond delay="0"/>
                                  </p:stCondLst>
                                  <p:iterate type="lt">
                                    <p:tmPct val="10000"/>
                                  </p:iterate>
                                  <p:childTnLst>
                                    <p:animMotion origin="layout" path="M 3.75E-6 0.02107 C 0.00846 0.00232 0.03815 -0.01597 0.04895 -0.01597 C 0.11484 -0.01597 0.18307 0.27524 0.18307 0.56667 C 0.18307 0.41991 0.21718 0.27524 0.24895 0.27524 C 0.28307 0.27524 0.31497 0.422 0.31497 0.56667 C 0.31497 0.49422 0.33177 0.41991 0.34895 0.41991 C 0.36588 0.41991 0.38307 0.49213 0.38307 0.56667 C 0.38307 0.5294 0.39166 0.49422 0.4 0.49422 C 0.40859 0.49422 0.41692 0.53149 0.41692 0.56667 C 0.41692 0.54769 0.42109 0.5294 0.42552 0.5294 C 0.42773 0.5294 0.43411 0.54815 0.43411 0.56667 C 0.43411 0.55741 0.43632 0.54769 0.43815 0.54769 C 0.43815 0.54977 0.44231 0.55695 0.44231 0.56667 C 0.44231 0.56181 0.44231 0.55741 0.44453 0.55741 C 0.44453 0.5595 0.44674 0.56227 0.44674 0.56667 C 0.44674 0.56436 0.44674 0.56181 0.44674 0.5595 C 0.44895 0.5595 0.44895 0.56181 0.44895 0.56436 C 0.45117 0.56436 0.45117 0.56227 0.45117 0.5595 C 0.45351 0.5595 0.45351 0.56181 0.45351 0.56436 " pathEditMode="relative" rAng="0" ptsTypes="AAAAAAAAAAAAAAAAAAA">
                                      <p:cBhvr>
                                        <p:cTn id="34" dur="1000" fill="hold"/>
                                        <p:tgtEl>
                                          <p:spTgt spid="9"/>
                                        </p:tgtEl>
                                        <p:attrNameLst>
                                          <p:attrName>ppt_x</p:attrName>
                                          <p:attrName>ppt_y</p:attrName>
                                        </p:attrNameLst>
                                      </p:cBhvr>
                                      <p:rCtr x="22669" y="25417"/>
                                    </p:animMotion>
                                  </p:childTnLst>
                                </p:cTn>
                              </p:par>
                            </p:childTnLst>
                          </p:cTn>
                        </p:par>
                        <p:par>
                          <p:cTn id="35" fill="hold">
                            <p:stCondLst>
                              <p:cond delay="1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41" presetClass="path" presetSubtype="0" accel="50000" decel="50000" fill="hold" grpId="1" nodeType="withEffect">
                                  <p:stCondLst>
                                    <p:cond delay="0"/>
                                  </p:stCondLst>
                                  <p:iterate type="lt">
                                    <p:tmPct val="10000"/>
                                  </p:iterate>
                                  <p:childTnLst>
                                    <p:animMotion origin="layout" path="M 4.375E-6 0.02107 C -0.01198 0.00232 -0.05287 -0.01597 -0.06771 -0.01597 C -0.15873 -0.01597 -0.25287 0.27477 -0.25287 0.56551 C -0.25287 0.41899 -0.29987 0.27477 -0.34388 0.27477 C -0.39089 0.27477 -0.4349 0.42107 -0.4349 0.56551 C -0.4349 0.49329 -0.45821 0.41899 -0.48191 0.41899 C -0.50521 0.41899 -0.52891 0.49121 -0.52891 0.56551 C -0.52891 0.52824 -0.54089 0.49329 -0.55235 0.49329 C -0.5642 0.49329 -0.57566 0.53033 -0.57566 0.56551 C -0.57566 0.54653 -0.58138 0.52824 -0.5875 0.52824 C -0.5905 0.52824 -0.59935 0.54699 -0.59935 0.56551 C -0.59935 0.55625 -0.60235 0.54653 -0.60508 0.54653 C -0.60508 0.54445 -0.61081 0.55579 -0.61081 0.56551 C -0.61081 0.56065 -0.61081 0.55625 -0.61394 0.55625 C -0.61394 0.55834 -0.61693 0.56112 -0.61693 0.56551 C -0.61693 0.5632 -0.61693 0.56065 -0.61693 0.55834 C -0.62006 0.55834 -0.62006 0.56065 -0.62006 0.5632 C -0.62305 0.5632 -0.62305 0.56112 -0.62305 0.55834 C -0.62605 0.55834 -0.62605 0.56065 -0.62605 0.5632 " pathEditMode="relative" rAng="0" ptsTypes="AAAAAAAAAAAAAAAAAAA">
                                      <p:cBhvr>
                                        <p:cTn id="42" dur="1000" fill="hold"/>
                                        <p:tgtEl>
                                          <p:spTgt spid="10"/>
                                        </p:tgtEl>
                                        <p:attrNameLst>
                                          <p:attrName>ppt_x</p:attrName>
                                          <p:attrName>ppt_y</p:attrName>
                                        </p:attrNameLst>
                                      </p:cBhvr>
                                      <p:rCtr x="-31302" y="25370"/>
                                    </p:animMotion>
                                  </p:childTnLst>
                                </p:cTn>
                              </p:par>
                              <p:par>
                                <p:cTn id="43" presetID="16" presetClass="entr" presetSubtype="21"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4" presetClass="path" presetSubtype="0" accel="50000" decel="50000" fill="hold" grpId="1" nodeType="withEffect">
                                  <p:stCondLst>
                                    <p:cond delay="0"/>
                                  </p:stCondLst>
                                  <p:iterate type="lt">
                                    <p:tmPct val="10000"/>
                                  </p:iterate>
                                  <p:childTnLst>
                                    <p:animMotion origin="layout" path="M -2.08333E-6 -0.00208 C 0.00417 -0.00625 0.03425 -0.00972 0.04297 -0.00972 C 0.10729 -0.00972 0.17188 0.05139 0.17188 0.11297 C 0.17188 0.08195 0.20638 0.05139 0.23633 0.05139 C 0.27071 0.05139 0.30091 0.08218 0.30091 0.11297 C 0.30091 0.09746 0.3138 0.08195 0.33099 0.08195 C 0.34818 0.08195 0.3655 0.09699 0.3655 0.11297 C 0.3655 0.10487 0.37409 0.09746 0.38255 0.09746 C 0.38685 0.09746 0.39558 0.10533 0.39558 0.11297 C 0.39558 0.1088 0.39987 0.10487 0.40417 0.10487 C 0.40847 0.10487 0.41276 0.1088 0.41276 0.11297 C 0.41276 0.11088 0.41706 0.1088 0.41706 0.10903 C 0.41706 0.10926 0.42136 0.11065 0.42136 0.11297 C 0.42136 0.11181 0.42136 0.11088 0.42565 0.11088 C 0.42565 0.11135 0.42565 0.11204 0.42565 0.11297 C 0.42565 0.11227 0.42565 0.11181 0.42565 0.11135 C 0.42565 0.11158 0.42565 0.11181 0.42565 0.11227 C 0.42982 0.11227 0.42982 0.11204 0.42982 0.11135 C 0.43438 0.11135 0.43438 0.11181 0.43438 0.11227 " pathEditMode="relative" rAng="0" ptsTypes="AAAAAAAAAAAAAAAAAAA">
                                      <p:cBhvr>
                                        <p:cTn id="52" dur="1000" fill="hold"/>
                                        <p:tgtEl>
                                          <p:spTgt spid="11"/>
                                        </p:tgtEl>
                                        <p:attrNameLst>
                                          <p:attrName>ppt_x</p:attrName>
                                          <p:attrName>ppt_y</p:attrName>
                                        </p:attrNameLst>
                                      </p:cBhvr>
                                      <p:rCtr x="21719" y="5370"/>
                                    </p:animMotion>
                                  </p:childTnLst>
                                </p:cTn>
                              </p:par>
                            </p:childTnLst>
                          </p:cTn>
                        </p:par>
                        <p:par>
                          <p:cTn id="53" fill="hold">
                            <p:stCondLst>
                              <p:cond delay="2500"/>
                            </p:stCondLst>
                            <p:childTnLst>
                              <p:par>
                                <p:cTn id="54" presetID="30" presetClass="entr" presetSubtype="0" fill="hold"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400" decel="100000"/>
                                        <p:tgtEl>
                                          <p:spTgt spid="14"/>
                                        </p:tgtEl>
                                      </p:cBhvr>
                                    </p:animEffect>
                                    <p:anim calcmode="lin" valueType="num">
                                      <p:cBhvr>
                                        <p:cTn id="57" dur="400" decel="100000" fill="hold"/>
                                        <p:tgtEl>
                                          <p:spTgt spid="14"/>
                                        </p:tgtEl>
                                        <p:attrNameLst>
                                          <p:attrName>style.rotation</p:attrName>
                                        </p:attrNameLst>
                                      </p:cBhvr>
                                      <p:tavLst>
                                        <p:tav tm="0">
                                          <p:val>
                                            <p:fltVal val="-90"/>
                                          </p:val>
                                        </p:tav>
                                        <p:tav tm="100000">
                                          <p:val>
                                            <p:fltVal val="0"/>
                                          </p:val>
                                        </p:tav>
                                      </p:tavLst>
                                    </p:anim>
                                    <p:anim calcmode="lin" valueType="num">
                                      <p:cBhvr>
                                        <p:cTn id="58" dur="400" decel="100000" fill="hold"/>
                                        <p:tgtEl>
                                          <p:spTgt spid="14"/>
                                        </p:tgtEl>
                                        <p:attrNameLst>
                                          <p:attrName>ppt_x</p:attrName>
                                        </p:attrNameLst>
                                      </p:cBhvr>
                                      <p:tavLst>
                                        <p:tav tm="0">
                                          <p:val>
                                            <p:strVal val="#ppt_x+0.4"/>
                                          </p:val>
                                        </p:tav>
                                        <p:tav tm="100000">
                                          <p:val>
                                            <p:strVal val="#ppt_x-0.05"/>
                                          </p:val>
                                        </p:tav>
                                      </p:tavLst>
                                    </p:anim>
                                    <p:anim calcmode="lin" valueType="num">
                                      <p:cBhvr>
                                        <p:cTn id="59" dur="400" decel="100000" fill="hold"/>
                                        <p:tgtEl>
                                          <p:spTgt spid="14"/>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62" fill="hold">
                            <p:stCondLst>
                              <p:cond delay="3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41" presetClass="path" presetSubtype="0" accel="50000" decel="50000" fill="hold" grpId="1" nodeType="withEffect">
                                  <p:stCondLst>
                                    <p:cond delay="0"/>
                                  </p:stCondLst>
                                  <p:iterate type="lt">
                                    <p:tmPct val="10000"/>
                                  </p:iterate>
                                  <p:childTnLst>
                                    <p:animMotion origin="layout" path="M 1.66667E-6 -0.00116 C -0.00925 -0.00533 -0.03972 -0.00926 -0.05078 -0.00926 C -0.11836 -0.00926 -0.18841 0.05578 -0.18841 0.12129 C -0.18841 0.08842 -0.2237 0.05578 -0.25651 0.05578 C -0.29141 0.05578 -0.32422 0.08889 -0.32422 0.12129 C -0.32422 0.10509 -0.34154 0.08842 -0.35899 0.08842 C -0.3763 0.08842 -0.39427 0.1044 -0.39427 0.12129 C -0.39427 0.11296 -0.403 0.10509 -0.41159 0.10509 C -0.42031 0.10509 -0.42904 0.11319 -0.42904 0.12129 C -0.42904 0.11713 -0.43333 0.11296 -0.43776 0.11296 C -0.44011 0.11296 -0.44636 0.11713 -0.44636 0.12129 C -0.44636 0.11921 -0.44883 0.11713 -0.45078 0.11713 C -0.45078 0.11643 -0.45508 0.11921 -0.45508 0.12129 C -0.45508 0.12014 -0.45508 0.11921 -0.45755 0.11921 C -0.45755 0.11944 -0.4599 0.12014 -0.4599 0.12129 C -0.4599 0.12083 -0.4599 0.12014 -0.4599 0.11944 C -0.46185 0.11944 -0.46185 0.12014 -0.46185 0.12083 C -0.46432 0.12083 -0.46432 0.12014 -0.46432 0.11944 C -0.46615 0.11944 -0.46615 0.12014 -0.46615 0.12083 " pathEditMode="relative" rAng="0" ptsTypes="AAAAAAAAAAAAAAAAAAA">
                                      <p:cBhvr>
                                        <p:cTn id="69" dur="1000" fill="hold"/>
                                        <p:tgtEl>
                                          <p:spTgt spid="13"/>
                                        </p:tgtEl>
                                        <p:attrNameLst>
                                          <p:attrName>ppt_x</p:attrName>
                                          <p:attrName>ppt_y</p:attrName>
                                        </p:attrNameLst>
                                      </p:cBhvr>
                                      <p:rCtr x="-23307" y="5718"/>
                                    </p:animMotion>
                                  </p:childTnLst>
                                </p:cTn>
                              </p:par>
                            </p:childTnLst>
                          </p:cTn>
                        </p:par>
                        <p:par>
                          <p:cTn id="70" fill="hold">
                            <p:stCondLst>
                              <p:cond delay="4000"/>
                            </p:stCondLst>
                            <p:childTnLst>
                              <p:par>
                                <p:cTn id="71" presetID="26" presetClass="emph" presetSubtype="0" fill="hold" nodeType="afterEffect">
                                  <p:stCondLst>
                                    <p:cond delay="0"/>
                                  </p:stCondLst>
                                  <p:iterate type="lt">
                                    <p:tmPct val="0"/>
                                  </p:iterate>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962"/>
            <a:ext cx="12192000" cy="6849038"/>
          </a:xfrm>
        </p:spPr>
      </p:pic>
    </p:spTree>
    <p:extLst>
      <p:ext uri="{BB962C8B-B14F-4D97-AF65-F5344CB8AC3E}">
        <p14:creationId xmlns:p14="http://schemas.microsoft.com/office/powerpoint/2010/main" val="2548609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656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4601" y="5214820"/>
            <a:ext cx="4347665"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KHÁM PHÁ</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13" y="5214820"/>
            <a:ext cx="484409" cy="34039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764" y="447727"/>
            <a:ext cx="3621338" cy="4882740"/>
          </a:xfrm>
          <a:prstGeom prst="rect">
            <a:avLst/>
          </a:prstGeom>
        </p:spPr>
      </p:pic>
    </p:spTree>
    <p:extLst>
      <p:ext uri="{BB962C8B-B14F-4D97-AF65-F5344CB8AC3E}">
        <p14:creationId xmlns:p14="http://schemas.microsoft.com/office/powerpoint/2010/main" val="3147931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wipe(down)">
                                      <p:cBhvr>
                                        <p:cTn id="18" dur="145">
                                          <p:stCondLst>
                                            <p:cond delay="0"/>
                                          </p:stCondLst>
                                        </p:cTn>
                                        <p:tgtEl>
                                          <p:spTgt spid="4"/>
                                        </p:tgtEl>
                                      </p:cBhvr>
                                    </p:animEffect>
                                    <p:anim calcmode="lin" valueType="num">
                                      <p:cBhvr>
                                        <p:cTn id="19"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4" dur="7">
                                          <p:stCondLst>
                                            <p:cond delay="162"/>
                                          </p:stCondLst>
                                        </p:cTn>
                                        <p:tgtEl>
                                          <p:spTgt spid="4"/>
                                        </p:tgtEl>
                                      </p:cBhvr>
                                      <p:to x="100000" y="60000"/>
                                    </p:animScale>
                                    <p:animScale>
                                      <p:cBhvr>
                                        <p:cTn id="25" dur="41" decel="50000">
                                          <p:stCondLst>
                                            <p:cond delay="169"/>
                                          </p:stCondLst>
                                        </p:cTn>
                                        <p:tgtEl>
                                          <p:spTgt spid="4"/>
                                        </p:tgtEl>
                                      </p:cBhvr>
                                      <p:to x="100000" y="100000"/>
                                    </p:animScale>
                                    <p:animScale>
                                      <p:cBhvr>
                                        <p:cTn id="26" dur="7">
                                          <p:stCondLst>
                                            <p:cond delay="328"/>
                                          </p:stCondLst>
                                        </p:cTn>
                                        <p:tgtEl>
                                          <p:spTgt spid="4"/>
                                        </p:tgtEl>
                                      </p:cBhvr>
                                      <p:to x="100000" y="80000"/>
                                    </p:animScale>
                                    <p:animScale>
                                      <p:cBhvr>
                                        <p:cTn id="27" dur="41" decel="50000">
                                          <p:stCondLst>
                                            <p:cond delay="335"/>
                                          </p:stCondLst>
                                        </p:cTn>
                                        <p:tgtEl>
                                          <p:spTgt spid="4"/>
                                        </p:tgtEl>
                                      </p:cBhvr>
                                      <p:to x="100000" y="100000"/>
                                    </p:animScale>
                                    <p:animScale>
                                      <p:cBhvr>
                                        <p:cTn id="28" dur="7">
                                          <p:stCondLst>
                                            <p:cond delay="410"/>
                                          </p:stCondLst>
                                        </p:cTn>
                                        <p:tgtEl>
                                          <p:spTgt spid="4"/>
                                        </p:tgtEl>
                                      </p:cBhvr>
                                      <p:to x="100000" y="90000"/>
                                    </p:animScale>
                                    <p:animScale>
                                      <p:cBhvr>
                                        <p:cTn id="29" dur="41" decel="50000">
                                          <p:stCondLst>
                                            <p:cond delay="417"/>
                                          </p:stCondLst>
                                        </p:cTn>
                                        <p:tgtEl>
                                          <p:spTgt spid="4"/>
                                        </p:tgtEl>
                                      </p:cBhvr>
                                      <p:to x="100000" y="100000"/>
                                    </p:animScale>
                                    <p:animScale>
                                      <p:cBhvr>
                                        <p:cTn id="30" dur="7">
                                          <p:stCondLst>
                                            <p:cond delay="452"/>
                                          </p:stCondLst>
                                        </p:cTn>
                                        <p:tgtEl>
                                          <p:spTgt spid="4"/>
                                        </p:tgtEl>
                                      </p:cBhvr>
                                      <p:to x="100000" y="95000"/>
                                    </p:animScale>
                                    <p:animScale>
                                      <p:cBhvr>
                                        <p:cTn id="31" dur="41" decel="50000">
                                          <p:stCondLst>
                                            <p:cond delay="459"/>
                                          </p:stCondLst>
                                        </p:cTn>
                                        <p:tgtEl>
                                          <p:spTgt spid="4"/>
                                        </p:tgtEl>
                                      </p:cBhvr>
                                      <p:to x="100000" y="100000"/>
                                    </p:animScale>
                                  </p:childTnLst>
                                </p:cTn>
                              </p:par>
                            </p:childTnLst>
                          </p:cTn>
                        </p:par>
                        <p:par>
                          <p:cTn id="32" fill="hold">
                            <p:stCondLst>
                              <p:cond delay="1000"/>
                            </p:stCondLst>
                            <p:childTnLst>
                              <p:par>
                                <p:cTn id="33" presetID="16" presetClass="entr" presetSubtype="21"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23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621301"/>
              </p:ext>
            </p:extLst>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7" name="Rectangle 6"/>
          <p:cNvSpPr/>
          <p:nvPr/>
        </p:nvSpPr>
        <p:spPr>
          <a:xfrm>
            <a:off x="2773262" y="0"/>
            <a:ext cx="6226384"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865 279 – 450 237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extLst>
              <p:ext uri="{D42A27DB-BD31-4B8C-83A1-F6EECF244321}">
                <p14:modId xmlns:p14="http://schemas.microsoft.com/office/powerpoint/2010/main" val="4211890123"/>
              </p:ext>
            </p:extLst>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 xmlns:a16="http://schemas.microsoft.com/office/drawing/2014/main" val="2868388082"/>
                    </a:ext>
                  </a:extLst>
                </a:gridCol>
                <a:gridCol w="838350">
                  <a:extLst>
                    <a:ext uri="{9D8B030D-6E8A-4147-A177-3AD203B41FA5}">
                      <a16:colId xmlns="" xmlns:a16="http://schemas.microsoft.com/office/drawing/2014/main" val="1557590837"/>
                    </a:ext>
                  </a:extLst>
                </a:gridCol>
                <a:gridCol w="838350">
                  <a:extLst>
                    <a:ext uri="{9D8B030D-6E8A-4147-A177-3AD203B41FA5}">
                      <a16:colId xmlns="" xmlns:a16="http://schemas.microsoft.com/office/drawing/2014/main" val="2673681062"/>
                    </a:ext>
                  </a:extLst>
                </a:gridCol>
                <a:gridCol w="838350">
                  <a:extLst>
                    <a:ext uri="{9D8B030D-6E8A-4147-A177-3AD203B41FA5}">
                      <a16:colId xmlns="" xmlns:a16="http://schemas.microsoft.com/office/drawing/2014/main" val="463301757"/>
                    </a:ext>
                  </a:extLst>
                </a:gridCol>
                <a:gridCol w="838350">
                  <a:extLst>
                    <a:ext uri="{9D8B030D-6E8A-4147-A177-3AD203B41FA5}">
                      <a16:colId xmlns="" xmlns:a16="http://schemas.microsoft.com/office/drawing/2014/main" val="2945294302"/>
                    </a:ext>
                  </a:extLst>
                </a:gridCol>
                <a:gridCol w="838350">
                  <a:extLst>
                    <a:ext uri="{9D8B030D-6E8A-4147-A177-3AD203B41FA5}">
                      <a16:colId xmlns=""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10350" y="1242146"/>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843346" y="1213781"/>
            <a:ext cx="5177204" cy="5170646"/>
          </a:xfrm>
          <a:prstGeom prst="rect">
            <a:avLst/>
          </a:prstGeom>
          <a:noFill/>
        </p:spPr>
        <p:txBody>
          <a:bodyPr wrap="square" lIns="91440" tIns="45720" rIns="91440" bIns="45720">
            <a:spAutoFit/>
          </a:bodyPr>
          <a:lstStyle/>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Đặt tính sao cho các hàng thẳng cột </a:t>
            </a:r>
            <a:br>
              <a:rPr lang="en-US" sz="4400" b="1">
                <a:ln w="0"/>
                <a:solidFill>
                  <a:srgbClr val="002060"/>
                </a:solidFill>
                <a:effectLst>
                  <a:outerShdw blurRad="38100" dist="19050" dir="2700000" algn="tl" rotWithShape="0">
                    <a:schemeClr val="dk1">
                      <a:alpha val="40000"/>
                    </a:schemeClr>
                  </a:outerShdw>
                </a:effectLst>
              </a:rPr>
            </a:br>
            <a:r>
              <a:rPr lang="en-US" sz="4400" b="1">
                <a:ln w="0"/>
                <a:solidFill>
                  <a:srgbClr val="002060"/>
                </a:solidFill>
                <a:effectLst>
                  <a:outerShdw blurRad="38100" dist="19050" dir="2700000" algn="tl" rotWithShape="0">
                    <a:schemeClr val="dk1">
                      <a:alpha val="40000"/>
                    </a:schemeClr>
                  </a:outerShdw>
                </a:effectLst>
              </a:rPr>
              <a:t>với nhau</a:t>
            </a:r>
          </a:p>
          <a:p>
            <a:pPr marL="571500" indent="-571500">
              <a:lnSpc>
                <a:spcPct val="150000"/>
              </a:lnSpc>
              <a:buFont typeface="Wingdings" panose="05000000000000000000" pitchFamily="2" charset="2"/>
              <a:buChar char="ü"/>
            </a:pPr>
            <a:r>
              <a:rPr lang="en-US" sz="4400" b="1" cap="none" spc="0">
                <a:ln w="0"/>
                <a:solidFill>
                  <a:srgbClr val="002060"/>
                </a:solidFill>
                <a:effectLst>
                  <a:outerShdw blurRad="38100" dist="19050" dir="2700000" algn="tl" rotWithShape="0">
                    <a:schemeClr val="dk1">
                      <a:alpha val="40000"/>
                    </a:schemeClr>
                  </a:outerShdw>
                </a:effectLst>
              </a:rPr>
              <a:t>Viết dấu -</a:t>
            </a:r>
          </a:p>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Kẻ gạch ngang</a:t>
            </a:r>
            <a:endParaRPr lang="en-US" sz="4400" b="1" cap="none" spc="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98276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wd">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iterate type="wd">
                                    <p:tmPct val="10000"/>
                                  </p:iterate>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p:cTn id="5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950"/>
                            </p:stCondLst>
                            <p:childTnLst>
                              <p:par>
                                <p:cTn id="54" presetID="23" presetClass="entr" presetSubtype="16"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par>
                          <p:cTn id="58" fill="hold">
                            <p:stCondLst>
                              <p:cond delay="1450"/>
                            </p:stCondLst>
                            <p:childTnLst>
                              <p:par>
                                <p:cTn id="59" presetID="23" presetClass="entr" presetSubtype="16" fill="hold" grpId="0" nodeType="afterEffect">
                                  <p:stCondLst>
                                    <p:cond delay="0"/>
                                  </p:stCondLst>
                                  <p:iterate type="wd">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950"/>
                            </p:stCondLst>
                            <p:childTnLst>
                              <p:par>
                                <p:cTn id="64" presetID="23" presetClass="entr" presetSubtype="16" fill="hold" grpId="0" nodeType="afterEffect">
                                  <p:stCondLst>
                                    <p:cond delay="0"/>
                                  </p:stCondLst>
                                  <p:iterate type="wd">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2450"/>
                            </p:stCondLst>
                            <p:childTnLst>
                              <p:par>
                                <p:cTn id="69" presetID="23" presetClass="entr" presetSubtype="16" fill="hold" grpId="0" nodeType="afterEffect">
                                  <p:stCondLst>
                                    <p:cond delay="0"/>
                                  </p:stCondLst>
                                  <p:iterate type="wd">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2950"/>
                            </p:stCondLst>
                            <p:childTnLst>
                              <p:par>
                                <p:cTn id="74" presetID="23" presetClass="entr" presetSubtype="16" fill="hold" grpId="0" nodeType="afterEffect">
                                  <p:stCondLst>
                                    <p:cond delay="0"/>
                                  </p:stCondLst>
                                  <p:iterate type="wd">
                                    <p:tmPct val="10000"/>
                                  </p:iterate>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childTnLst>
                                </p:cTn>
                              </p:par>
                            </p:childTnLst>
                          </p:cTn>
                        </p:par>
                        <p:par>
                          <p:cTn id="78" fill="hold">
                            <p:stCondLst>
                              <p:cond delay="3450"/>
                            </p:stCondLst>
                            <p:childTnLst>
                              <p:par>
                                <p:cTn id="79" presetID="23" presetClass="entr" presetSubtype="16" fill="hold" grpId="0" nodeType="afterEffect">
                                  <p:stCondLst>
                                    <p:cond delay="0"/>
                                  </p:stCondLst>
                                  <p:iterate type="wd">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iterate type="wd">
                                    <p:tmPct val="10000"/>
                                  </p:iterate>
                                  <p:childTnLst>
                                    <p:set>
                                      <p:cBhvr>
                                        <p:cTn id="8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87" dur="500"/>
                                        <p:tgtEl>
                                          <p:spTgt spid="32">
                                            <p:txEl>
                                              <p:pRg st="1" end="1"/>
                                            </p:txEl>
                                          </p:spTgt>
                                        </p:tgtEl>
                                      </p:cBhvr>
                                    </p:animEffect>
                                  </p:childTnLst>
                                </p:cTn>
                              </p:par>
                            </p:childTnLst>
                          </p:cTn>
                        </p:par>
                        <p:par>
                          <p:cTn id="88" fill="hold">
                            <p:stCondLst>
                              <p:cond delay="600"/>
                            </p:stCondLst>
                            <p:childTnLst>
                              <p:par>
                                <p:cTn id="89" presetID="16" presetClass="entr" presetSubtype="21" fill="hold" grpId="0" nodeType="afterEffect">
                                  <p:stCondLst>
                                    <p:cond delay="0"/>
                                  </p:stCondLst>
                                  <p:iterate type="wd">
                                    <p:tmPct val="10000"/>
                                  </p:iterate>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iterate type="wd">
                                    <p:tmPct val="10000"/>
                                  </p:iterate>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6" dur="500"/>
                                        <p:tgtEl>
                                          <p:spTgt spid="32">
                                            <p:txEl>
                                              <p:pRg st="2" end="2"/>
                                            </p:txEl>
                                          </p:spTgt>
                                        </p:tgtEl>
                                      </p:cBhvr>
                                    </p:animEffect>
                                  </p:childTnLst>
                                </p:cTn>
                              </p:par>
                            </p:childTnLst>
                          </p:cTn>
                        </p:par>
                        <p:par>
                          <p:cTn id="97" fill="hold">
                            <p:stCondLst>
                              <p:cond delay="600"/>
                            </p:stCondLst>
                            <p:childTnLst>
                              <p:par>
                                <p:cTn id="98" presetID="16" presetClass="entr" presetSubtype="21" fill="hold" nodeType="afterEffect">
                                  <p:stCondLst>
                                    <p:cond delay="0"/>
                                  </p:stCondLst>
                                  <p:iterate type="wd">
                                    <p:tmPct val="10000"/>
                                  </p:iterate>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452</TotalTime>
  <Words>592</Words>
  <Application>Microsoft Office PowerPoint</Application>
  <PresentationFormat>Custom</PresentationFormat>
  <Paragraphs>158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UTM Roman Classic</vt:lpstr>
      <vt:lpstr>Wingdings</vt:lpstr>
      <vt:lpstr>UVN Bay Buom Nang</vt:lpstr>
      <vt:lpstr>Calibri Light</vt:lpstr>
      <vt:lpstr>Times New Roman</vt:lpstr>
      <vt:lpstr>UVN Bai Sau Nang</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 Tho</dc:creator>
  <cp:keywords>Thy Tho</cp:keywords>
  <cp:lastModifiedBy>PC_ASUS</cp:lastModifiedBy>
  <cp:revision>68</cp:revision>
  <dcterms:created xsi:type="dcterms:W3CDTF">2021-10-02T06:19:08Z</dcterms:created>
  <dcterms:modified xsi:type="dcterms:W3CDTF">2021-10-15T02:17:25Z</dcterms:modified>
</cp:coreProperties>
</file>