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91" r:id="rId3"/>
    <p:sldId id="259" r:id="rId4"/>
    <p:sldId id="260" r:id="rId5"/>
    <p:sldId id="283" r:id="rId6"/>
    <p:sldId id="262" r:id="rId7"/>
    <p:sldId id="263" r:id="rId8"/>
    <p:sldId id="284" r:id="rId9"/>
    <p:sldId id="265" r:id="rId10"/>
    <p:sldId id="270" r:id="rId11"/>
    <p:sldId id="289" r:id="rId12"/>
    <p:sldId id="285" r:id="rId13"/>
    <p:sldId id="266" r:id="rId14"/>
    <p:sldId id="276" r:id="rId15"/>
    <p:sldId id="286" r:id="rId16"/>
    <p:sldId id="287" r:id="rId17"/>
    <p:sldId id="288" r:id="rId18"/>
    <p:sldId id="271" r:id="rId19"/>
    <p:sldId id="279" r:id="rId20"/>
  </p:sldIdLst>
  <p:sldSz cx="12192000" cy="6858000"/>
  <p:notesSz cx="7104063" cy="10234613"/>
  <p:embeddedFontLst>
    <p:embeddedFont>
      <p:font typeface="Yu Gothic" pitchFamily="34" charset="-128"/>
      <p:regular r:id="rId23"/>
      <p:bold r:id="rId24"/>
    </p:embeddedFont>
    <p:embeddedFont>
      <p:font typeface="微软雅黑" pitchFamily="34" charset="-122"/>
      <p:regular r:id="rId25"/>
      <p:bold r:id="rId26"/>
    </p:embeddedFont>
    <p:embeddedFont>
      <p:font typeface="汉仪太极体简" charset="-122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宋体" pitchFamily="2" charset="-122"/>
      <p:regular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424"/>
    <a:srgbClr val="DAEAF6"/>
    <a:srgbClr val="EAF3FA"/>
    <a:srgbClr val="F3F8FC"/>
    <a:srgbClr val="C7DEF1"/>
    <a:srgbClr val="990099"/>
    <a:srgbClr val="FF3300"/>
    <a:srgbClr val="358ECB"/>
    <a:srgbClr val="F070BF"/>
    <a:srgbClr val="32B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84574" autoAdjust="0"/>
  </p:normalViewPr>
  <p:slideViewPr>
    <p:cSldViewPr snapToGrid="0">
      <p:cViewPr varScale="1">
        <p:scale>
          <a:sx n="55" d="100"/>
          <a:sy n="55" d="100"/>
        </p:scale>
        <p:origin x="-69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92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424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172D0-E97B-42F2-8D49-95FA8EDE516B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5ACAE-FDF5-4CF9-8FD4-AB6902B2B3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80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325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013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Bấm vào số để chuyển qua slide câu hỏi</a:t>
            </a:r>
          </a:p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Bấm quả trứng để hiện khủng long giữ trứng tương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ứng</a:t>
            </a:r>
            <a:endParaRPr lang="en-US" sz="1200" b="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Bấm chữ Kết thúc để chuyển slide Dặn dò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194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778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343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690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629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167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grpSp>
        <p:nvGrpSpPr>
          <p:cNvPr id="296" name="组合 295"/>
          <p:cNvGrpSpPr/>
          <p:nvPr userDrawn="1"/>
        </p:nvGrpSpPr>
        <p:grpSpPr>
          <a:xfrm>
            <a:off x="829208" y="610871"/>
            <a:ext cx="10864952" cy="5647689"/>
            <a:chOff x="4071637" y="1979617"/>
            <a:chExt cx="4000935" cy="1323489"/>
          </a:xfrm>
        </p:grpSpPr>
        <p:sp>
          <p:nvSpPr>
            <p:cNvPr id="297" name="矩形: 圆角 296"/>
            <p:cNvSpPr/>
            <p:nvPr/>
          </p:nvSpPr>
          <p:spPr>
            <a:xfrm>
              <a:off x="4071674" y="1979617"/>
              <a:ext cx="4000898" cy="1323489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矩形: 圆角 297"/>
            <p:cNvSpPr/>
            <p:nvPr/>
          </p:nvSpPr>
          <p:spPr>
            <a:xfrm>
              <a:off x="4071637" y="2009767"/>
              <a:ext cx="3958181" cy="1260510"/>
            </a:xfrm>
            <a:prstGeom prst="roundRect">
              <a:avLst/>
            </a:prstGeom>
            <a:solidFill>
              <a:schemeClr val="bg1"/>
            </a:solidFill>
            <a:ln w="371475">
              <a:solidFill>
                <a:srgbClr val="B5D5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0" name="PA_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8" r="13030"/>
          <a:stretch>
            <a:fillRect/>
          </a:stretch>
        </p:blipFill>
        <p:spPr>
          <a:xfrm flipH="1" flipV="1">
            <a:off x="-21590" y="5063490"/>
            <a:ext cx="4765040" cy="1824990"/>
          </a:xfrm>
          <a:prstGeom prst="rect">
            <a:avLst/>
          </a:prstGeom>
        </p:spPr>
      </p:pic>
      <p:pic>
        <p:nvPicPr>
          <p:cNvPr id="301" name="PA_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31"/>
          <a:stretch>
            <a:fillRect/>
          </a:stretch>
        </p:blipFill>
        <p:spPr>
          <a:xfrm>
            <a:off x="7684770" y="5534660"/>
            <a:ext cx="3979545" cy="1353820"/>
          </a:xfrm>
          <a:prstGeom prst="rect">
            <a:avLst/>
          </a:prstGeom>
        </p:spPr>
      </p:pic>
      <p:pic>
        <p:nvPicPr>
          <p:cNvPr id="302" name="PA_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3"/>
          <a:stretch>
            <a:fillRect/>
          </a:stretch>
        </p:blipFill>
        <p:spPr>
          <a:xfrm flipH="1">
            <a:off x="10704764" y="3364140"/>
            <a:ext cx="959641" cy="1567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C11C5B0-AF7D-4B7C-8056-9C9A8894800C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EE68DF-98E6-4D9A-AA9A-9FB94A0D74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10160" y="-40640"/>
            <a:ext cx="12213590" cy="6917055"/>
          </a:xfrm>
          <a:prstGeom prst="rect">
            <a:avLst/>
          </a:prstGeom>
          <a:solidFill>
            <a:srgbClr val="F3F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6507083"/>
            <a:ext cx="8365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smtClean="0">
                <a:ln w="0"/>
                <a:solidFill>
                  <a:srgbClr val="DAEAF6"/>
                </a:solidFill>
                <a:effectLst/>
                <a:latin typeface="UVN Bai Sau Nang" panose="04030905020802020C03" pitchFamily="82" charset="0"/>
              </a:rPr>
              <a:t>KTUTS</a:t>
            </a:r>
            <a:endParaRPr lang="en-US" sz="1800" b="0" cap="none" spc="0">
              <a:ln w="0"/>
              <a:solidFill>
                <a:srgbClr val="DAEAF6"/>
              </a:solidFill>
              <a:effectLst/>
              <a:latin typeface="UVN Bai Sau Nang" panose="04030905020802020C03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2786" y="-427427"/>
            <a:ext cx="967014" cy="7735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6.emf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5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8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image" Target="../media/image20.emf"/><Relationship Id="rId12" Type="http://schemas.openxmlformats.org/officeDocument/2006/relationships/image" Target="../media/image8.emf"/><Relationship Id="rId17" Type="http://schemas.openxmlformats.org/officeDocument/2006/relationships/slide" Target="slide18.xml"/><Relationship Id="rId2" Type="http://schemas.openxmlformats.org/officeDocument/2006/relationships/notesSlide" Target="../notesSlides/notesSlide13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32.png"/><Relationship Id="rId5" Type="http://schemas.openxmlformats.org/officeDocument/2006/relationships/image" Target="../media/image6.emf"/><Relationship Id="rId15" Type="http://schemas.openxmlformats.org/officeDocument/2006/relationships/slide" Target="slide17.xml"/><Relationship Id="rId10" Type="http://schemas.openxmlformats.org/officeDocument/2006/relationships/image" Target="../media/image31.png"/><Relationship Id="rId4" Type="http://schemas.openxmlformats.org/officeDocument/2006/relationships/image" Target="../media/image5.emf"/><Relationship Id="rId9" Type="http://schemas.openxmlformats.org/officeDocument/2006/relationships/image" Target="../media/image30.png"/><Relationship Id="rId1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6.emf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5.emf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17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3.png"/><Relationship Id="rId5" Type="http://schemas.openxmlformats.org/officeDocument/2006/relationships/image" Target="../media/image6.emf"/><Relationship Id="rId10" Type="http://schemas.openxmlformats.org/officeDocument/2006/relationships/image" Target="../media/image12.png"/><Relationship Id="rId4" Type="http://schemas.openxmlformats.org/officeDocument/2006/relationships/image" Target="../media/image5.em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6.emf"/><Relationship Id="rId10" Type="http://schemas.openxmlformats.org/officeDocument/2006/relationships/image" Target="../media/image24.png"/><Relationship Id="rId4" Type="http://schemas.openxmlformats.org/officeDocument/2006/relationships/image" Target="../media/image5.emf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文本框 779"/>
          <p:cNvSpPr txBox="1"/>
          <p:nvPr/>
        </p:nvSpPr>
        <p:spPr>
          <a:xfrm>
            <a:off x="1829645" y="1657020"/>
            <a:ext cx="9574112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kern="0" spc="300" dirty="0" err="1" smtClean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Tính</a:t>
            </a:r>
            <a:r>
              <a:rPr lang="en-US" altLang="zh-CN" sz="8000" kern="0" spc="300" dirty="0" smtClean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8000" kern="0" spc="300" dirty="0" err="1" smtClean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chất</a:t>
            </a:r>
            <a:r>
              <a:rPr lang="en-US" altLang="zh-CN" sz="8000" kern="0" spc="300" dirty="0" smtClean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8000" kern="0" spc="300" dirty="0" err="1" smtClean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giao</a:t>
            </a:r>
            <a:r>
              <a:rPr lang="en-US" altLang="zh-CN" sz="8000" kern="0" spc="300" dirty="0" smtClean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8000" kern="0" spc="300" dirty="0" err="1" smtClean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hoán</a:t>
            </a:r>
            <a:r>
              <a:rPr lang="en-US" altLang="zh-CN" sz="8000" kern="0" spc="300" dirty="0" smtClean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kern="0" spc="300" dirty="0" err="1" smtClean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của</a:t>
            </a:r>
            <a:r>
              <a:rPr lang="en-US" altLang="zh-CN" sz="8000" kern="0" spc="300" dirty="0" smtClean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8000" kern="0" spc="300" dirty="0" err="1" smtClean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phép</a:t>
            </a:r>
            <a:r>
              <a:rPr lang="en-US" altLang="zh-CN" sz="8000" kern="0" spc="300" dirty="0" smtClean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8000" kern="0" spc="300" dirty="0" err="1" smtClean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cộng</a:t>
            </a:r>
            <a:endParaRPr kumimoji="0" lang="zh-CN" altLang="en-US" sz="8000" i="0" u="none" kern="0" cap="none" spc="300" normalizeH="0" baseline="0" noProof="0" dirty="0">
              <a:ln>
                <a:noFill/>
              </a:ln>
              <a:solidFill>
                <a:srgbClr val="529AD6"/>
              </a:solidFill>
              <a:effectLst/>
              <a:uLnTx/>
              <a:uFillTx/>
              <a:latin typeface="UTM A&amp;S Graceland" panose="02040603050506020204" pitchFamily="18" charset="0"/>
              <a:ea typeface="汉仪太极体简" panose="02010600000101010101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9850" y="571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21" name="图片 20" descr="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720" y="2600439"/>
            <a:ext cx="2792730" cy="27927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69671" y="1706563"/>
            <a:ext cx="6750050" cy="105410"/>
            <a:chOff x="10470" y="5317"/>
            <a:chExt cx="5380" cy="166"/>
          </a:xfrm>
        </p:grpSpPr>
        <p:sp>
          <p:nvSpPr>
            <p:cNvPr id="39" name="矩形 38"/>
            <p:cNvSpPr/>
            <p:nvPr>
              <p:custDataLst>
                <p:tags r:id="rId1"/>
              </p:custDataLst>
            </p:nvPr>
          </p:nvSpPr>
          <p:spPr>
            <a:xfrm rot="16200000">
              <a:off x="10692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2"/>
              </p:custDataLst>
            </p:nvPr>
          </p:nvSpPr>
          <p:spPr>
            <a:xfrm rot="16200000">
              <a:off x="11287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矩形 40"/>
            <p:cNvSpPr/>
            <p:nvPr>
              <p:custDataLst>
                <p:tags r:id="rId3"/>
              </p:custDataLst>
            </p:nvPr>
          </p:nvSpPr>
          <p:spPr>
            <a:xfrm rot="16200000">
              <a:off x="11881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4"/>
              </p:custDataLst>
            </p:nvPr>
          </p:nvSpPr>
          <p:spPr>
            <a:xfrm rot="16200000">
              <a:off x="12475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矩形 42"/>
            <p:cNvSpPr/>
            <p:nvPr>
              <p:custDataLst>
                <p:tags r:id="rId5"/>
              </p:custDataLst>
            </p:nvPr>
          </p:nvSpPr>
          <p:spPr>
            <a:xfrm rot="16200000">
              <a:off x="13070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6"/>
              </p:custDataLst>
            </p:nvPr>
          </p:nvSpPr>
          <p:spPr>
            <a:xfrm rot="16200000">
              <a:off x="13679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矩形 44"/>
            <p:cNvSpPr/>
            <p:nvPr>
              <p:custDataLst>
                <p:tags r:id="rId7"/>
              </p:custDataLst>
            </p:nvPr>
          </p:nvSpPr>
          <p:spPr>
            <a:xfrm rot="16200000">
              <a:off x="14273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8"/>
              </p:custDataLst>
            </p:nvPr>
          </p:nvSpPr>
          <p:spPr>
            <a:xfrm rot="16200000">
              <a:off x="14867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矩形 46"/>
            <p:cNvSpPr/>
            <p:nvPr>
              <p:custDataLst>
                <p:tags r:id="rId9"/>
              </p:custDataLst>
            </p:nvPr>
          </p:nvSpPr>
          <p:spPr>
            <a:xfrm rot="16200000">
              <a:off x="15462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9" name="文本框 779"/>
          <p:cNvSpPr txBox="1"/>
          <p:nvPr/>
        </p:nvSpPr>
        <p:spPr>
          <a:xfrm>
            <a:off x="2179002" y="949134"/>
            <a:ext cx="801433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5400" kern="0" dirty="0" err="1" smtClean="0">
                <a:solidFill>
                  <a:srgbClr val="529AD6"/>
                </a:solidFill>
                <a:latin typeface="UTM Showcard" panose="02040603050506020204" pitchFamily="18" charset="0"/>
                <a:ea typeface="汉仪太极体简" panose="02010600000101010101" charset="-122"/>
              </a:rPr>
              <a:t>Toán</a:t>
            </a:r>
            <a:endParaRPr kumimoji="0" lang="zh-CN" altLang="en-US" sz="5400" b="0" i="0" u="none" strike="noStrike" kern="0" cap="none" spc="0" normalizeH="0" baseline="0" noProof="0" dirty="0">
              <a:ln>
                <a:noFill/>
              </a:ln>
              <a:solidFill>
                <a:srgbClr val="529AD6"/>
              </a:solidFill>
              <a:effectLst/>
              <a:uLnTx/>
              <a:uFillTx/>
              <a:latin typeface="UTM Showcard" panose="02040603050506020204" pitchFamily="18" charset="0"/>
              <a:ea typeface="汉仪太极体简" panose="02010600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/>
          <a:srcRect r="15968"/>
          <a:stretch>
            <a:fillRect/>
          </a:stretch>
        </p:blipFill>
        <p:spPr>
          <a:xfrm>
            <a:off x="572990" y="2147282"/>
            <a:ext cx="3989052" cy="3626302"/>
          </a:xfrm>
          <a:prstGeom prst="rect">
            <a:avLst/>
          </a:prstGeom>
        </p:spPr>
      </p:pic>
      <p:sp>
        <p:nvSpPr>
          <p:cNvPr id="20" name="文本框 7"/>
          <p:cNvSpPr txBox="1"/>
          <p:nvPr/>
        </p:nvSpPr>
        <p:spPr>
          <a:xfrm>
            <a:off x="2738312" y="474219"/>
            <a:ext cx="945368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 smtClean="0">
                <a:solidFill>
                  <a:srgbClr val="0070C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Bài 2. Viết số hoặc chữ thích hợp vào chỗ chấm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TextBox 45"/>
          <p:cNvSpPr txBox="1"/>
          <p:nvPr/>
        </p:nvSpPr>
        <p:spPr>
          <a:xfrm>
            <a:off x="3856408" y="2006501"/>
            <a:ext cx="5193512" cy="1532005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marL="742950" indent="-742950" algn="ctr">
              <a:lnSpc>
                <a:spcPct val="150000"/>
              </a:lnSpc>
              <a:buAutoNum type="alphaLcParenR"/>
            </a:pPr>
            <a:r>
              <a:rPr lang="en-US" altLang="zh-CN" sz="3600" b="1" kern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48 + 12 = 12 + </a:t>
            </a:r>
            <a:r>
              <a:rPr lang="en-US" altLang="zh-CN" sz="3600" b="1" kern="90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48</a:t>
            </a:r>
          </a:p>
          <a:p>
            <a:pPr lvl="1" algn="ctr">
              <a:lnSpc>
                <a:spcPct val="150000"/>
              </a:lnSpc>
            </a:pP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	</a:t>
            </a:r>
            <a:r>
              <a:rPr lang="en-US" altLang="zh-CN" sz="3600" b="1" kern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65 + 297 = </a:t>
            </a:r>
            <a:r>
              <a:rPr lang="en-US" altLang="zh-CN" sz="3600" b="1" kern="90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297</a:t>
            </a:r>
            <a:r>
              <a:rPr lang="en-US" altLang="zh-CN" sz="3600" b="1" kern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+ 65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	</a:t>
            </a:r>
            <a:r>
              <a:rPr lang="en-US" altLang="zh-CN" sz="3600" b="1" kern="90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177</a:t>
            </a:r>
            <a:r>
              <a:rPr lang="en-US" altLang="zh-CN" sz="3600" b="1" kern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+ 89 = 89 + 177</a:t>
            </a:r>
            <a:endParaRPr lang="zh-CN" altLang="en-US" sz="3600" b="1" kern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3" name="TextBox 45"/>
          <p:cNvSpPr txBox="1"/>
          <p:nvPr/>
        </p:nvSpPr>
        <p:spPr>
          <a:xfrm>
            <a:off x="4612492" y="4882315"/>
            <a:ext cx="5193512" cy="1532005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kern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b</a:t>
            </a: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) m + n = n + </a:t>
            </a:r>
            <a:r>
              <a:rPr lang="en-US" altLang="zh-CN" sz="3600" b="1" kern="900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kern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  84 + 0 = </a:t>
            </a:r>
            <a:r>
              <a:rPr lang="en-US" altLang="zh-CN" sz="3600" b="1" kern="900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0</a:t>
            </a: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+ 84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a + 0 = </a:t>
            </a:r>
            <a:r>
              <a:rPr lang="en-US" altLang="zh-CN" sz="3600" b="1" kern="900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0</a:t>
            </a: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+ a = </a:t>
            </a:r>
            <a:r>
              <a:rPr lang="en-US" altLang="zh-CN" sz="3600" b="1" kern="900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a</a:t>
            </a:r>
            <a:endParaRPr lang="zh-CN" altLang="en-US" sz="3600" b="1" kern="900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96030" y="1267184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95959"/>
                </a:solidFill>
              </a:rPr>
              <a:t>…</a:t>
            </a:r>
            <a:endParaRPr lang="en-US" sz="3600">
              <a:solidFill>
                <a:srgbClr val="595959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39687" y="2071641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95959"/>
                </a:solidFill>
              </a:rPr>
              <a:t>…</a:t>
            </a:r>
            <a:endParaRPr lang="en-US" sz="3600">
              <a:solidFill>
                <a:srgbClr val="595959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94521" y="2976645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95959"/>
                </a:solidFill>
              </a:rPr>
              <a:t>…</a:t>
            </a:r>
            <a:endParaRPr lang="en-US" sz="3600">
              <a:solidFill>
                <a:srgbClr val="595959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03165" y="4162427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95959"/>
                </a:solidFill>
              </a:rPr>
              <a:t>…</a:t>
            </a:r>
            <a:endParaRPr lang="en-US" sz="3600">
              <a:solidFill>
                <a:srgbClr val="595959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67858" y="4995688"/>
            <a:ext cx="501658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95959"/>
                </a:solidFill>
              </a:rPr>
              <a:t>…</a:t>
            </a:r>
            <a:endParaRPr lang="en-US" sz="3600">
              <a:solidFill>
                <a:srgbClr val="595959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91923" y="5873956"/>
            <a:ext cx="501658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95959"/>
                </a:solidFill>
              </a:rPr>
              <a:t>…</a:t>
            </a:r>
            <a:endParaRPr lang="en-US" sz="3600">
              <a:solidFill>
                <a:srgbClr val="595959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80112" y="5881758"/>
            <a:ext cx="501658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95959"/>
                </a:solidFill>
              </a:rPr>
              <a:t>…</a:t>
            </a:r>
            <a:endParaRPr lang="en-US" sz="3600">
              <a:solidFill>
                <a:srgbClr val="59595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642" y="3180414"/>
            <a:ext cx="2933712" cy="29337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3156" y="748901"/>
            <a:ext cx="3138844" cy="3138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20" name="文本框 7"/>
          <p:cNvSpPr txBox="1"/>
          <p:nvPr/>
        </p:nvSpPr>
        <p:spPr>
          <a:xfrm>
            <a:off x="2738312" y="474219"/>
            <a:ext cx="945368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3. &gt;, &lt;, =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TextBox 45"/>
          <p:cNvSpPr txBox="1"/>
          <p:nvPr/>
        </p:nvSpPr>
        <p:spPr>
          <a:xfrm>
            <a:off x="1510687" y="1134075"/>
            <a:ext cx="10417274" cy="4719525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marL="742950" indent="-742950" algn="ctr">
              <a:lnSpc>
                <a:spcPct val="150000"/>
              </a:lnSpc>
              <a:buAutoNum type="alphaLcParenR"/>
            </a:pP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2975 + 4017 …… 4017 + 2975</a:t>
            </a:r>
            <a:endParaRPr lang="en-US" altLang="zh-CN" sz="3600" b="1" kern="900" dirty="0" smtClean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  <a:p>
            <a:pPr lvl="1" algn="ctr">
              <a:lnSpc>
                <a:spcPct val="150000"/>
              </a:lnSpc>
            </a:pP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2975 + 4017 …… </a:t>
            </a:r>
            <a:r>
              <a:rPr lang="en-US" altLang="zh-CN" sz="3600" b="1" kern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4017 + </a:t>
            </a: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3000</a:t>
            </a:r>
          </a:p>
          <a:p>
            <a:pPr lvl="1" algn="ctr">
              <a:lnSpc>
                <a:spcPct val="150000"/>
              </a:lnSpc>
            </a:pPr>
            <a:r>
              <a:rPr lang="en-US" altLang="zh-CN" sz="3600" b="1" kern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2975 + 4017 …… 4017 + </a:t>
            </a: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2900</a:t>
            </a:r>
          </a:p>
          <a:p>
            <a:pPr lvl="1" algn="ctr">
              <a:lnSpc>
                <a:spcPct val="150000"/>
              </a:lnSpc>
            </a:pPr>
            <a:endParaRPr lang="en-US" altLang="zh-CN" sz="3600" b="1" kern="900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  <a:p>
            <a:pPr lvl="1" algn="ctr">
              <a:lnSpc>
                <a:spcPct val="150000"/>
              </a:lnSpc>
            </a:pPr>
            <a:endParaRPr lang="en-US" altLang="zh-CN" sz="3600" b="1" kern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  <a:p>
            <a:pPr lvl="1" algn="ctr">
              <a:lnSpc>
                <a:spcPct val="150000"/>
              </a:lnSpc>
            </a:pPr>
            <a:endParaRPr lang="en-US" altLang="zh-CN" sz="3600" b="1" kern="900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08813" y="1043633"/>
            <a:ext cx="856343" cy="540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=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66" y="4181461"/>
            <a:ext cx="2933712" cy="29337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038" y="1614271"/>
            <a:ext cx="3138844" cy="313884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613372" y="1878971"/>
            <a:ext cx="856343" cy="540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&lt;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08812" y="2643329"/>
            <a:ext cx="856343" cy="540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&gt;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4" name="TextBox 45"/>
          <p:cNvSpPr txBox="1"/>
          <p:nvPr/>
        </p:nvSpPr>
        <p:spPr>
          <a:xfrm>
            <a:off x="1410563" y="3643008"/>
            <a:ext cx="10417274" cy="4719525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b) 8264 + 927 …… 927 + 8300</a:t>
            </a:r>
            <a:endParaRPr lang="en-US" altLang="zh-CN" sz="3600" b="1" kern="900" dirty="0" smtClean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   8264 </a:t>
            </a:r>
            <a:r>
              <a:rPr lang="en-US" altLang="zh-CN" sz="3600" b="1" kern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+ 927 …… </a:t>
            </a: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900 </a:t>
            </a:r>
            <a:r>
              <a:rPr lang="en-US" altLang="zh-CN" sz="3600" b="1" kern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8264</a:t>
            </a:r>
            <a:endParaRPr lang="en-US" altLang="zh-CN" sz="3600" b="1" kern="900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   8264 </a:t>
            </a:r>
            <a:r>
              <a:rPr lang="en-US" altLang="zh-CN" sz="3600" b="1" kern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+ 927 …… </a:t>
            </a: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8264 + 927</a:t>
            </a:r>
            <a:endParaRPr lang="en-US" altLang="zh-CN" sz="3600" b="1" kern="900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  <a:p>
            <a:pPr lvl="1" algn="ctr">
              <a:lnSpc>
                <a:spcPct val="150000"/>
              </a:lnSpc>
            </a:pPr>
            <a:endParaRPr lang="en-US" altLang="zh-CN" sz="3600" b="1" kern="900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  <a:p>
            <a:pPr lvl="1" algn="ctr">
              <a:lnSpc>
                <a:spcPct val="150000"/>
              </a:lnSpc>
            </a:pPr>
            <a:endParaRPr lang="en-US" altLang="zh-CN" sz="3600" b="1" kern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  <a:p>
            <a:pPr lvl="1" algn="ctr">
              <a:lnSpc>
                <a:spcPct val="150000"/>
              </a:lnSpc>
            </a:pPr>
            <a:endParaRPr lang="en-US" altLang="zh-CN" sz="3600" b="1" kern="900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55907" y="4407366"/>
            <a:ext cx="856343" cy="540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&gt;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42906" y="3616410"/>
            <a:ext cx="856343" cy="540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&lt;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42905" y="5189568"/>
            <a:ext cx="856343" cy="540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=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1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19" grpId="0"/>
      <p:bldP spid="21" grpId="0"/>
      <p:bldP spid="34" grpId="0"/>
      <p:bldP spid="35" grpId="0"/>
      <p:bldP spid="36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611217" y="2508447"/>
            <a:ext cx="4314080" cy="1049461"/>
            <a:chOff x="3414165" y="2697466"/>
            <a:chExt cx="4314080" cy="1049461"/>
          </a:xfrm>
        </p:grpSpPr>
        <p:grpSp>
          <p:nvGrpSpPr>
            <p:cNvPr id="5" name="组合 4"/>
            <p:cNvGrpSpPr/>
            <p:nvPr/>
          </p:nvGrpSpPr>
          <p:grpSpPr>
            <a:xfrm>
              <a:off x="3414165" y="2697466"/>
              <a:ext cx="1035449" cy="998234"/>
              <a:chOff x="2475875" y="2739703"/>
              <a:chExt cx="1649326" cy="15900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475875" y="3127635"/>
                <a:ext cx="1649326" cy="1202116"/>
                <a:chOff x="3819430" y="2245962"/>
                <a:chExt cx="1294401" cy="94342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菱形 10"/>
                <p:cNvSpPr/>
                <p:nvPr/>
              </p:nvSpPr>
              <p:spPr>
                <a:xfrm>
                  <a:off x="3819430" y="2245962"/>
                  <a:ext cx="943428" cy="943428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H="1">
                  <a:off x="3994142" y="2368511"/>
                  <a:ext cx="1119689" cy="7310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b="1" smtClean="0">
                      <a:latin typeface="汉仪太极体简" panose="02010600000101010101" charset="-122"/>
                      <a:ea typeface="汉仪太极体简" panose="02010600000101010101" charset="-122"/>
                    </a:rPr>
                    <a:t>4</a:t>
                  </a:r>
                  <a:endParaRPr lang="en-US" altLang="zh-CN" sz="3200" b="1" dirty="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827878">
                <a:off x="2636320" y="2739703"/>
                <a:ext cx="674296" cy="58293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4210856" y="2915930"/>
              <a:ext cx="3517389" cy="830997"/>
              <a:chOff x="4216512" y="3544061"/>
              <a:chExt cx="3517389" cy="830997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75142" y="3867496"/>
                <a:ext cx="3198114" cy="41402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latin typeface="汉仪太极体简" panose="02010600000101010101" charset="-122"/>
                    <a:ea typeface="汉仪太极体简" panose="02010600000101010101" charset="-122"/>
                  </a:rPr>
                  <a:t> 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216512" y="3544061"/>
                <a:ext cx="3517389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en-US" altLang="zh-CN" sz="4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C</a:t>
                </a:r>
                <a:r>
                  <a:rPr lang="en-US" altLang="zh-CN" sz="48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ủng</a:t>
                </a:r>
                <a:r>
                  <a:rPr lang="en-US" altLang="zh-CN" sz="4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</a:t>
                </a:r>
                <a:r>
                  <a:rPr lang="en-US" altLang="zh-CN" sz="48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cố</a:t>
                </a:r>
                <a:endParaRPr lang="zh-CN" altLang="en-US" sz="4800" b="1" dirty="0">
                  <a:latin typeface="UTM Showcard" panose="02040603050506020204" pitchFamily="18" charset="0"/>
                  <a:ea typeface="汉仪太极体简" panose="02010600000101010101" charset="-122"/>
                </a:endParaRPr>
              </a:p>
            </p:txBody>
          </p:sp>
        </p:grpSp>
      </p:grpSp>
      <p:pic>
        <p:nvPicPr>
          <p:cNvPr id="15" name="图片 4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020" y="694484"/>
            <a:ext cx="48958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3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9284278" y="1450817"/>
            <a:ext cx="2920643" cy="2966878"/>
          </a:xfrm>
          <a:prstGeom prst="rect">
            <a:avLst/>
          </a:prstGeom>
          <a:solidFill>
            <a:srgbClr val="358E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86415" y="1450817"/>
            <a:ext cx="3106057" cy="2966878"/>
          </a:xfrm>
          <a:prstGeom prst="rect">
            <a:avLst/>
          </a:prstGeom>
          <a:solidFill>
            <a:srgbClr val="F285B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94868" y="1475977"/>
            <a:ext cx="3106057" cy="2941718"/>
          </a:xfrm>
          <a:prstGeom prst="rect">
            <a:avLst/>
          </a:prstGeom>
          <a:solidFill>
            <a:srgbClr val="32BBB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2921" y="1456194"/>
            <a:ext cx="3106057" cy="2961501"/>
          </a:xfrm>
          <a:prstGeom prst="rect">
            <a:avLst/>
          </a:prstGeom>
          <a:solidFill>
            <a:srgbClr val="DC342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5715" y="1465580"/>
            <a:ext cx="1218057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2423184" y="667484"/>
            <a:ext cx="663704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smtClean="0">
                <a:solidFill>
                  <a:srgbClr val="0070C0"/>
                </a:solidFill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TÌM KHỦNG LONG GIỮ TRỨNG</a:t>
            </a:r>
            <a:endParaRPr lang="zh-CN" altLang="en-US" sz="3600" dirty="0">
              <a:solidFill>
                <a:srgbClr val="0070C0"/>
              </a:solidFill>
              <a:latin typeface="UVN Bai Sau Nang" panose="04030905020802020C03" pitchFamily="82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761" y="25559"/>
            <a:ext cx="1174422" cy="7833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5926" y="528115"/>
            <a:ext cx="632651" cy="532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49" y="1306006"/>
            <a:ext cx="3245708" cy="3245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02" y="1536974"/>
            <a:ext cx="3174314" cy="3174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11" y="1263613"/>
            <a:ext cx="3482012" cy="34820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993" y="1450817"/>
            <a:ext cx="3151810" cy="3151810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965468" y="4528189"/>
            <a:ext cx="1613558" cy="2197992"/>
            <a:chOff x="6965468" y="4528189"/>
            <a:chExt cx="1613558" cy="2197992"/>
          </a:xfrm>
        </p:grpSpPr>
        <p:sp>
          <p:nvSpPr>
            <p:cNvPr id="36" name="Oval 13"/>
            <p:cNvSpPr/>
            <p:nvPr/>
          </p:nvSpPr>
          <p:spPr>
            <a:xfrm flipV="1">
              <a:off x="6965468" y="4528189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F28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 flipH="1">
              <a:off x="7105174" y="4956750"/>
              <a:ext cx="1314593" cy="1687958"/>
              <a:chOff x="7105174" y="4956750"/>
              <a:chExt cx="1314593" cy="1687958"/>
            </a:xfrm>
          </p:grpSpPr>
          <p:sp>
            <p:nvSpPr>
              <p:cNvPr id="47" name="Oval 46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0057015" y="4505408"/>
            <a:ext cx="1707269" cy="2197992"/>
            <a:chOff x="10057015" y="4505408"/>
            <a:chExt cx="1707269" cy="219799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27878">
              <a:off x="11340960" y="6233992"/>
              <a:ext cx="423324" cy="365967"/>
            </a:xfrm>
            <a:prstGeom prst="rect">
              <a:avLst/>
            </a:prstGeom>
          </p:spPr>
        </p:pic>
        <p:sp>
          <p:nvSpPr>
            <p:cNvPr id="37" name="Oval 13"/>
            <p:cNvSpPr/>
            <p:nvPr/>
          </p:nvSpPr>
          <p:spPr>
            <a:xfrm flipV="1">
              <a:off x="10057015" y="4505408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90099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 flipV="1">
              <a:off x="10241068" y="4778023"/>
              <a:ext cx="1314593" cy="1687958"/>
              <a:chOff x="10241068" y="4778023"/>
              <a:chExt cx="1314593" cy="1687958"/>
            </a:xfrm>
          </p:grpSpPr>
          <p:sp>
            <p:nvSpPr>
              <p:cNvPr id="52" name="Oval 51"/>
              <p:cNvSpPr/>
              <p:nvPr/>
            </p:nvSpPr>
            <p:spPr>
              <a:xfrm flipV="1">
                <a:off x="10480487" y="4778023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 flipV="1">
                <a:off x="11339464" y="5185481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 flipV="1">
                <a:off x="10241068" y="5345628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 flipV="1">
                <a:off x="10869276" y="5964507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 flipV="1">
                <a:off x="10801898" y="540566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3749820" y="4542952"/>
            <a:ext cx="1613558" cy="2197992"/>
            <a:chOff x="3749820" y="4542952"/>
            <a:chExt cx="1613558" cy="2197992"/>
          </a:xfrm>
        </p:grpSpPr>
        <p:sp>
          <p:nvSpPr>
            <p:cNvPr id="35" name="Oval 13"/>
            <p:cNvSpPr/>
            <p:nvPr/>
          </p:nvSpPr>
          <p:spPr>
            <a:xfrm flipV="1">
              <a:off x="3749820" y="4542952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32B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 rot="19618524">
              <a:off x="3983621" y="4803331"/>
              <a:ext cx="1314593" cy="1687958"/>
              <a:chOff x="7105174" y="4956750"/>
              <a:chExt cx="1314593" cy="1687958"/>
            </a:xfrm>
          </p:grpSpPr>
          <p:sp>
            <p:nvSpPr>
              <p:cNvPr id="59" name="Oval 58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732702" y="4569460"/>
            <a:ext cx="1687958" cy="2197992"/>
            <a:chOff x="732702" y="4569460"/>
            <a:chExt cx="1687958" cy="2197992"/>
          </a:xfrm>
        </p:grpSpPr>
        <p:sp>
          <p:nvSpPr>
            <p:cNvPr id="14" name="Oval 13"/>
            <p:cNvSpPr/>
            <p:nvPr/>
          </p:nvSpPr>
          <p:spPr>
            <a:xfrm flipV="1">
              <a:off x="784824" y="4569460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DC3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 rot="4544991" flipH="1">
              <a:off x="919384" y="4822335"/>
              <a:ext cx="1314593" cy="1687958"/>
              <a:chOff x="7105174" y="4956750"/>
              <a:chExt cx="1314593" cy="1687958"/>
            </a:xfrm>
          </p:grpSpPr>
          <p:sp>
            <p:nvSpPr>
              <p:cNvPr id="65" name="Oval 64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3" name="Oval 72">
            <a:hlinkClick r:id="rId13" action="ppaction://hlinksldjump"/>
          </p:cNvPr>
          <p:cNvSpPr/>
          <p:nvPr/>
        </p:nvSpPr>
        <p:spPr>
          <a:xfrm>
            <a:off x="195249" y="5442567"/>
            <a:ext cx="753330" cy="1298377"/>
          </a:xfrm>
          <a:prstGeom prst="ellipse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5400" b="1" cap="none" spc="0">
              <a:ln w="0"/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Oval 73">
            <a:hlinkClick r:id="rId14" action="ppaction://hlinksldjump"/>
          </p:cNvPr>
          <p:cNvSpPr/>
          <p:nvPr/>
        </p:nvSpPr>
        <p:spPr>
          <a:xfrm>
            <a:off x="3168873" y="5501798"/>
            <a:ext cx="753330" cy="1298377"/>
          </a:xfrm>
          <a:prstGeom prst="ellipse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5400" b="1" cap="none" spc="0">
              <a:ln w="0"/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Oval 74">
            <a:hlinkClick r:id="rId15" action="ppaction://hlinksldjump"/>
          </p:cNvPr>
          <p:cNvSpPr/>
          <p:nvPr/>
        </p:nvSpPr>
        <p:spPr>
          <a:xfrm>
            <a:off x="9557881" y="5469075"/>
            <a:ext cx="753330" cy="1298377"/>
          </a:xfrm>
          <a:prstGeom prst="ellipse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5400" b="1" cap="none" spc="0">
              <a:ln w="0"/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Oval 75">
            <a:hlinkClick r:id="rId16" action="ppaction://hlinksldjump"/>
          </p:cNvPr>
          <p:cNvSpPr/>
          <p:nvPr/>
        </p:nvSpPr>
        <p:spPr>
          <a:xfrm>
            <a:off x="6428079" y="5485952"/>
            <a:ext cx="753330" cy="1298377"/>
          </a:xfrm>
          <a:prstGeom prst="ellipse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5400" b="1" cap="none" spc="0">
              <a:ln w="0"/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ectangle 76">
            <a:hlinkClick r:id="rId17" action="ppaction://hlinksldjump"/>
          </p:cNvPr>
          <p:cNvSpPr/>
          <p:nvPr/>
        </p:nvSpPr>
        <p:spPr>
          <a:xfrm>
            <a:off x="9823284" y="-84935"/>
            <a:ext cx="20810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4000" b="1" cap="none" spc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110740"/>
            <a:ext cx="1223010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0240" y="2843267"/>
            <a:ext cx="102194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+ 98 = 98 + 25 = 123</a:t>
            </a:r>
            <a:endParaRPr lang="en-US" sz="80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271071" y="302946"/>
            <a:ext cx="1687958" cy="2197992"/>
            <a:chOff x="732702" y="4569460"/>
            <a:chExt cx="1687958" cy="2197992"/>
          </a:xfrm>
        </p:grpSpPr>
        <p:sp>
          <p:nvSpPr>
            <p:cNvPr id="17" name="Oval 13"/>
            <p:cNvSpPr/>
            <p:nvPr/>
          </p:nvSpPr>
          <p:spPr>
            <a:xfrm flipV="1">
              <a:off x="784824" y="4569460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DC3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 rot="4544991" flipH="1">
              <a:off x="919384" y="4822335"/>
              <a:ext cx="1314593" cy="1687958"/>
              <a:chOff x="7105174" y="4956750"/>
              <a:chExt cx="1314593" cy="1687958"/>
            </a:xfrm>
          </p:grpSpPr>
          <p:sp>
            <p:nvSpPr>
              <p:cNvPr id="19" name="Oval 18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5323193" y="3008548"/>
            <a:ext cx="1221524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002060"/>
                </a:solidFill>
              </a:rPr>
              <a:t>…</a:t>
            </a:r>
            <a:endParaRPr lang="en-US" sz="800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626146" y="3029521"/>
            <a:ext cx="1613558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002060"/>
                </a:solidFill>
              </a:rPr>
              <a:t>…</a:t>
            </a:r>
            <a:endParaRPr lang="en-US" sz="8000">
              <a:solidFill>
                <a:srgbClr val="002060"/>
              </a:solidFill>
            </a:endParaRPr>
          </a:p>
        </p:txBody>
      </p:sp>
      <p:sp>
        <p:nvSpPr>
          <p:cNvPr id="27" name="文本框 7">
            <a:hlinkClick r:id="rId5" action="ppaction://hlinksldjump"/>
          </p:cNvPr>
          <p:cNvSpPr txBox="1"/>
          <p:nvPr/>
        </p:nvSpPr>
        <p:spPr>
          <a:xfrm>
            <a:off x="5194595" y="6035680"/>
            <a:ext cx="616161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 smtClean="0">
                <a:solidFill>
                  <a:srgbClr val="DC3424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Xem khủng long giữ trứng đỏ</a:t>
            </a:r>
            <a:endParaRPr lang="zh-CN" altLang="en-US" sz="3600" b="1" dirty="0">
              <a:solidFill>
                <a:srgbClr val="DC3424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110740"/>
            <a:ext cx="1223010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7279" y="2843267"/>
            <a:ext cx="112453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 + 27 = 27 + 100 = 127</a:t>
            </a:r>
            <a:endParaRPr lang="en-US" sz="80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20900" y="2993326"/>
            <a:ext cx="1608800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002060"/>
                </a:solidFill>
              </a:rPr>
              <a:t>…</a:t>
            </a:r>
            <a:endParaRPr lang="en-US" sz="800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139108" y="3162716"/>
            <a:ext cx="1613558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002060"/>
                </a:solidFill>
              </a:rPr>
              <a:t>…</a:t>
            </a:r>
            <a:endParaRPr lang="en-US" sz="800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23193" y="279012"/>
            <a:ext cx="1613558" cy="2197992"/>
            <a:chOff x="3749820" y="4542952"/>
            <a:chExt cx="1613558" cy="2197992"/>
          </a:xfrm>
        </p:grpSpPr>
        <p:sp>
          <p:nvSpPr>
            <p:cNvPr id="24" name="Oval 13"/>
            <p:cNvSpPr/>
            <p:nvPr/>
          </p:nvSpPr>
          <p:spPr>
            <a:xfrm flipV="1">
              <a:off x="3749820" y="4542952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32B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 rot="19618524">
              <a:off x="3983621" y="4803331"/>
              <a:ext cx="1314593" cy="1687958"/>
              <a:chOff x="7105174" y="4956750"/>
              <a:chExt cx="1314593" cy="1687958"/>
            </a:xfrm>
          </p:grpSpPr>
          <p:sp>
            <p:nvSpPr>
              <p:cNvPr id="28" name="Oval 27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文本框 7">
            <a:hlinkClick r:id="rId5" action="ppaction://hlinksldjump"/>
          </p:cNvPr>
          <p:cNvSpPr txBox="1"/>
          <p:nvPr/>
        </p:nvSpPr>
        <p:spPr>
          <a:xfrm>
            <a:off x="4908679" y="6035680"/>
            <a:ext cx="663324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 smtClean="0">
                <a:solidFill>
                  <a:srgbClr val="32BBBC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Xem khủng long giữ trứng xanh</a:t>
            </a:r>
            <a:endParaRPr lang="zh-CN" altLang="en-US" sz="3600" b="1" dirty="0">
              <a:solidFill>
                <a:srgbClr val="32BBBC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057144"/>
            <a:ext cx="1223010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57567" y="2823506"/>
            <a:ext cx="102194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980 + 0 = 0 + 980 = 980</a:t>
            </a:r>
            <a:endParaRPr lang="en-US" sz="80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32148" y="2973565"/>
            <a:ext cx="1064627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002060"/>
                </a:solidFill>
              </a:rPr>
              <a:t>…</a:t>
            </a:r>
            <a:endParaRPr lang="en-US" sz="800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460518" y="279012"/>
            <a:ext cx="1613558" cy="2197992"/>
            <a:chOff x="6965468" y="4528189"/>
            <a:chExt cx="1613558" cy="2197992"/>
          </a:xfrm>
        </p:grpSpPr>
        <p:sp>
          <p:nvSpPr>
            <p:cNvPr id="24" name="Oval 13"/>
            <p:cNvSpPr/>
            <p:nvPr/>
          </p:nvSpPr>
          <p:spPr>
            <a:xfrm flipV="1">
              <a:off x="6965468" y="4528189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F28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 flipH="1">
              <a:off x="7105174" y="4956750"/>
              <a:ext cx="1314593" cy="1687958"/>
              <a:chOff x="7105174" y="4956750"/>
              <a:chExt cx="1314593" cy="1687958"/>
            </a:xfrm>
          </p:grpSpPr>
          <p:sp>
            <p:nvSpPr>
              <p:cNvPr id="28" name="Oval 27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1605622" y="2973564"/>
            <a:ext cx="1601217" cy="1336467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002060"/>
                </a:solidFill>
              </a:rPr>
              <a:t>…</a:t>
            </a:r>
            <a:endParaRPr lang="en-US" sz="8000">
              <a:solidFill>
                <a:srgbClr val="002060"/>
              </a:solidFill>
            </a:endParaRPr>
          </a:p>
        </p:txBody>
      </p:sp>
      <p:sp>
        <p:nvSpPr>
          <p:cNvPr id="34" name="文本框 7">
            <a:hlinkClick r:id="rId5" action="ppaction://hlinksldjump"/>
          </p:cNvPr>
          <p:cNvSpPr txBox="1"/>
          <p:nvPr/>
        </p:nvSpPr>
        <p:spPr>
          <a:xfrm>
            <a:off x="4644165" y="6035680"/>
            <a:ext cx="663324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 smtClean="0">
                <a:solidFill>
                  <a:srgbClr val="F070BF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Xem khủng long giữ trứng hồng</a:t>
            </a:r>
            <a:endParaRPr lang="zh-CN" altLang="en-US" sz="3600" b="1" dirty="0">
              <a:solidFill>
                <a:srgbClr val="F070BF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1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110740"/>
            <a:ext cx="1223010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7279" y="2843267"/>
            <a:ext cx="112453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160 + 38 = 38 + 160 = 198</a:t>
            </a:r>
            <a:endParaRPr lang="en-US" sz="80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7558" y="2940993"/>
            <a:ext cx="1788941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002060"/>
                </a:solidFill>
              </a:rPr>
              <a:t>…</a:t>
            </a:r>
            <a:endParaRPr lang="en-US" sz="800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139108" y="2993326"/>
            <a:ext cx="1613558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002060"/>
                </a:solidFill>
              </a:rPr>
              <a:t>…</a:t>
            </a:r>
            <a:endParaRPr lang="en-US" sz="8000">
              <a:solidFill>
                <a:srgbClr val="002060"/>
              </a:solidFill>
            </a:endParaRPr>
          </a:p>
        </p:txBody>
      </p:sp>
      <p:sp>
        <p:nvSpPr>
          <p:cNvPr id="34" name="文本框 7">
            <a:hlinkClick r:id="rId5" action="ppaction://hlinksldjump"/>
          </p:cNvPr>
          <p:cNvSpPr txBox="1"/>
          <p:nvPr/>
        </p:nvSpPr>
        <p:spPr>
          <a:xfrm>
            <a:off x="4919380" y="6093809"/>
            <a:ext cx="663324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 smtClean="0">
                <a:solidFill>
                  <a:srgbClr val="990099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Xem khủng long giữ trứng tím</a:t>
            </a:r>
            <a:endParaRPr lang="zh-CN" altLang="en-US" sz="3600" b="1" dirty="0">
              <a:solidFill>
                <a:srgbClr val="990099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618365" y="158863"/>
            <a:ext cx="1707269" cy="2197992"/>
            <a:chOff x="10057015" y="4505408"/>
            <a:chExt cx="1707269" cy="2197992"/>
          </a:xfrm>
        </p:grpSpPr>
        <p:pic>
          <p:nvPicPr>
            <p:cNvPr id="36" name="图片 9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27878">
              <a:off x="11340960" y="6233992"/>
              <a:ext cx="423324" cy="365967"/>
            </a:xfrm>
            <a:prstGeom prst="rect">
              <a:avLst/>
            </a:prstGeom>
          </p:spPr>
        </p:pic>
        <p:sp>
          <p:nvSpPr>
            <p:cNvPr id="37" name="Oval 13"/>
            <p:cNvSpPr/>
            <p:nvPr/>
          </p:nvSpPr>
          <p:spPr>
            <a:xfrm flipV="1">
              <a:off x="10057015" y="4505408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90099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 flipV="1">
              <a:off x="10241068" y="4778023"/>
              <a:ext cx="1314593" cy="1687958"/>
              <a:chOff x="10241068" y="4778023"/>
              <a:chExt cx="1314593" cy="1687958"/>
            </a:xfrm>
          </p:grpSpPr>
          <p:sp>
            <p:nvSpPr>
              <p:cNvPr id="39" name="Oval 38"/>
              <p:cNvSpPr/>
              <p:nvPr/>
            </p:nvSpPr>
            <p:spPr>
              <a:xfrm flipV="1">
                <a:off x="10480487" y="4778023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11339464" y="5185481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10241068" y="5345628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10869276" y="5964507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10801898" y="540566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58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640203" y="390485"/>
            <a:ext cx="325501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5400" b="1" smtClean="0">
                <a:solidFill>
                  <a:srgbClr val="002060"/>
                </a:solidFill>
                <a:latin typeface="UTM Showcard" panose="020406030505060202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DẶN DÒ</a:t>
            </a:r>
            <a:endParaRPr lang="zh-CN" altLang="en-US" sz="5400" b="1" dirty="0">
              <a:solidFill>
                <a:srgbClr val="002060"/>
              </a:solidFill>
              <a:latin typeface="UTM Showcard" panose="020406030505060202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00250" y="1919605"/>
            <a:ext cx="9338310" cy="4133215"/>
          </a:xfrm>
          <a:prstGeom prst="rect">
            <a:avLst/>
          </a:prstGeom>
          <a:noFill/>
          <a:ln w="57150">
            <a:solidFill>
              <a:srgbClr val="B5D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174305" y="1947396"/>
            <a:ext cx="7503346" cy="41549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sz="4400" b="1" smtClean="0">
                <a:solidFill>
                  <a:srgbClr val="FF0066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ea"/>
              </a:rPr>
              <a:t>Xem lại bài;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sz="4400" b="1" smtClean="0">
                <a:solidFill>
                  <a:srgbClr val="FF0066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ea"/>
              </a:rPr>
              <a:t>Học thuộc Ghi nhớ;</a:t>
            </a:r>
          </a:p>
          <a:p>
            <a:pPr marL="742950" indent="-7429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sz="4400" b="1" smtClean="0">
                <a:solidFill>
                  <a:srgbClr val="FF0066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ea"/>
              </a:rPr>
              <a:t>Chuẩn bị bài </a:t>
            </a:r>
          </a:p>
          <a:p>
            <a:pPr algn="l">
              <a:lnSpc>
                <a:spcPct val="150000"/>
              </a:lnSpc>
            </a:pPr>
            <a:r>
              <a:rPr lang="en-US" altLang="zh-CN" sz="4400" b="1" smtClean="0">
                <a:solidFill>
                  <a:srgbClr val="990099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ea"/>
              </a:rPr>
              <a:t>Biểu thức có chứa ba chữ.</a:t>
            </a:r>
            <a:endParaRPr lang="zh-CN" altLang="en-US" sz="4400" b="1" dirty="0" smtClean="0">
              <a:solidFill>
                <a:srgbClr val="990099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2" name="图片 20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2" y="1835468"/>
            <a:ext cx="4886766" cy="48867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文本框 779"/>
          <p:cNvSpPr txBox="1"/>
          <p:nvPr/>
        </p:nvSpPr>
        <p:spPr>
          <a:xfrm>
            <a:off x="2440302" y="1214617"/>
            <a:ext cx="801433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i="0" u="none" strike="noStrike" kern="0" cap="none" spc="0" normalizeH="0" baseline="0" noProof="0" smtClean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Tạm biệt!</a:t>
            </a:r>
            <a:r>
              <a:rPr kumimoji="0" lang="en-US" altLang="zh-CN" sz="6000" i="0" u="none" strike="noStrike" kern="0" cap="none" spc="0" normalizeH="0" noProof="0" smtClean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i="0" u="none" strike="noStrike" kern="0" cap="none" spc="0" normalizeH="0" noProof="0" smtClean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Chúc các em học tốt!</a:t>
            </a:r>
            <a:endParaRPr kumimoji="0" lang="en-US" altLang="zh-CN" sz="6000" i="0" u="none" strike="noStrike" kern="0" cap="none" spc="0" normalizeH="0" baseline="0" noProof="0" dirty="0">
              <a:ln>
                <a:noFill/>
              </a:ln>
              <a:solidFill>
                <a:srgbClr val="529AD6"/>
              </a:solidFill>
              <a:effectLst/>
              <a:uLnTx/>
              <a:uFillTx/>
              <a:latin typeface="UVN Bai Sau Nang" panose="04030905020802020C03" pitchFamily="82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8" name="图片 4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40" y="3568221"/>
            <a:ext cx="1667510" cy="1667510"/>
          </a:xfrm>
          <a:prstGeom prst="rect">
            <a:avLst/>
          </a:prstGeom>
        </p:spPr>
      </p:pic>
      <p:pic>
        <p:nvPicPr>
          <p:cNvPr id="9" name="图片 20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3539" y="3094278"/>
            <a:ext cx="2889250" cy="2889248"/>
          </a:xfrm>
          <a:prstGeom prst="rect">
            <a:avLst/>
          </a:prstGeom>
        </p:spPr>
      </p:pic>
      <p:pic>
        <p:nvPicPr>
          <p:cNvPr id="10" name="图片 1" descr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8851" y="2860675"/>
            <a:ext cx="3415786" cy="341578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文本框 779"/>
          <p:cNvSpPr txBox="1"/>
          <p:nvPr/>
        </p:nvSpPr>
        <p:spPr>
          <a:xfrm>
            <a:off x="689017" y="2410967"/>
            <a:ext cx="11093791" cy="24826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3600" b="1" i="0" u="none" kern="0" cap="none" spc="300" normalizeH="0" baseline="0" noProof="0" dirty="0" smtClean="0">
                <a:ln>
                  <a:noFill/>
                </a:ln>
                <a:solidFill>
                  <a:srgbClr val="DC3424"/>
                </a:solidFill>
                <a:effectLst/>
                <a:uLnTx/>
                <a:uFillTx/>
                <a:latin typeface="UTM A&amp;S Graceland" panose="02040603050506020204" pitchFamily="18" charset="0"/>
                <a:ea typeface="汉仪太极体简" panose="02010600000101010101" charset="-122"/>
              </a:rPr>
              <a:t>-</a:t>
            </a:r>
            <a:r>
              <a:rPr kumimoji="0" lang="en-GB" altLang="zh-CN" sz="3600" b="1" i="0" u="none" kern="0" cap="none" spc="300" normalizeH="0" baseline="0" noProof="0" dirty="0" err="1" smtClean="0">
                <a:ln>
                  <a:noFill/>
                </a:ln>
                <a:solidFill>
                  <a:srgbClr val="DC3424"/>
                </a:solidFill>
                <a:effectLst/>
                <a:uLnTx/>
                <a:uFillTx/>
                <a:latin typeface="UTM A&amp;S Graceland" panose="02040603050506020204" pitchFamily="18" charset="0"/>
                <a:ea typeface="汉仪太极体简" panose="02010600000101010101" charset="-122"/>
              </a:rPr>
              <a:t>Nhận</a:t>
            </a:r>
            <a:r>
              <a:rPr kumimoji="0" lang="en-GB" altLang="zh-CN" sz="3600" b="1" i="0" u="none" kern="0" cap="none" spc="300" normalizeH="0" noProof="0" dirty="0" smtClean="0">
                <a:ln>
                  <a:noFill/>
                </a:ln>
                <a:solidFill>
                  <a:srgbClr val="DC3424"/>
                </a:solidFill>
                <a:effectLst/>
                <a:uLnTx/>
                <a:uFillTx/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kumimoji="0" lang="en-GB" altLang="zh-CN" sz="3600" b="1" i="0" u="none" kern="0" cap="none" spc="300" normalizeH="0" noProof="0" dirty="0" err="1" smtClean="0">
                <a:ln>
                  <a:noFill/>
                </a:ln>
                <a:solidFill>
                  <a:srgbClr val="DC3424"/>
                </a:solidFill>
                <a:effectLst/>
                <a:uLnTx/>
                <a:uFillTx/>
                <a:latin typeface="UTM A&amp;S Graceland" panose="02040603050506020204" pitchFamily="18" charset="0"/>
                <a:ea typeface="汉仪太极体简" panose="02010600000101010101" charset="-122"/>
              </a:rPr>
              <a:t>biết</a:t>
            </a:r>
            <a:r>
              <a:rPr kumimoji="0" lang="en-GB" altLang="zh-CN" sz="3600" b="1" i="0" u="none" kern="0" cap="none" spc="300" normalizeH="0" noProof="0" dirty="0" smtClean="0">
                <a:ln>
                  <a:noFill/>
                </a:ln>
                <a:solidFill>
                  <a:srgbClr val="DC3424"/>
                </a:solidFill>
                <a:effectLst/>
                <a:uLnTx/>
                <a:uFillTx/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kumimoji="0" lang="en-GB" altLang="zh-CN" sz="3600" b="1" i="0" u="none" kern="0" cap="none" spc="300" normalizeH="0" noProof="0" dirty="0" err="1" smtClean="0">
                <a:ln>
                  <a:noFill/>
                </a:ln>
                <a:solidFill>
                  <a:srgbClr val="DC3424"/>
                </a:solidFill>
                <a:effectLst/>
                <a:uLnTx/>
                <a:uFillTx/>
                <a:latin typeface="UTM A&amp;S Graceland" panose="02040603050506020204" pitchFamily="18" charset="0"/>
                <a:ea typeface="汉仪太极体简" panose="02010600000101010101" charset="-122"/>
              </a:rPr>
              <a:t>tính</a:t>
            </a:r>
            <a:r>
              <a:rPr kumimoji="0" lang="en-GB" altLang="zh-CN" sz="3600" b="1" i="0" u="none" kern="0" cap="none" spc="300" normalizeH="0" noProof="0" dirty="0" smtClean="0">
                <a:ln>
                  <a:noFill/>
                </a:ln>
                <a:solidFill>
                  <a:srgbClr val="DC3424"/>
                </a:solidFill>
                <a:effectLst/>
                <a:uLnTx/>
                <a:uFillTx/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kumimoji="0" lang="en-GB" altLang="zh-CN" sz="3600" b="1" i="0" u="none" kern="0" cap="none" spc="300" normalizeH="0" noProof="0" dirty="0" err="1" smtClean="0">
                <a:ln>
                  <a:noFill/>
                </a:ln>
                <a:solidFill>
                  <a:srgbClr val="DC3424"/>
                </a:solidFill>
                <a:effectLst/>
                <a:uLnTx/>
                <a:uFillTx/>
                <a:latin typeface="UTM A&amp;S Graceland" panose="02040603050506020204" pitchFamily="18" charset="0"/>
                <a:ea typeface="汉仪太极体简" panose="02010600000101010101" charset="-122"/>
              </a:rPr>
              <a:t>chất</a:t>
            </a:r>
            <a:r>
              <a:rPr kumimoji="0" lang="en-GB" altLang="zh-CN" sz="3600" b="1" i="0" u="none" kern="0" cap="none" spc="300" normalizeH="0" noProof="0" dirty="0" smtClean="0">
                <a:ln>
                  <a:noFill/>
                </a:ln>
                <a:solidFill>
                  <a:srgbClr val="DC3424"/>
                </a:solidFill>
                <a:effectLst/>
                <a:uLnTx/>
                <a:uFillTx/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kumimoji="0" lang="en-GB" altLang="zh-CN" sz="3600" b="1" i="0" u="none" kern="0" cap="none" spc="300" normalizeH="0" noProof="0" dirty="0" err="1" smtClean="0">
                <a:ln>
                  <a:noFill/>
                </a:ln>
                <a:solidFill>
                  <a:srgbClr val="DC3424"/>
                </a:solidFill>
                <a:effectLst/>
                <a:uLnTx/>
                <a:uFillTx/>
                <a:latin typeface="UTM A&amp;S Graceland" panose="02040603050506020204" pitchFamily="18" charset="0"/>
                <a:ea typeface="汉仪太极体简" panose="02010600000101010101" charset="-122"/>
              </a:rPr>
              <a:t>giao</a:t>
            </a:r>
            <a:r>
              <a:rPr kumimoji="0" lang="en-GB" altLang="zh-CN" sz="3600" b="1" i="0" u="none" kern="0" cap="none" spc="300" normalizeH="0" noProof="0" dirty="0" smtClean="0">
                <a:ln>
                  <a:noFill/>
                </a:ln>
                <a:solidFill>
                  <a:srgbClr val="DC3424"/>
                </a:solidFill>
                <a:effectLst/>
                <a:uLnTx/>
                <a:uFillTx/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kumimoji="0" lang="en-GB" altLang="zh-CN" sz="3600" b="1" i="0" u="none" kern="0" cap="none" spc="300" normalizeH="0" noProof="0" dirty="0" err="1" smtClean="0">
                <a:ln>
                  <a:noFill/>
                </a:ln>
                <a:solidFill>
                  <a:srgbClr val="DC3424"/>
                </a:solidFill>
                <a:effectLst/>
                <a:uLnTx/>
                <a:uFillTx/>
                <a:latin typeface="UTM A&amp;S Graceland" panose="02040603050506020204" pitchFamily="18" charset="0"/>
                <a:ea typeface="汉仪太极体简" panose="02010600000101010101" charset="-122"/>
              </a:rPr>
              <a:t>hoán</a:t>
            </a:r>
            <a:r>
              <a:rPr kumimoji="0" lang="en-GB" altLang="zh-CN" sz="3600" b="1" i="0" u="none" kern="0" cap="none" spc="300" normalizeH="0" noProof="0" dirty="0" smtClean="0">
                <a:ln>
                  <a:noFill/>
                </a:ln>
                <a:solidFill>
                  <a:srgbClr val="DC3424"/>
                </a:solidFill>
                <a:effectLst/>
                <a:uLnTx/>
                <a:uFillTx/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kumimoji="0" lang="en-GB" altLang="zh-CN" sz="3600" b="1" i="0" u="none" kern="0" cap="none" spc="300" normalizeH="0" noProof="0" dirty="0" err="1" smtClean="0">
                <a:ln>
                  <a:noFill/>
                </a:ln>
                <a:solidFill>
                  <a:srgbClr val="DC3424"/>
                </a:solidFill>
                <a:effectLst/>
                <a:uLnTx/>
                <a:uFillTx/>
                <a:latin typeface="UTM A&amp;S Graceland" panose="02040603050506020204" pitchFamily="18" charset="0"/>
                <a:ea typeface="汉仪太极体简" panose="02010600000101010101" charset="-122"/>
              </a:rPr>
              <a:t>của</a:t>
            </a:r>
            <a:r>
              <a:rPr kumimoji="0" lang="en-GB" altLang="zh-CN" sz="3600" b="1" i="0" u="none" kern="0" cap="none" spc="300" normalizeH="0" noProof="0" dirty="0" smtClean="0">
                <a:ln>
                  <a:noFill/>
                </a:ln>
                <a:solidFill>
                  <a:srgbClr val="DC3424"/>
                </a:solidFill>
                <a:effectLst/>
                <a:uLnTx/>
                <a:uFillTx/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kumimoji="0" lang="en-GB" altLang="zh-CN" sz="3600" b="1" i="0" u="none" kern="0" cap="none" spc="300" normalizeH="0" noProof="0" dirty="0" err="1" smtClean="0">
                <a:ln>
                  <a:noFill/>
                </a:ln>
                <a:solidFill>
                  <a:srgbClr val="DC3424"/>
                </a:solidFill>
                <a:effectLst/>
                <a:uLnTx/>
                <a:uFillTx/>
                <a:latin typeface="UTM A&amp;S Graceland" panose="02040603050506020204" pitchFamily="18" charset="0"/>
                <a:ea typeface="汉仪太极体简" panose="02010600000101010101" charset="-122"/>
              </a:rPr>
              <a:t>phép</a:t>
            </a:r>
            <a:r>
              <a:rPr kumimoji="0" lang="en-GB" altLang="zh-CN" sz="3600" b="1" i="0" u="none" kern="0" cap="none" spc="300" normalizeH="0" noProof="0" dirty="0" smtClean="0">
                <a:ln>
                  <a:noFill/>
                </a:ln>
                <a:solidFill>
                  <a:srgbClr val="DC3424"/>
                </a:solidFill>
                <a:effectLst/>
                <a:uLnTx/>
                <a:uFillTx/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kumimoji="0" lang="en-GB" altLang="zh-CN" sz="3600" b="1" i="0" u="none" kern="0" cap="none" spc="300" normalizeH="0" noProof="0" dirty="0" err="1" smtClean="0">
                <a:ln>
                  <a:noFill/>
                </a:ln>
                <a:solidFill>
                  <a:srgbClr val="DC3424"/>
                </a:solidFill>
                <a:effectLst/>
                <a:uLnTx/>
                <a:uFillTx/>
                <a:latin typeface="UTM A&amp;S Graceland" panose="02040603050506020204" pitchFamily="18" charset="0"/>
                <a:ea typeface="汉仪太极体简" panose="02010600000101010101" charset="-122"/>
              </a:rPr>
              <a:t>cộng</a:t>
            </a:r>
            <a:r>
              <a:rPr kumimoji="0" lang="en-GB" altLang="zh-CN" sz="3600" b="1" i="0" u="none" kern="0" cap="none" spc="300" normalizeH="0" noProof="0" dirty="0" smtClean="0">
                <a:ln>
                  <a:noFill/>
                </a:ln>
                <a:solidFill>
                  <a:srgbClr val="DC3424"/>
                </a:solidFill>
                <a:effectLst/>
                <a:uLnTx/>
                <a:uFillTx/>
                <a:latin typeface="UTM A&amp;S Graceland" panose="02040603050506020204" pitchFamily="18" charset="0"/>
                <a:ea typeface="汉仪太极体简" panose="02010600000101010101" charset="-122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zh-CN" sz="3600" b="1" kern="0" spc="300" baseline="0" dirty="0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-</a:t>
            </a:r>
            <a:r>
              <a:rPr lang="en-GB" altLang="zh-CN" sz="3600" b="1" kern="0" spc="300" baseline="0" dirty="0" err="1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Bước</a:t>
            </a:r>
            <a:r>
              <a:rPr lang="en-GB" altLang="zh-CN" sz="3600" b="1" kern="0" spc="300" dirty="0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GB" altLang="zh-CN" sz="3600" b="1" kern="0" spc="300" dirty="0" err="1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đầu</a:t>
            </a:r>
            <a:r>
              <a:rPr lang="en-GB" altLang="zh-CN" sz="3600" b="1" kern="0" spc="300" dirty="0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GB" altLang="zh-CN" sz="3600" b="1" kern="0" spc="300" dirty="0" err="1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sử</a:t>
            </a:r>
            <a:r>
              <a:rPr lang="en-GB" altLang="zh-CN" sz="3600" b="1" kern="0" spc="300" dirty="0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GB" altLang="zh-CN" sz="3600" b="1" kern="0" spc="300" dirty="0" err="1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dụng</a:t>
            </a:r>
            <a:r>
              <a:rPr lang="en-GB" altLang="zh-CN" sz="3600" b="1" kern="0" spc="300" dirty="0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GB" altLang="zh-CN" sz="3600" b="1" kern="0" spc="300" dirty="0" err="1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tính</a:t>
            </a:r>
            <a:r>
              <a:rPr lang="en-GB" altLang="zh-CN" sz="3600" b="1" kern="0" spc="300" dirty="0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GB" altLang="zh-CN" sz="3600" b="1" kern="0" spc="300" dirty="0" err="1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chất</a:t>
            </a:r>
            <a:r>
              <a:rPr lang="en-GB" altLang="zh-CN" sz="3600" b="1" kern="0" spc="300" dirty="0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GB" altLang="zh-CN" sz="3600" b="1" kern="0" spc="300" dirty="0" err="1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giao</a:t>
            </a:r>
            <a:r>
              <a:rPr lang="en-GB" altLang="zh-CN" sz="3600" b="1" kern="0" spc="300" dirty="0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GB" altLang="zh-CN" sz="3600" b="1" kern="0" spc="300" dirty="0" err="1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hoán</a:t>
            </a:r>
            <a:r>
              <a:rPr lang="en-GB" altLang="zh-CN" sz="3600" b="1" kern="0" spc="300" dirty="0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GB" altLang="zh-CN" sz="3600" b="1" kern="0" spc="300" dirty="0" err="1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của</a:t>
            </a:r>
            <a:r>
              <a:rPr lang="en-GB" altLang="zh-CN" sz="3600" b="1" kern="0" spc="300" dirty="0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GB" altLang="zh-CN" sz="3600" b="1" kern="0" spc="300" dirty="0" err="1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phép</a:t>
            </a:r>
            <a:r>
              <a:rPr lang="en-GB" altLang="zh-CN" sz="3600" b="1" kern="0" spc="300" dirty="0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GB" altLang="zh-CN" sz="3600" b="1" kern="0" spc="300" dirty="0" err="1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cộng</a:t>
            </a:r>
            <a:r>
              <a:rPr lang="en-GB" altLang="zh-CN" sz="3600" b="1" kern="0" spc="300" dirty="0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GB" altLang="zh-CN" sz="3600" b="1" kern="0" spc="300" dirty="0" err="1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trong</a:t>
            </a:r>
            <a:r>
              <a:rPr lang="en-GB" altLang="zh-CN" sz="3600" b="1" kern="0" spc="300" dirty="0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GB" altLang="zh-CN" sz="3600" b="1" kern="0" spc="300" dirty="0" err="1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một</a:t>
            </a:r>
            <a:r>
              <a:rPr lang="en-GB" altLang="zh-CN" sz="3600" b="1" kern="0" spc="300" dirty="0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GB" altLang="zh-CN" sz="3600" b="1" kern="0" spc="300" dirty="0" err="1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số</a:t>
            </a:r>
            <a:r>
              <a:rPr lang="en-GB" altLang="zh-CN" sz="3600" b="1" kern="0" spc="300" dirty="0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GB" altLang="zh-CN" sz="3600" b="1" kern="0" spc="300" dirty="0" err="1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trường</a:t>
            </a:r>
            <a:r>
              <a:rPr lang="en-GB" altLang="zh-CN" sz="3600" b="1" kern="0" spc="300" dirty="0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GB" altLang="zh-CN" sz="3600" b="1" kern="0" spc="300" dirty="0" err="1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hợp</a:t>
            </a:r>
            <a:r>
              <a:rPr lang="en-GB" altLang="zh-CN" sz="3600" b="1" kern="0" spc="300" dirty="0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GB" altLang="zh-CN" sz="3600" b="1" kern="0" spc="300" dirty="0" err="1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đơn</a:t>
            </a:r>
            <a:r>
              <a:rPr lang="en-GB" altLang="zh-CN" sz="3600" b="1" kern="0" spc="300" dirty="0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GB" altLang="zh-CN" sz="3600" b="1" kern="0" spc="300" dirty="0" err="1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giản</a:t>
            </a:r>
            <a:r>
              <a:rPr lang="en-GB" altLang="zh-CN" sz="3600" b="1" kern="0" spc="300" dirty="0" smtClean="0">
                <a:solidFill>
                  <a:srgbClr val="DC3424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.</a:t>
            </a:r>
            <a:endParaRPr kumimoji="0" lang="zh-CN" altLang="en-US" sz="3600" b="1" i="0" u="none" kern="0" cap="none" spc="300" normalizeH="0" baseline="0" noProof="0" dirty="0">
              <a:ln>
                <a:noFill/>
              </a:ln>
              <a:solidFill>
                <a:srgbClr val="DC3424"/>
              </a:solidFill>
              <a:effectLst/>
              <a:uLnTx/>
              <a:uFillTx/>
              <a:latin typeface="UTM A&amp;S Graceland" panose="02040603050506020204" pitchFamily="18" charset="0"/>
              <a:ea typeface="汉仪太极体简" panose="02010600000101010101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9850" y="571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869671" y="1706563"/>
            <a:ext cx="6750050" cy="105410"/>
            <a:chOff x="10470" y="5317"/>
            <a:chExt cx="5380" cy="166"/>
          </a:xfrm>
        </p:grpSpPr>
        <p:sp>
          <p:nvSpPr>
            <p:cNvPr id="39" name="矩形 38"/>
            <p:cNvSpPr/>
            <p:nvPr>
              <p:custDataLst>
                <p:tags r:id="rId1"/>
              </p:custDataLst>
            </p:nvPr>
          </p:nvSpPr>
          <p:spPr>
            <a:xfrm rot="16200000">
              <a:off x="10692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2"/>
              </p:custDataLst>
            </p:nvPr>
          </p:nvSpPr>
          <p:spPr>
            <a:xfrm rot="16200000">
              <a:off x="11287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矩形 40"/>
            <p:cNvSpPr/>
            <p:nvPr>
              <p:custDataLst>
                <p:tags r:id="rId3"/>
              </p:custDataLst>
            </p:nvPr>
          </p:nvSpPr>
          <p:spPr>
            <a:xfrm rot="16200000">
              <a:off x="11881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4"/>
              </p:custDataLst>
            </p:nvPr>
          </p:nvSpPr>
          <p:spPr>
            <a:xfrm rot="16200000">
              <a:off x="12475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矩形 42"/>
            <p:cNvSpPr/>
            <p:nvPr>
              <p:custDataLst>
                <p:tags r:id="rId5"/>
              </p:custDataLst>
            </p:nvPr>
          </p:nvSpPr>
          <p:spPr>
            <a:xfrm rot="16200000">
              <a:off x="13070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6"/>
              </p:custDataLst>
            </p:nvPr>
          </p:nvSpPr>
          <p:spPr>
            <a:xfrm rot="16200000">
              <a:off x="13679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矩形 44"/>
            <p:cNvSpPr/>
            <p:nvPr>
              <p:custDataLst>
                <p:tags r:id="rId7"/>
              </p:custDataLst>
            </p:nvPr>
          </p:nvSpPr>
          <p:spPr>
            <a:xfrm rot="16200000">
              <a:off x="14273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8"/>
              </p:custDataLst>
            </p:nvPr>
          </p:nvSpPr>
          <p:spPr>
            <a:xfrm rot="16200000">
              <a:off x="14867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矩形 46"/>
            <p:cNvSpPr/>
            <p:nvPr>
              <p:custDataLst>
                <p:tags r:id="rId9"/>
              </p:custDataLst>
            </p:nvPr>
          </p:nvSpPr>
          <p:spPr>
            <a:xfrm rot="16200000">
              <a:off x="15462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9" name="文本框 779"/>
          <p:cNvSpPr txBox="1"/>
          <p:nvPr/>
        </p:nvSpPr>
        <p:spPr>
          <a:xfrm>
            <a:off x="2179002" y="949134"/>
            <a:ext cx="801433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5400" kern="0" dirty="0" smtClean="0">
                <a:solidFill>
                  <a:srgbClr val="529AD6"/>
                </a:solidFill>
                <a:latin typeface="UTM Showcard" panose="02040603050506020204" pitchFamily="18" charset="0"/>
                <a:ea typeface="汉仪太极体简" panose="02010600000101010101" charset="-122"/>
              </a:rPr>
              <a:t>MỤC TIÊU</a:t>
            </a:r>
            <a:endParaRPr kumimoji="0" lang="zh-CN" altLang="en-US" sz="5400" b="0" i="0" u="none" strike="noStrike" kern="0" cap="none" spc="0" normalizeH="0" baseline="0" noProof="0" dirty="0">
              <a:ln>
                <a:noFill/>
              </a:ln>
              <a:solidFill>
                <a:srgbClr val="529AD6"/>
              </a:solidFill>
              <a:effectLst/>
              <a:uLnTx/>
              <a:uFillTx/>
              <a:latin typeface="UTM Showcard" panose="02040603050506020204" pitchFamily="18" charset="0"/>
              <a:ea typeface="汉仪太极体简" panose="0201060000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23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611217" y="2508447"/>
            <a:ext cx="5009700" cy="1107582"/>
            <a:chOff x="3414165" y="2697466"/>
            <a:chExt cx="5009700" cy="1107582"/>
          </a:xfrm>
        </p:grpSpPr>
        <p:grpSp>
          <p:nvGrpSpPr>
            <p:cNvPr id="5" name="组合 4"/>
            <p:cNvGrpSpPr/>
            <p:nvPr/>
          </p:nvGrpSpPr>
          <p:grpSpPr>
            <a:xfrm>
              <a:off x="3414165" y="2697466"/>
              <a:ext cx="1041698" cy="998234"/>
              <a:chOff x="2475875" y="2739703"/>
              <a:chExt cx="1659280" cy="15900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475875" y="3127635"/>
                <a:ext cx="1659280" cy="1202116"/>
                <a:chOff x="3819430" y="2245962"/>
                <a:chExt cx="1302213" cy="94342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菱形 10"/>
                <p:cNvSpPr/>
                <p:nvPr/>
              </p:nvSpPr>
              <p:spPr>
                <a:xfrm>
                  <a:off x="3819430" y="2245962"/>
                  <a:ext cx="943428" cy="943428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H="1">
                  <a:off x="4001954" y="2325743"/>
                  <a:ext cx="1119689" cy="7310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b="1" smtClean="0">
                      <a:latin typeface="汉仪太极体简" panose="02010600000101010101" charset="-122"/>
                      <a:ea typeface="汉仪太极体简" panose="02010600000101010101" charset="-122"/>
                    </a:rPr>
                    <a:t>1</a:t>
                  </a:r>
                  <a:endParaRPr lang="en-US" altLang="zh-CN" sz="3200" b="1" dirty="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827878">
                <a:off x="2636320" y="2739703"/>
                <a:ext cx="674296" cy="58293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3689763" y="2789385"/>
              <a:ext cx="4734102" cy="1015663"/>
              <a:chOff x="3695419" y="3417516"/>
              <a:chExt cx="4734102" cy="1015663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75142" y="3867496"/>
                <a:ext cx="3198114" cy="41402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latin typeface="汉仪太极体简" panose="02010600000101010101" charset="-122"/>
                    <a:ea typeface="汉仪太极体简" panose="02010600000101010101" charset="-122"/>
                  </a:rPr>
                  <a:t> 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695419" y="3417516"/>
                <a:ext cx="4734102" cy="1015663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en-US" altLang="zh-CN" sz="6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</a:t>
                </a:r>
                <a:r>
                  <a:rPr lang="en-US" altLang="zh-CN" sz="6000" dirty="0" err="1" smtClean="0"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Khởi</a:t>
                </a:r>
                <a:r>
                  <a:rPr lang="en-US" altLang="zh-CN" sz="6000" dirty="0" smtClean="0"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</a:t>
                </a:r>
                <a:r>
                  <a:rPr lang="en-US" altLang="zh-CN" sz="6000" dirty="0" err="1" smtClean="0"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động</a:t>
                </a:r>
                <a:endParaRPr lang="zh-CN" altLang="en-US" sz="6000" b="1" dirty="0">
                  <a:latin typeface="UTM Showcard" panose="02040603050506020204" pitchFamily="18" charset="0"/>
                  <a:ea typeface="汉仪太极体简" panose="02010600000101010101" charset="-122"/>
                </a:endParaRPr>
              </a:p>
            </p:txBody>
          </p:sp>
        </p:grpSp>
      </p:grpSp>
      <p:pic>
        <p:nvPicPr>
          <p:cNvPr id="2" name="图片 1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166824" y="1833060"/>
            <a:ext cx="3177325" cy="3177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71693" y="78749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21252" y="180796"/>
            <a:ext cx="10921061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Điền</a:t>
            </a:r>
            <a:r>
              <a:rPr lang="en-US" altLang="zh-CN" sz="3600" b="1" dirty="0" smtClean="0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 smtClean="0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thích</a:t>
            </a:r>
            <a:r>
              <a:rPr lang="en-US" altLang="zh-CN" sz="3600" b="1" dirty="0" smtClean="0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hợp</a:t>
            </a:r>
            <a:r>
              <a:rPr lang="en-US" altLang="zh-CN" sz="3600" b="1" dirty="0" smtClean="0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vào</a:t>
            </a:r>
            <a:r>
              <a:rPr lang="en-US" altLang="zh-CN" sz="3600" b="1" dirty="0" smtClean="0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ô </a:t>
            </a:r>
            <a:r>
              <a:rPr lang="en-US" altLang="zh-CN" sz="3600" b="1" dirty="0" err="1" smtClean="0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trống</a:t>
            </a:r>
            <a:r>
              <a:rPr lang="en-US" altLang="zh-CN" sz="3600" b="1" dirty="0" smtClean="0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để</a:t>
            </a:r>
            <a:r>
              <a:rPr lang="en-US" altLang="zh-CN" sz="3600" b="1" dirty="0" smtClean="0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3600" b="1" dirty="0" err="1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đ</a:t>
            </a:r>
            <a:r>
              <a:rPr lang="en-US" altLang="zh-CN" sz="3600" b="1" dirty="0" err="1" smtClean="0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ược</a:t>
            </a:r>
            <a:r>
              <a:rPr lang="en-US" altLang="zh-CN" sz="3600" b="1" dirty="0" smtClean="0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tặng</a:t>
            </a:r>
            <a:r>
              <a:rPr lang="en-US" altLang="zh-CN" sz="3600" b="1" dirty="0" smtClean="0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trứng</a:t>
            </a:r>
            <a:r>
              <a:rPr lang="en-US" altLang="zh-CN" sz="3600" b="1" dirty="0" smtClean="0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khủng</a:t>
            </a:r>
            <a:r>
              <a:rPr lang="en-US" altLang="zh-CN" sz="3600" b="1" dirty="0" smtClean="0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long </a:t>
            </a:r>
            <a:endParaRPr lang="zh-CN" altLang="en-US" sz="3600" b="1" dirty="0">
              <a:solidFill>
                <a:srgbClr val="405DAE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pic>
        <p:nvPicPr>
          <p:cNvPr id="31" name="图片 30" descr="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4007" y="1266199"/>
            <a:ext cx="4018280" cy="401828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25043"/>
              </p:ext>
            </p:extLst>
          </p:nvPr>
        </p:nvGraphicFramePr>
        <p:xfrm>
          <a:off x="3766671" y="1425939"/>
          <a:ext cx="8011816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954">
                  <a:extLst>
                    <a:ext uri="{9D8B030D-6E8A-4147-A177-3AD203B41FA5}">
                      <a16:colId xmlns:a16="http://schemas.microsoft.com/office/drawing/2014/main" xmlns="" val="3416024900"/>
                    </a:ext>
                  </a:extLst>
                </a:gridCol>
                <a:gridCol w="2002954">
                  <a:extLst>
                    <a:ext uri="{9D8B030D-6E8A-4147-A177-3AD203B41FA5}">
                      <a16:colId xmlns:a16="http://schemas.microsoft.com/office/drawing/2014/main" xmlns="" val="2871870674"/>
                    </a:ext>
                  </a:extLst>
                </a:gridCol>
                <a:gridCol w="2002954">
                  <a:extLst>
                    <a:ext uri="{9D8B030D-6E8A-4147-A177-3AD203B41FA5}">
                      <a16:colId xmlns:a16="http://schemas.microsoft.com/office/drawing/2014/main" xmlns="" val="6956903"/>
                    </a:ext>
                  </a:extLst>
                </a:gridCol>
                <a:gridCol w="2002954">
                  <a:extLst>
                    <a:ext uri="{9D8B030D-6E8A-4147-A177-3AD203B41FA5}">
                      <a16:colId xmlns:a16="http://schemas.microsoft.com/office/drawing/2014/main" xmlns="" val="1524752063"/>
                    </a:ext>
                  </a:extLst>
                </a:gridCol>
              </a:tblGrid>
              <a:tr h="873073">
                <a:tc>
                  <a:txBody>
                    <a:bodyPr/>
                    <a:lstStyle/>
                    <a:p>
                      <a:pPr algn="ctr"/>
                      <a:r>
                        <a:rPr lang="en-US" sz="5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5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5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en-US" sz="5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5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67000791"/>
                  </a:ext>
                </a:extLst>
              </a:tr>
              <a:tr h="808538"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02522558"/>
                  </a:ext>
                </a:extLst>
              </a:tr>
              <a:tr h="808538"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 b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69581834"/>
                  </a:ext>
                </a:extLst>
              </a:tr>
              <a:tr h="808538"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- b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3638207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255131" y="328521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5131" y="418751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91387" y="3285219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36786" y="4214647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92207" y="3285219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1800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165330" y="4187513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51" y="5146793"/>
            <a:ext cx="1272428" cy="18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207" y="5201057"/>
            <a:ext cx="1272428" cy="18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95" y="5201057"/>
            <a:ext cx="1202550" cy="17011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30" y="5089352"/>
            <a:ext cx="1272428" cy="180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71" y="5146793"/>
            <a:ext cx="1272428" cy="18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63" y="5201057"/>
            <a:ext cx="1272428" cy="18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611218" y="2508447"/>
            <a:ext cx="4771276" cy="1003564"/>
            <a:chOff x="3414166" y="2697466"/>
            <a:chExt cx="4771276" cy="1003564"/>
          </a:xfrm>
        </p:grpSpPr>
        <p:grpSp>
          <p:nvGrpSpPr>
            <p:cNvPr id="5" name="组合 4"/>
            <p:cNvGrpSpPr/>
            <p:nvPr/>
          </p:nvGrpSpPr>
          <p:grpSpPr>
            <a:xfrm>
              <a:off x="3414166" y="2697466"/>
              <a:ext cx="1083681" cy="998234"/>
              <a:chOff x="2475876" y="2739703"/>
              <a:chExt cx="1726153" cy="15900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475876" y="3127635"/>
                <a:ext cx="1726153" cy="1202116"/>
                <a:chOff x="3819430" y="2245962"/>
                <a:chExt cx="1354695" cy="94342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菱形 10"/>
                <p:cNvSpPr/>
                <p:nvPr/>
              </p:nvSpPr>
              <p:spPr>
                <a:xfrm>
                  <a:off x="3819430" y="2245962"/>
                  <a:ext cx="943428" cy="943428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H="1">
                  <a:off x="4054436" y="2320803"/>
                  <a:ext cx="1119689" cy="7310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b="1" smtClean="0">
                      <a:latin typeface="汉仪太极体简" panose="02010600000101010101" charset="-122"/>
                      <a:ea typeface="汉仪太极体简" panose="02010600000101010101" charset="-122"/>
                    </a:rPr>
                    <a:t>2</a:t>
                  </a:r>
                  <a:endParaRPr lang="en-US" altLang="zh-CN" sz="3200" b="1" dirty="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827878">
                <a:off x="2636320" y="2739703"/>
                <a:ext cx="674296" cy="58293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3451340" y="2777700"/>
              <a:ext cx="4734102" cy="923330"/>
              <a:chOff x="3456996" y="3405831"/>
              <a:chExt cx="4734102" cy="92333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75142" y="3867496"/>
                <a:ext cx="3198114" cy="41402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latin typeface="汉仪太极体简" panose="02010600000101010101" charset="-122"/>
                    <a:ea typeface="汉仪太极体简" panose="02010600000101010101" charset="-122"/>
                  </a:rPr>
                  <a:t> 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456996" y="3405831"/>
                <a:ext cx="4734102" cy="92333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en-US" altLang="zh-CN" sz="5400" dirty="0"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</a:t>
                </a:r>
                <a:r>
                  <a:rPr lang="en-US" altLang="zh-CN" sz="5400" dirty="0" err="1" smtClean="0"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Khám</a:t>
                </a:r>
                <a:r>
                  <a:rPr lang="en-US" altLang="zh-CN" sz="5400" dirty="0" smtClean="0"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</a:t>
                </a:r>
                <a:r>
                  <a:rPr lang="en-US" altLang="zh-CN" sz="5400" dirty="0" err="1" smtClean="0"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phá</a:t>
                </a:r>
                <a:endParaRPr lang="zh-CN" altLang="en-US" sz="5400" b="1" dirty="0">
                  <a:latin typeface="UTM Showcard" panose="02040603050506020204" pitchFamily="18" charset="0"/>
                  <a:ea typeface="汉仪太极体简" panose="02010600000101010101" charset="-122"/>
                </a:endParaRPr>
              </a:p>
            </p:txBody>
          </p:sp>
        </p:grpSp>
      </p:grpSp>
      <p:pic>
        <p:nvPicPr>
          <p:cNvPr id="15" name="图片 1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7864" y="912936"/>
            <a:ext cx="4688840" cy="46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4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-122597" y="0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294871" y="5761771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01920" y="209511"/>
            <a:ext cx="7455651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400" b="1" smtClean="0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Tính giá trị của a+ b và b + a</a:t>
            </a:r>
            <a:endParaRPr lang="zh-CN" alt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292459"/>
              </p:ext>
            </p:extLst>
          </p:nvPr>
        </p:nvGraphicFramePr>
        <p:xfrm>
          <a:off x="87084" y="1180152"/>
          <a:ext cx="12012560" cy="451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3140">
                  <a:extLst>
                    <a:ext uri="{9D8B030D-6E8A-4147-A177-3AD203B41FA5}">
                      <a16:colId xmlns:a16="http://schemas.microsoft.com/office/drawing/2014/main" xmlns="" val="3416024900"/>
                    </a:ext>
                  </a:extLst>
                </a:gridCol>
                <a:gridCol w="2341921">
                  <a:extLst>
                    <a:ext uri="{9D8B030D-6E8A-4147-A177-3AD203B41FA5}">
                      <a16:colId xmlns:a16="http://schemas.microsoft.com/office/drawing/2014/main" xmlns="" val="2871870674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xmlns="" val="6956903"/>
                    </a:ext>
                  </a:extLst>
                </a:gridCol>
                <a:gridCol w="3676649">
                  <a:extLst>
                    <a:ext uri="{9D8B030D-6E8A-4147-A177-3AD203B41FA5}">
                      <a16:colId xmlns:a16="http://schemas.microsoft.com/office/drawing/2014/main" xmlns="" val="1524752063"/>
                    </a:ext>
                  </a:extLst>
                </a:gridCol>
              </a:tblGrid>
              <a:tr h="1125521">
                <a:tc>
                  <a:txBody>
                    <a:bodyPr/>
                    <a:lstStyle/>
                    <a:p>
                      <a:pPr algn="ctr"/>
                      <a:r>
                        <a:rPr lang="en-US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5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5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en-US" sz="5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1208</a:t>
                      </a:r>
                      <a:endParaRPr lang="en-US" sz="5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67000791"/>
                  </a:ext>
                </a:extLst>
              </a:tr>
              <a:tr h="1129373"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2764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02522558"/>
                  </a:ext>
                </a:extLst>
              </a:tr>
              <a:tr h="1129373"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 b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69581834"/>
                  </a:ext>
                </a:extLst>
              </a:tr>
              <a:tr h="1129373"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+ a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36382079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204716" y="3683921"/>
            <a:ext cx="2294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+ 30 = </a:t>
            </a:r>
            <a:r>
              <a:rPr lang="en-US" sz="3200" b="1" cap="none" spc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3200" b="1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04716" y="4768776"/>
            <a:ext cx="2294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+ 20 = </a:t>
            </a:r>
            <a:r>
              <a:rPr lang="en-US" sz="3200" b="1" cap="none" spc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3200" b="1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98934" y="3706213"/>
            <a:ext cx="29097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+ 250 = </a:t>
            </a:r>
            <a:r>
              <a:rPr lang="en-US" sz="3200" b="1" cap="none" spc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en-US" sz="3200" b="1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98934" y="4766446"/>
            <a:ext cx="29097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+ 350 = </a:t>
            </a:r>
            <a:r>
              <a:rPr lang="en-US" sz="3200" b="1" cap="none" spc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en-US" sz="3200" b="1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91512" y="3706212"/>
            <a:ext cx="3525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1208 + 2764 = </a:t>
            </a:r>
            <a:r>
              <a:rPr lang="en-US" sz="3200" b="1" cap="none" spc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3972</a:t>
            </a:r>
            <a:endParaRPr lang="en-US" sz="3200" b="1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472298" y="4764116"/>
            <a:ext cx="3525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2764 + 1208 = </a:t>
            </a:r>
            <a:r>
              <a:rPr lang="en-US" sz="3200" b="1" cap="none" spc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3972</a:t>
            </a:r>
            <a:endParaRPr lang="en-US" sz="3200" b="1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7"/>
          <p:cNvSpPr txBox="1"/>
          <p:nvPr/>
        </p:nvSpPr>
        <p:spPr>
          <a:xfrm>
            <a:off x="1854970" y="160682"/>
            <a:ext cx="1033703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So sánh giá trị của hai biểu thức a + b và b + a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00691" y="3566733"/>
            <a:ext cx="684000" cy="684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15722" y="4670888"/>
            <a:ext cx="684000" cy="684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620197" y="3675432"/>
            <a:ext cx="756000" cy="7560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635228" y="4779587"/>
            <a:ext cx="756000" cy="7560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968832" y="3512382"/>
            <a:ext cx="972000" cy="972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983863" y="4616537"/>
            <a:ext cx="972000" cy="972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文本框 7"/>
          <p:cNvSpPr txBox="1"/>
          <p:nvPr/>
        </p:nvSpPr>
        <p:spPr>
          <a:xfrm>
            <a:off x="39977" y="5737112"/>
            <a:ext cx="11828802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Ta thấy giá trị của a+ b và b + a luôn luôn bằng nhau, ta viết: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48" name="文本框 7"/>
          <p:cNvSpPr txBox="1"/>
          <p:nvPr/>
        </p:nvSpPr>
        <p:spPr>
          <a:xfrm>
            <a:off x="4675507" y="6232274"/>
            <a:ext cx="3046752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a + b = b + a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50"/>
                            </p:stCondLst>
                            <p:childTnLst>
                              <p:par>
                                <p:cTn id="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00"/>
                            </p:stCondLst>
                            <p:childTnLst>
                              <p:par>
                                <p:cTn id="10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  <p:bldP spid="25" grpId="0"/>
      <p:bldP spid="26" grpId="0"/>
      <p:bldP spid="28" grpId="0"/>
      <p:bldP spid="29" grpId="0"/>
      <p:bldP spid="36" grpId="0"/>
      <p:bldP spid="37" grpId="0"/>
      <p:bldP spid="16" grpId="0" animBg="1"/>
      <p:bldP spid="38" grpId="0" animBg="1"/>
      <p:bldP spid="39" grpId="0" animBg="1"/>
      <p:bldP spid="42" grpId="0" animBg="1"/>
      <p:bldP spid="45" grpId="0" animBg="1"/>
      <p:bldP spid="46" grpId="0" animBg="1"/>
      <p:bldP spid="47" grpId="0"/>
      <p:bldP spid="48" grpId="0"/>
      <p:bldP spid="4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34487" y="391326"/>
            <a:ext cx="325501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0070C0"/>
                </a:solidFill>
                <a:latin typeface="UTM Showcard" panose="02040603050506020204" pitchFamily="18" charset="0"/>
                <a:ea typeface="汉仪太极体简" panose="02010600000101010101" charset="-122"/>
              </a:rPr>
              <a:t>GHI NHỚ</a:t>
            </a:r>
            <a:endParaRPr lang="zh-CN" altLang="en-US" sz="4800" b="1" dirty="0">
              <a:solidFill>
                <a:srgbClr val="0070C0"/>
              </a:solidFill>
              <a:latin typeface="UTM Showcard" panose="02040603050506020204" pitchFamily="18" charset="0"/>
              <a:ea typeface="汉仪太极体简" panose="0201060000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972" y="4420273"/>
            <a:ext cx="5022783" cy="22617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397" y="677296"/>
            <a:ext cx="1417375" cy="9483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123" y="3689198"/>
            <a:ext cx="1174422" cy="7833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2226" y="3802618"/>
            <a:ext cx="534051" cy="44920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96648" y="2235616"/>
            <a:ext cx="11087608" cy="17877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Khi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đổi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chỗ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các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số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hạng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trong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một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tổng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zh-CN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thì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tổng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không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thay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đổi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. 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718026" y="2012586"/>
            <a:ext cx="5068469" cy="0"/>
          </a:xfrm>
          <a:prstGeom prst="line">
            <a:avLst/>
          </a:prstGeom>
          <a:ln w="19050">
            <a:solidFill>
              <a:srgbClr val="1B258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718026" y="4015557"/>
            <a:ext cx="5068469" cy="0"/>
          </a:xfrm>
          <a:prstGeom prst="line">
            <a:avLst/>
          </a:prstGeom>
          <a:ln w="19050">
            <a:solidFill>
              <a:srgbClr val="1B258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0"/>
          <p:cNvSpPr/>
          <p:nvPr/>
        </p:nvSpPr>
        <p:spPr>
          <a:xfrm>
            <a:off x="5141346" y="4296507"/>
            <a:ext cx="6962308" cy="1999500"/>
          </a:xfrm>
          <a:prstGeom prst="wedgeEllipseCallout">
            <a:avLst>
              <a:gd name="adj1" fmla="val -52989"/>
              <a:gd name="adj2" fmla="val 17670"/>
            </a:avLst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sx="102000" sy="1020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 err="1" smtClean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Tính</a:t>
            </a:r>
            <a:r>
              <a:rPr lang="en-US" altLang="zh-CN" sz="3600" b="1" dirty="0" smtClean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chất</a:t>
            </a:r>
            <a:r>
              <a:rPr lang="en-US" altLang="zh-CN" sz="3600" b="1" dirty="0" smtClean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giao</a:t>
            </a:r>
            <a:r>
              <a:rPr lang="en-US" altLang="zh-CN" sz="3600" b="1" dirty="0" smtClean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hoán</a:t>
            </a:r>
            <a:r>
              <a:rPr lang="en-US" altLang="zh-CN" sz="3600" b="1" dirty="0" smtClean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 smtClean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phép</a:t>
            </a:r>
            <a:r>
              <a:rPr lang="en-US" altLang="zh-CN" sz="3600" b="1" dirty="0" smtClean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cộng</a:t>
            </a:r>
            <a:endParaRPr lang="zh-CN" altLang="en-US" sz="3600" b="1" dirty="0">
              <a:solidFill>
                <a:srgbClr val="002060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611217" y="2508447"/>
            <a:ext cx="4873862" cy="998234"/>
            <a:chOff x="3414165" y="2697466"/>
            <a:chExt cx="4873862" cy="998234"/>
          </a:xfrm>
        </p:grpSpPr>
        <p:grpSp>
          <p:nvGrpSpPr>
            <p:cNvPr id="5" name="组合 4"/>
            <p:cNvGrpSpPr/>
            <p:nvPr/>
          </p:nvGrpSpPr>
          <p:grpSpPr>
            <a:xfrm>
              <a:off x="3414165" y="2697466"/>
              <a:ext cx="1035449" cy="998234"/>
              <a:chOff x="2475875" y="2739703"/>
              <a:chExt cx="1649326" cy="15900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475875" y="3127635"/>
                <a:ext cx="1649326" cy="1202116"/>
                <a:chOff x="3819430" y="2245962"/>
                <a:chExt cx="1294401" cy="94342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菱形 10"/>
                <p:cNvSpPr/>
                <p:nvPr/>
              </p:nvSpPr>
              <p:spPr>
                <a:xfrm>
                  <a:off x="3819430" y="2245962"/>
                  <a:ext cx="943428" cy="943428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H="1">
                  <a:off x="3994142" y="2368511"/>
                  <a:ext cx="1119689" cy="7310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b="1" smtClean="0">
                      <a:latin typeface="汉仪太极体简" panose="02010600000101010101" charset="-122"/>
                      <a:ea typeface="汉仪太极体简" panose="02010600000101010101" charset="-122"/>
                    </a:rPr>
                    <a:t>3</a:t>
                  </a:r>
                  <a:endParaRPr lang="en-US" altLang="zh-CN" sz="3200" b="1" dirty="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827878">
                <a:off x="2636320" y="2739703"/>
                <a:ext cx="674296" cy="58293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3553925" y="2772370"/>
              <a:ext cx="4734102" cy="923330"/>
              <a:chOff x="3559581" y="3400501"/>
              <a:chExt cx="4734102" cy="92333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75142" y="3867496"/>
                <a:ext cx="3198114" cy="41402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latin typeface="汉仪太极体简" panose="02010600000101010101" charset="-122"/>
                    <a:ea typeface="汉仪太极体简" panose="02010600000101010101" charset="-122"/>
                  </a:rPr>
                  <a:t> 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559581" y="3400501"/>
                <a:ext cx="4734102" cy="92333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en-US" altLang="zh-CN" sz="5400" dirty="0"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</a:t>
                </a:r>
                <a:r>
                  <a:rPr lang="en-US" altLang="zh-CN" sz="5400" dirty="0" err="1" smtClean="0"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Luyện</a:t>
                </a:r>
                <a:r>
                  <a:rPr lang="en-US" altLang="zh-CN" sz="5400" dirty="0" smtClean="0"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</a:t>
                </a:r>
                <a:r>
                  <a:rPr lang="en-US" altLang="zh-CN" sz="5400" dirty="0" err="1" smtClean="0"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tập</a:t>
                </a:r>
                <a:endParaRPr lang="zh-CN" altLang="en-US" sz="5400" b="1" dirty="0">
                  <a:latin typeface="UTM Showcard" panose="02040603050506020204" pitchFamily="18" charset="0"/>
                  <a:ea typeface="汉仪太极体简" panose="02010600000101010101" charset="-122"/>
                </a:endParaRPr>
              </a:p>
            </p:txBody>
          </p:sp>
        </p:grpSp>
      </p:grpSp>
      <p:pic>
        <p:nvPicPr>
          <p:cNvPr id="16" name="图片 20" descr="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7453" y="1319018"/>
            <a:ext cx="38766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38312" y="474219"/>
            <a:ext cx="6185371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 smtClean="0">
                <a:solidFill>
                  <a:srgbClr val="0070C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Bài 1. Nêu kết quả tính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TextBox 45"/>
          <p:cNvSpPr txBox="1"/>
          <p:nvPr/>
        </p:nvSpPr>
        <p:spPr>
          <a:xfrm>
            <a:off x="3409649" y="1571827"/>
            <a:ext cx="5193512" cy="1080728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/>
            <a:r>
              <a:rPr lang="en-US" altLang="zh-CN" sz="3600" b="1" kern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a) 468 + 379 = 847</a:t>
            </a:r>
          </a:p>
          <a:p>
            <a:pPr algn="ctr"/>
            <a:r>
              <a:rPr lang="en-US" altLang="zh-CN" sz="3600" b="1" kern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     379 + 468 = </a:t>
            </a:r>
            <a:r>
              <a:rPr lang="en-US" altLang="zh-CN" sz="3600" b="1" kern="90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847</a:t>
            </a:r>
            <a:endParaRPr lang="zh-CN" altLang="en-US" sz="3600" b="1" kern="900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555" y="2112191"/>
            <a:ext cx="3494476" cy="3869488"/>
          </a:xfrm>
          <a:prstGeom prst="rect">
            <a:avLst/>
          </a:prstGeom>
        </p:spPr>
      </p:pic>
      <p:sp>
        <p:nvSpPr>
          <p:cNvPr id="20" name="TextBox 45"/>
          <p:cNvSpPr txBox="1"/>
          <p:nvPr/>
        </p:nvSpPr>
        <p:spPr>
          <a:xfrm>
            <a:off x="3730171" y="3130635"/>
            <a:ext cx="5193512" cy="1080728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/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b) 6509 + 2876 = 9385</a:t>
            </a:r>
          </a:p>
          <a:p>
            <a:pPr algn="ctr"/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    </a:t>
            </a:r>
            <a:r>
              <a:rPr lang="en-US" altLang="zh-CN" sz="3600" b="1" kern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2876</a:t>
            </a: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+ </a:t>
            </a:r>
            <a:r>
              <a:rPr lang="en-US" altLang="zh-CN" sz="3600" b="1" kern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6509</a:t>
            </a: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= </a:t>
            </a:r>
            <a:r>
              <a:rPr lang="en-US" altLang="zh-CN" sz="3600" b="1" kern="900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9385</a:t>
            </a:r>
            <a:endParaRPr lang="zh-CN" altLang="en-US" sz="3600" b="1" kern="900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TextBox 45"/>
          <p:cNvSpPr txBox="1"/>
          <p:nvPr/>
        </p:nvSpPr>
        <p:spPr>
          <a:xfrm>
            <a:off x="3463960" y="4690772"/>
            <a:ext cx="5193512" cy="1080728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/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c) 4268 + 76 = 4344</a:t>
            </a:r>
          </a:p>
          <a:p>
            <a:pPr algn="ctr"/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   76 </a:t>
            </a: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sz="3600" b="1" kern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4268</a:t>
            </a: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= </a:t>
            </a:r>
            <a:r>
              <a:rPr lang="en-US" altLang="zh-CN" sz="3600" b="1" kern="900" dirty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4344</a:t>
            </a:r>
          </a:p>
        </p:txBody>
      </p:sp>
      <p:sp>
        <p:nvSpPr>
          <p:cNvPr id="2" name="Rectangle 1"/>
          <p:cNvSpPr/>
          <p:nvPr/>
        </p:nvSpPr>
        <p:spPr>
          <a:xfrm>
            <a:off x="7085414" y="2101937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95959"/>
                </a:solidFill>
              </a:rPr>
              <a:t>…</a:t>
            </a:r>
            <a:endParaRPr lang="en-US" sz="3600">
              <a:solidFill>
                <a:srgbClr val="595959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92242" y="3640522"/>
            <a:ext cx="1365230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595959"/>
                </a:solidFill>
              </a:rPr>
              <a:t>…</a:t>
            </a:r>
            <a:endParaRPr lang="en-US" sz="3600" dirty="0">
              <a:solidFill>
                <a:srgbClr val="595959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85414" y="5263708"/>
            <a:ext cx="1161439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595959"/>
                </a:solidFill>
              </a:rPr>
              <a:t>…</a:t>
            </a:r>
            <a:endParaRPr lang="en-US" sz="3600" dirty="0">
              <a:solidFill>
                <a:srgbClr val="59595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52" y="4511500"/>
            <a:ext cx="2520000" cy="252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165" y="2576361"/>
            <a:ext cx="2520000" cy="25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190" y="474467"/>
            <a:ext cx="2520000" cy="25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1" grpId="0"/>
      <p:bldP spid="2" grpId="1" animBg="1"/>
      <p:bldP spid="27" grpId="1" animBg="1"/>
      <p:bldP spid="2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7"/>
  <p:tag name="KSO_WM_TEMPLATE_CATEGORY" val="custom"/>
  <p:tag name="KSO_WM_TEMPLATE_INDEX" val="20177907"/>
  <p:tag name="KSO_WM_UNIT_ID" val="custom20177907_24*i*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8"/>
  <p:tag name="KSO_WM_TEMPLATE_CATEGORY" val="custom"/>
  <p:tag name="KSO_WM_TEMPLATE_INDEX" val="20177907"/>
  <p:tag name="KSO_WM_UNIT_ID" val="custom20177907_24*i*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9"/>
  <p:tag name="KSO_WM_TEMPLATE_CATEGORY" val="custom"/>
  <p:tag name="KSO_WM_TEMPLATE_INDEX" val="20177907"/>
  <p:tag name="KSO_WM_UNIT_ID" val="custom20177907_24*i*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1"/>
  <p:tag name="KSO_WM_TEMPLATE_CATEGORY" val="custom"/>
  <p:tag name="KSO_WM_TEMPLATE_INDEX" val="20177907"/>
  <p:tag name="KSO_WM_UNIT_ID" val="custom20177907_24*i*5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2"/>
  <p:tag name="KSO_WM_TEMPLATE_CATEGORY" val="custom"/>
  <p:tag name="KSO_WM_TEMPLATE_INDEX" val="20177907"/>
  <p:tag name="KSO_WM_UNIT_ID" val="custom20177907_24*i*5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3"/>
  <p:tag name="KSO_WM_TEMPLATE_CATEGORY" val="custom"/>
  <p:tag name="KSO_WM_TEMPLATE_INDEX" val="20177907"/>
  <p:tag name="KSO_WM_UNIT_ID" val="custom20177907_24*i*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4"/>
  <p:tag name="KSO_WM_TEMPLATE_CATEGORY" val="custom"/>
  <p:tag name="KSO_WM_TEMPLATE_INDEX" val="20177907"/>
  <p:tag name="KSO_WM_UNIT_ID" val="custom20177907_24*i*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5"/>
  <p:tag name="KSO_WM_TEMPLATE_CATEGORY" val="custom"/>
  <p:tag name="KSO_WM_TEMPLATE_INDEX" val="20177907"/>
  <p:tag name="KSO_WM_UNIT_ID" val="custom20177907_24*i*5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6"/>
  <p:tag name="KSO_WM_TEMPLATE_CATEGORY" val="custom"/>
  <p:tag name="KSO_WM_TEMPLATE_INDEX" val="20177907"/>
  <p:tag name="KSO_WM_UNIT_ID" val="custom20177907_24*i*5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7"/>
  <p:tag name="KSO_WM_TEMPLATE_CATEGORY" val="custom"/>
  <p:tag name="KSO_WM_TEMPLATE_INDEX" val="20177907"/>
  <p:tag name="KSO_WM_UNIT_ID" val="custom20177907_24*i*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8"/>
  <p:tag name="KSO_WM_TEMPLATE_CATEGORY" val="custom"/>
  <p:tag name="KSO_WM_TEMPLATE_INDEX" val="20177907"/>
  <p:tag name="KSO_WM_UNIT_ID" val="custom20177907_24*i*5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9"/>
  <p:tag name="KSO_WM_TEMPLATE_CATEGORY" val="custom"/>
  <p:tag name="KSO_WM_TEMPLATE_INDEX" val="20177907"/>
  <p:tag name="KSO_WM_UNIT_ID" val="custom20177907_24*i*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1"/>
  <p:tag name="KSO_WM_TEMPLATE_CATEGORY" val="custom"/>
  <p:tag name="KSO_WM_TEMPLATE_INDEX" val="20177907"/>
  <p:tag name="KSO_WM_UNIT_ID" val="custom20177907_24*i*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2"/>
  <p:tag name="KSO_WM_TEMPLATE_CATEGORY" val="custom"/>
  <p:tag name="KSO_WM_TEMPLATE_INDEX" val="20177907"/>
  <p:tag name="KSO_WM_UNIT_ID" val="custom20177907_24*i*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3"/>
  <p:tag name="KSO_WM_TEMPLATE_CATEGORY" val="custom"/>
  <p:tag name="KSO_WM_TEMPLATE_INDEX" val="20177907"/>
  <p:tag name="KSO_WM_UNIT_ID" val="custom20177907_24*i*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4"/>
  <p:tag name="KSO_WM_TEMPLATE_CATEGORY" val="custom"/>
  <p:tag name="KSO_WM_TEMPLATE_INDEX" val="20177907"/>
  <p:tag name="KSO_WM_UNIT_ID" val="custom20177907_24*i*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5"/>
  <p:tag name="KSO_WM_TEMPLATE_CATEGORY" val="custom"/>
  <p:tag name="KSO_WM_TEMPLATE_INDEX" val="20177907"/>
  <p:tag name="KSO_WM_UNIT_ID" val="custom20177907_24*i*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6"/>
  <p:tag name="KSO_WM_TEMPLATE_CATEGORY" val="custom"/>
  <p:tag name="KSO_WM_TEMPLATE_INDEX" val="20177907"/>
  <p:tag name="KSO_WM_UNIT_ID" val="custom20177907_24*i*5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531</Words>
  <Application>Microsoft Office PowerPoint</Application>
  <PresentationFormat>Custom</PresentationFormat>
  <Paragraphs>150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Yu Gothic</vt:lpstr>
      <vt:lpstr>微软雅黑</vt:lpstr>
      <vt:lpstr>Times New Roman</vt:lpstr>
      <vt:lpstr>汉仪太极体简</vt:lpstr>
      <vt:lpstr>UTM A&amp;S Graceland</vt:lpstr>
      <vt:lpstr>Wingdings</vt:lpstr>
      <vt:lpstr>UTM Showcard</vt:lpstr>
      <vt:lpstr>UVN Bai Sau Nang</vt:lpstr>
      <vt:lpstr>Calibri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keywords>Thy Tho</cp:keywords>
  <cp:lastModifiedBy>PC_ASUS</cp:lastModifiedBy>
  <cp:revision>163</cp:revision>
  <dcterms:created xsi:type="dcterms:W3CDTF">2017-08-03T09:01:00Z</dcterms:created>
  <dcterms:modified xsi:type="dcterms:W3CDTF">2021-10-19T04:41:47Z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