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70" r:id="rId3"/>
    <p:sldId id="271" r:id="rId4"/>
    <p:sldId id="273" r:id="rId5"/>
    <p:sldId id="277" r:id="rId6"/>
    <p:sldId id="272" r:id="rId7"/>
    <p:sldId id="274" r:id="rId8"/>
    <p:sldId id="275" r:id="rId9"/>
    <p:sldId id="283" r:id="rId10"/>
    <p:sldId id="257" r:id="rId11"/>
    <p:sldId id="278" r:id="rId12"/>
    <p:sldId id="279" r:id="rId13"/>
    <p:sldId id="258" r:id="rId14"/>
    <p:sldId id="280" r:id="rId15"/>
    <p:sldId id="285" r:id="rId16"/>
    <p:sldId id="281" r:id="rId17"/>
    <p:sldId id="266" r:id="rId18"/>
    <p:sldId id="267" r:id="rId19"/>
    <p:sldId id="282" r:id="rId20"/>
    <p:sldId id="284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8" r:id="rId29"/>
    <p:sldId id="269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3A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5BF14-CD96-4738-8D43-074518064A5E}" type="datetimeFigureOut">
              <a:rPr lang="en-GB" smtClean="0"/>
              <a:t>17/10/2021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BDFD8C-D2A8-422E-AE7D-D5604DAC83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517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FD8C-D2A8-422E-AE7D-D5604DAC837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556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15.png"/><Relationship Id="rId7" Type="http://schemas.openxmlformats.org/officeDocument/2006/relationships/slide" Target="slide2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slide" Target="slide29.xml"/><Relationship Id="rId3" Type="http://schemas.openxmlformats.org/officeDocument/2006/relationships/image" Target="../media/image31.png"/><Relationship Id="rId7" Type="http://schemas.openxmlformats.org/officeDocument/2006/relationships/slide" Target="slide12.xml"/><Relationship Id="rId12" Type="http://schemas.openxmlformats.org/officeDocument/2006/relationships/slide" Target="slide2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2.xml"/><Relationship Id="rId11" Type="http://schemas.openxmlformats.org/officeDocument/2006/relationships/slide" Target="slide21.xml"/><Relationship Id="rId5" Type="http://schemas.openxmlformats.org/officeDocument/2006/relationships/slide" Target="slide26.xml"/><Relationship Id="rId15" Type="http://schemas.openxmlformats.org/officeDocument/2006/relationships/slide" Target="slide16.xml"/><Relationship Id="rId10" Type="http://schemas.openxmlformats.org/officeDocument/2006/relationships/slide" Target="slide25.xml"/><Relationship Id="rId4" Type="http://schemas.openxmlformats.org/officeDocument/2006/relationships/image" Target="../media/image32.png"/><Relationship Id="rId9" Type="http://schemas.openxmlformats.org/officeDocument/2006/relationships/slide" Target="slide24.xml"/><Relationship Id="rId1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slide" Target="slide21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openxmlformats.org/officeDocument/2006/relationships/slide" Target="slide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3496" y="229634"/>
            <a:ext cx="8089266" cy="116955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7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to my class</a:t>
            </a:r>
          </a:p>
        </p:txBody>
      </p:sp>
      <p:pic>
        <p:nvPicPr>
          <p:cNvPr id="409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76200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44750" y="3606800"/>
            <a:ext cx="3390900" cy="5921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44750" y="2456379"/>
            <a:ext cx="4419600" cy="6175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/>
            <a:endParaRPr lang="en-US" sz="9000" b="1" dirty="0">
              <a:solidFill>
                <a:srgbClr val="0070C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Teacher: Nguyen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Nha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Arial" charset="0"/>
              </a:rPr>
              <a:t> Phuong</a:t>
            </a:r>
          </a:p>
        </p:txBody>
      </p:sp>
    </p:spTree>
    <p:extLst>
      <p:ext uri="{BB962C8B-B14F-4D97-AF65-F5344CB8AC3E}">
        <p14:creationId xmlns:p14="http://schemas.microsoft.com/office/powerpoint/2010/main" val="725125285"/>
      </p:ext>
    </p:extLst>
  </p:cSld>
  <p:clrMapOvr>
    <a:masterClrMapping/>
  </p:clrMapOvr>
  <p:transition spd="slow"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4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2" name="Picture 4" descr="BACKGROUN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6350"/>
            <a:ext cx="9144000" cy="686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609600" y="1911708"/>
            <a:ext cx="7924800" cy="2046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500" b="1" dirty="0">
                <a:solidFill>
                  <a:srgbClr val="FF33CC"/>
                </a:solidFill>
                <a:latin typeface="Times New Roman" pitchFamily="18" charset="0"/>
              </a:rPr>
              <a:t>Unit 5: </a:t>
            </a:r>
          </a:p>
          <a:p>
            <a:pPr algn="ctr"/>
            <a:r>
              <a:rPr lang="en-US" sz="4100" b="1" dirty="0">
                <a:solidFill>
                  <a:srgbClr val="FF33CC"/>
                </a:solidFill>
                <a:latin typeface="Times New Roman" pitchFamily="18" charset="0"/>
              </a:rPr>
              <a:t>Where will you be this weekend?</a:t>
            </a:r>
            <a:br>
              <a:rPr lang="en-US" sz="4100" b="1" dirty="0">
                <a:solidFill>
                  <a:srgbClr val="FF33CC"/>
                </a:solidFill>
                <a:latin typeface="Times New Roman" pitchFamily="18" charset="0"/>
              </a:rPr>
            </a:br>
            <a:r>
              <a:rPr lang="en-US" sz="4100" b="1" dirty="0">
                <a:solidFill>
                  <a:srgbClr val="FF33CC"/>
                </a:solidFill>
                <a:latin typeface="Times New Roman" pitchFamily="18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7768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9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0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90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4" grpId="0"/>
      <p:bldP spid="8909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I. New words: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6350"/>
            <a:ext cx="29718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276350"/>
            <a:ext cx="30480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096001" y="5181600"/>
            <a:ext cx="3047999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by the sea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" y="5181600"/>
            <a:ext cx="2971799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in the countryside       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76350"/>
            <a:ext cx="31242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971800" y="5181600"/>
            <a:ext cx="3124201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000" dirty="0">
                <a:latin typeface="Times New Roman" pitchFamily="18" charset="0"/>
                <a:cs typeface="Times New Roman" pitchFamily="18" charset="0"/>
              </a:rPr>
              <a:t>on the beach </a:t>
            </a:r>
          </a:p>
        </p:txBody>
      </p:sp>
    </p:spTree>
    <p:extLst>
      <p:ext uri="{BB962C8B-B14F-4D97-AF65-F5344CB8AC3E}">
        <p14:creationId xmlns:p14="http://schemas.microsoft.com/office/powerpoint/2010/main" val="80623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1. Look, listen and repeat 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799"/>
            <a:ext cx="3744201" cy="258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s://s.sachmem.vn/public/images/TA5T1SHS/U5-L1-1-2-4bb731831f651856884a7ce52e171d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741218"/>
            <a:ext cx="4572000" cy="252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.sachmem.vn/public/images/TA5T1SHS/U5-L1-1-3-d37ab8279cc8e211ada4708ef81508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657600"/>
            <a:ext cx="4523829" cy="215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629" y="3646892"/>
            <a:ext cx="3773518" cy="216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ular Callout 9"/>
          <p:cNvSpPr/>
          <p:nvPr/>
        </p:nvSpPr>
        <p:spPr>
          <a:xfrm>
            <a:off x="2209800" y="2561770"/>
            <a:ext cx="2362200" cy="735174"/>
          </a:xfrm>
          <a:prstGeom prst="wedgeRoundRectCallout">
            <a:avLst>
              <a:gd name="adj1" fmla="val -57384"/>
              <a:gd name="adj2" fmla="val -755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Great! That will be</a:t>
            </a:r>
          </a:p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 a lot of fun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52400" y="2736409"/>
            <a:ext cx="1905000" cy="846138"/>
          </a:xfrm>
          <a:prstGeom prst="wedgeRoundRectCallout">
            <a:avLst>
              <a:gd name="adj1" fmla="val 19548"/>
              <a:gd name="adj2" fmla="val -833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What will you do this weekend 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438400" y="685799"/>
            <a:ext cx="2465104" cy="914401"/>
          </a:xfrm>
          <a:prstGeom prst="wedgeEllipseCallout">
            <a:avLst>
              <a:gd name="adj1" fmla="val -39674"/>
              <a:gd name="adj2" fmla="val 720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I think my family and I will go for a picnic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5310853" y="127001"/>
            <a:ext cx="3604547" cy="1117597"/>
          </a:xfrm>
          <a:prstGeom prst="wedgeEllipseCallout">
            <a:avLst>
              <a:gd name="adj1" fmla="val -26712"/>
              <a:gd name="adj2" fmla="val 985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What about you, Tony? Where will you be on Saturday ?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6324600" y="2875139"/>
            <a:ext cx="2277546" cy="782461"/>
          </a:xfrm>
          <a:prstGeom prst="wedgeRoundRectCallout">
            <a:avLst>
              <a:gd name="adj1" fmla="val -18303"/>
              <a:gd name="adj2" fmla="val -10073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I think I’ll be in the mountains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457200" y="5562600"/>
            <a:ext cx="2667000" cy="914400"/>
          </a:xfrm>
          <a:prstGeom prst="wedgeRoundRectCallout">
            <a:avLst>
              <a:gd name="adj1" fmla="val -6683"/>
              <a:gd name="adj2" fmla="val -882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What about you, 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? Where will you be?</a:t>
            </a:r>
          </a:p>
        </p:txBody>
      </p:sp>
      <p:sp>
        <p:nvSpPr>
          <p:cNvPr id="16" name="Rounded Rectangular Callout 15"/>
          <p:cNvSpPr/>
          <p:nvPr/>
        </p:nvSpPr>
        <p:spPr>
          <a:xfrm>
            <a:off x="2667000" y="3532414"/>
            <a:ext cx="2514600" cy="58420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I’ll be at home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4267200" y="5715000"/>
            <a:ext cx="2087307" cy="609600"/>
          </a:xfrm>
          <a:prstGeom prst="wedgeRoundRectCallout">
            <a:avLst>
              <a:gd name="adj1" fmla="val -9707"/>
              <a:gd name="adj2" fmla="val -8829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At home? Why? </a:t>
            </a:r>
          </a:p>
        </p:txBody>
      </p:sp>
      <p:sp>
        <p:nvSpPr>
          <p:cNvPr id="18" name="Rounded Rectangular Callout 17"/>
          <p:cNvSpPr/>
          <p:nvPr/>
        </p:nvSpPr>
        <p:spPr>
          <a:xfrm>
            <a:off x="6770142" y="5816289"/>
            <a:ext cx="1981200" cy="762000"/>
          </a:xfrm>
          <a:prstGeom prst="wedgeRoundRectCallout">
            <a:avLst>
              <a:gd name="adj1" fmla="val 6273"/>
              <a:gd name="adj2" fmla="val -9750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Because I have to study</a:t>
            </a:r>
          </a:p>
        </p:txBody>
      </p:sp>
      <p:sp>
        <p:nvSpPr>
          <p:cNvPr id="4" name="Action Button: Forward or Next 3">
            <a:hlinkClick r:id="rId7" action="ppaction://hlinksldjump" highlightClick="1"/>
          </p:cNvPr>
          <p:cNvSpPr/>
          <p:nvPr/>
        </p:nvSpPr>
        <p:spPr>
          <a:xfrm>
            <a:off x="152400" y="685799"/>
            <a:ext cx="457200" cy="304801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ction Button: Sound 6">
            <a:hlinkClick r:id="" action="ppaction://noaction" highlightClick="1">
              <a:snd r:embed="rId8" name="t1.wav.wav"/>
            </a:hlinkClick>
          </p:cNvPr>
          <p:cNvSpPr/>
          <p:nvPr/>
        </p:nvSpPr>
        <p:spPr>
          <a:xfrm>
            <a:off x="152400" y="127001"/>
            <a:ext cx="457200" cy="406399"/>
          </a:xfrm>
          <a:prstGeom prst="actionButtonSou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86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8" name="Picture 4" descr="BACKGROUN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5301"/>
            <a:ext cx="9144000" cy="68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72" name="Rectangle 8"/>
          <p:cNvSpPr>
            <a:spLocks noChangeArrowheads="1"/>
          </p:cNvSpPr>
          <p:nvPr/>
        </p:nvSpPr>
        <p:spPr bwMode="auto">
          <a:xfrm>
            <a:off x="1191491" y="2665503"/>
            <a:ext cx="79248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  <a:t>Where will you be this weekend? </a:t>
            </a:r>
          </a:p>
          <a:p>
            <a:pPr algn="ctr"/>
            <a:b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</a:br>
            <a:endParaRPr lang="en-US" sz="4000" dirty="0">
              <a:solidFill>
                <a:srgbClr val="FF33CC"/>
              </a:solidFill>
              <a:latin typeface="Times New Roman" pitchFamily="18" charset="0"/>
            </a:endParaRPr>
          </a:p>
        </p:txBody>
      </p:sp>
      <p:sp>
        <p:nvSpPr>
          <p:cNvPr id="88073" name="Rectangle 9"/>
          <p:cNvSpPr>
            <a:spLocks noChangeArrowheads="1"/>
          </p:cNvSpPr>
          <p:nvPr/>
        </p:nvSpPr>
        <p:spPr bwMode="auto">
          <a:xfrm>
            <a:off x="1735540" y="1050391"/>
            <a:ext cx="6276109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endParaRPr lang="en-US" sz="4400" b="1" dirty="0">
              <a:solidFill>
                <a:srgbClr val="FF33CC"/>
              </a:solidFill>
              <a:latin typeface="Times New Roman" pitchFamily="18" charset="0"/>
            </a:endParaRPr>
          </a:p>
          <a:p>
            <a:r>
              <a:rPr lang="en-US" sz="4400" b="1" dirty="0">
                <a:solidFill>
                  <a:srgbClr val="FF33CC"/>
                </a:solidFill>
                <a:latin typeface="Times New Roman" pitchFamily="18" charset="0"/>
              </a:rPr>
              <a:t>II. Sentence patterns:</a:t>
            </a:r>
            <a:br>
              <a:rPr lang="en-US" sz="4400" b="1" dirty="0">
                <a:solidFill>
                  <a:srgbClr val="FF33CC"/>
                </a:solidFill>
                <a:latin typeface="Times New Roman" pitchFamily="18" charset="0"/>
              </a:rPr>
            </a:br>
            <a:endParaRPr lang="en-US" sz="4400" b="1" dirty="0">
              <a:solidFill>
                <a:srgbClr val="FF33CC"/>
              </a:solidFill>
              <a:latin typeface="Times New Roman" pitchFamily="18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1219200" y="3281057"/>
            <a:ext cx="70104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  <a:t>I think I’ll be in  the mountains</a:t>
            </a:r>
            <a:br>
              <a:rPr lang="en-US" sz="4000" dirty="0">
                <a:solidFill>
                  <a:srgbClr val="FF33CC"/>
                </a:solidFill>
                <a:latin typeface="Times New Roman" pitchFamily="18" charset="0"/>
              </a:rPr>
            </a:br>
            <a:endParaRPr lang="en-US" sz="4000" dirty="0">
              <a:solidFill>
                <a:srgbClr val="FF33CC"/>
              </a:solidFill>
              <a:latin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2743200" y="3942775"/>
            <a:ext cx="609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219200" y="4038600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* I’ll = I will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581400" y="3942775"/>
            <a:ext cx="381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540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80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709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2. Point and say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8" y="1620614"/>
            <a:ext cx="3858490" cy="2665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036" y="1620614"/>
            <a:ext cx="3810000" cy="2625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2" y="4262004"/>
            <a:ext cx="3858491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7" y="4234295"/>
            <a:ext cx="3851564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072" y="3659332"/>
            <a:ext cx="381692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In the countryside</a:t>
            </a:r>
          </a:p>
        </p:txBody>
      </p:sp>
      <p:sp>
        <p:nvSpPr>
          <p:cNvPr id="9" name="Rectangle 8"/>
          <p:cNvSpPr/>
          <p:nvPr/>
        </p:nvSpPr>
        <p:spPr>
          <a:xfrm>
            <a:off x="387927" y="6276109"/>
            <a:ext cx="383078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At school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31327" y="3655868"/>
            <a:ext cx="3837709" cy="590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On the beach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31327" y="6279573"/>
            <a:ext cx="3830782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By the sea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581" y="1620614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38253" y="4268932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72891" y="1620115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4072" y="4268932"/>
            <a:ext cx="415637" cy="4572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1780" y="604951"/>
            <a:ext cx="876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i="1" dirty="0">
                <a:latin typeface="Times New Roman" pitchFamily="18" charset="0"/>
                <a:cs typeface="Times New Roman" pitchFamily="18" charset="0"/>
              </a:rPr>
              <a:t>Where will you be this weekend?     </a:t>
            </a:r>
          </a:p>
          <a:p>
            <a:r>
              <a:rPr lang="en-GB" sz="3000" b="1" i="1" dirty="0">
                <a:latin typeface="Times New Roman" pitchFamily="18" charset="0"/>
                <a:cs typeface="Times New Roman" pitchFamily="18" charset="0"/>
              </a:rPr>
              <a:t>I think I’ll be …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3429000" y="1112782"/>
            <a:ext cx="190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715000" y="404123"/>
            <a:ext cx="3810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tomorrow/  next Sunday</a:t>
            </a:r>
          </a:p>
          <a:p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next week / month/ … )</a:t>
            </a:r>
          </a:p>
        </p:txBody>
      </p:sp>
    </p:spTree>
    <p:extLst>
      <p:ext uri="{BB962C8B-B14F-4D97-AF65-F5344CB8AC3E}">
        <p14:creationId xmlns:p14="http://schemas.microsoft.com/office/powerpoint/2010/main" val="334082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24" y="925940"/>
            <a:ext cx="2856702" cy="2570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76" y="976269"/>
            <a:ext cx="2902999" cy="2517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751" y="925940"/>
            <a:ext cx="2745853" cy="25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077" y="3964085"/>
            <a:ext cx="2780818" cy="26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076" y="3964085"/>
            <a:ext cx="2891438" cy="2616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5224" y="3476423"/>
            <a:ext cx="285670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At school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70751" y="3496276"/>
            <a:ext cx="2853576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At home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0480" y="6516470"/>
            <a:ext cx="2745853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In the mountains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35465" y="6554523"/>
            <a:ext cx="2788862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In the supermarket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8797" y="6550017"/>
            <a:ext cx="2900637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In Japan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09075" y="3486932"/>
            <a:ext cx="2874679" cy="40011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latin typeface="Times New Roman" pitchFamily="18" charset="0"/>
                <a:cs typeface="Times New Roman" pitchFamily="18" charset="0"/>
              </a:rPr>
              <a:t>At the zoo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46" y="4010822"/>
            <a:ext cx="2827276" cy="2552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FD62C9-B34B-4931-8303-CB9B8E6D2D92}"/>
              </a:ext>
            </a:extLst>
          </p:cNvPr>
          <p:cNvSpPr txBox="1"/>
          <p:nvPr/>
        </p:nvSpPr>
        <p:spPr>
          <a:xfrm>
            <a:off x="287543" y="0"/>
            <a:ext cx="740865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 will you be ......................?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think I’ll be ................................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F6559E-410A-4BA8-BB25-B557A5618D73}"/>
              </a:ext>
            </a:extLst>
          </p:cNvPr>
          <p:cNvSpPr txBox="1"/>
          <p:nvPr/>
        </p:nvSpPr>
        <p:spPr>
          <a:xfrm>
            <a:off x="5404898" y="-22463"/>
            <a:ext cx="3810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tomorrow/  next Sunday</a:t>
            </a:r>
          </a:p>
          <a:p>
            <a:r>
              <a:rPr lang="en-GB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next week / month/ … )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75351DDA-3C19-4992-823A-FF60CFF77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073" y="915015"/>
            <a:ext cx="2825254" cy="256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31E5395-F62F-4BBD-BFF6-2C3073C5B15D}"/>
              </a:ext>
            </a:extLst>
          </p:cNvPr>
          <p:cNvSpPr txBox="1"/>
          <p:nvPr/>
        </p:nvSpPr>
        <p:spPr>
          <a:xfrm>
            <a:off x="213546" y="3465498"/>
            <a:ext cx="2856702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At school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9D38A09-AD52-4DD7-98B0-678C37F45793}"/>
              </a:ext>
            </a:extLst>
          </p:cNvPr>
          <p:cNvSpPr txBox="1"/>
          <p:nvPr/>
        </p:nvSpPr>
        <p:spPr>
          <a:xfrm>
            <a:off x="6107939" y="6421835"/>
            <a:ext cx="2891438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In the mountains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3626EFA-6773-490E-953D-BC512A4D3A07}"/>
              </a:ext>
            </a:extLst>
          </p:cNvPr>
          <p:cNvSpPr txBox="1"/>
          <p:nvPr/>
        </p:nvSpPr>
        <p:spPr>
          <a:xfrm>
            <a:off x="3236602" y="6460220"/>
            <a:ext cx="2788862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In the supermarket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69BC35A-E8B9-4639-B14E-26E40EA849F1}"/>
              </a:ext>
            </a:extLst>
          </p:cNvPr>
          <p:cNvSpPr txBox="1"/>
          <p:nvPr/>
        </p:nvSpPr>
        <p:spPr>
          <a:xfrm>
            <a:off x="143486" y="6458406"/>
            <a:ext cx="2900637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In Japan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B92330-CD52-40C8-9184-BF2F788367C8}"/>
              </a:ext>
            </a:extLst>
          </p:cNvPr>
          <p:cNvSpPr txBox="1"/>
          <p:nvPr/>
        </p:nvSpPr>
        <p:spPr>
          <a:xfrm>
            <a:off x="6137397" y="3476007"/>
            <a:ext cx="2874679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Times New Roman" pitchFamily="18" charset="0"/>
                <a:cs typeface="Times New Roman" pitchFamily="18" charset="0"/>
              </a:rPr>
              <a:t>At the zoo </a:t>
            </a:r>
          </a:p>
        </p:txBody>
      </p:sp>
    </p:spTree>
    <p:extLst>
      <p:ext uri="{BB962C8B-B14F-4D97-AF65-F5344CB8AC3E}">
        <p14:creationId xmlns:p14="http://schemas.microsoft.com/office/powerpoint/2010/main" val="190523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5643564"/>
            <a:ext cx="533399" cy="53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565" y="3990105"/>
            <a:ext cx="573235" cy="573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707" y="22812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Sound 2">
            <a:hlinkClick r:id="" action="ppaction://noaction" highlightClick="1">
              <a:snd r:embed="rId7" name="2 (online-audio-converter.com).wav"/>
            </a:hlinkClick>
          </p:cNvPr>
          <p:cNvSpPr/>
          <p:nvPr/>
        </p:nvSpPr>
        <p:spPr>
          <a:xfrm>
            <a:off x="8412307" y="152400"/>
            <a:ext cx="579293" cy="381000"/>
          </a:xfrm>
          <a:prstGeom prst="actionButtonSound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02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4" name="Picture 4" descr="BACKGROUND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1752600" y="1066800"/>
            <a:ext cx="6248400" cy="167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Thursday, October 21</a:t>
            </a:r>
            <a:r>
              <a:rPr lang="en-US" sz="2600" baseline="30000" dirty="0">
                <a:solidFill>
                  <a:srgbClr val="7030A0"/>
                </a:solidFill>
                <a:latin typeface="Times New Roman" pitchFamily="18" charset="0"/>
              </a:rPr>
              <a:t>st</a:t>
            </a: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 2021</a:t>
            </a:r>
            <a:b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Unit 5: Where will you be this weekend?</a:t>
            </a:r>
            <a:b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Lesson 1</a:t>
            </a:r>
            <a:b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</a:br>
            <a:endParaRPr lang="en-US" sz="260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1593273" y="4119595"/>
            <a:ext cx="5791200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600" b="1" dirty="0">
                <a:solidFill>
                  <a:srgbClr val="7030A0"/>
                </a:solidFill>
                <a:latin typeface="Times New Roman" pitchFamily="18" charset="0"/>
              </a:rPr>
              <a:t>II. Models: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 Where will you be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</a:rPr>
              <a:t>this weekend</a:t>
            </a: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?</a:t>
            </a:r>
          </a:p>
          <a:p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 I think I’ll be  </a:t>
            </a:r>
            <a:r>
              <a:rPr lang="en-US" sz="2600" dirty="0">
                <a:solidFill>
                  <a:srgbClr val="FF0000"/>
                </a:solidFill>
                <a:latin typeface="Times New Roman" pitchFamily="18" charset="0"/>
              </a:rPr>
              <a:t>in the mountains</a:t>
            </a:r>
            <a:r>
              <a:rPr lang="en-US" sz="2600" dirty="0">
                <a:solidFill>
                  <a:srgbClr val="7030A0"/>
                </a:solidFill>
                <a:latin typeface="Times New Roman" pitchFamily="18" charset="0"/>
              </a:rPr>
              <a:t>.</a:t>
            </a:r>
          </a:p>
          <a:p>
            <a:br>
              <a:rPr lang="en-US" sz="2600" dirty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2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0982" y="2419811"/>
            <a:ext cx="4114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AutoNum type="romanUcPeriod"/>
            </a:pPr>
            <a:r>
              <a:rPr lang="en-GB" sz="2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Words</a:t>
            </a: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285750" indent="-285750">
              <a:buFontTx/>
              <a:buChar char="-"/>
            </a:pP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countryside</a:t>
            </a:r>
          </a:p>
          <a:p>
            <a:pPr marL="285750" indent="-285750">
              <a:buFontTx/>
              <a:buChar char="-"/>
            </a:pP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By the sea</a:t>
            </a:r>
          </a:p>
          <a:p>
            <a:pPr marL="285750" indent="-285750">
              <a:buFontTx/>
              <a:buChar char="-"/>
            </a:pP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On the beach</a:t>
            </a:r>
          </a:p>
          <a:p>
            <a:pPr marL="285750" indent="-285750">
              <a:buFontTx/>
              <a:buChar char="-"/>
            </a:pPr>
            <a:endParaRPr lang="en-GB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GB" sz="2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E79E8-CF4A-4781-99B6-4B5D4CBAFDC1}"/>
              </a:ext>
            </a:extLst>
          </p:cNvPr>
          <p:cNvSpPr txBox="1"/>
          <p:nvPr/>
        </p:nvSpPr>
        <p:spPr>
          <a:xfrm>
            <a:off x="5763491" y="2418855"/>
            <a:ext cx="23622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III. Exercises: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W(2)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Q&amp;A (p2)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Olm.vn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A5B35F-A16A-439F-B24C-34DACFC89CB4}"/>
              </a:ext>
            </a:extLst>
          </p:cNvPr>
          <p:cNvSpPr txBox="1"/>
          <p:nvPr/>
        </p:nvSpPr>
        <p:spPr>
          <a:xfrm>
            <a:off x="1620982" y="5323887"/>
            <a:ext cx="3124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Times New Roman" pitchFamily="18" charset="0"/>
              </a:rPr>
              <a:t>* I’ll = I will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17453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" grpId="0"/>
      <p:bldP spid="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981200"/>
            <a:ext cx="7620000" cy="4572000"/>
          </a:xfr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04800" y="381000"/>
            <a:ext cx="7924800" cy="2209800"/>
          </a:xfrm>
        </p:spPr>
        <p:txBody>
          <a:bodyPr anchor="t">
            <a:normAutofit fontScale="90000"/>
          </a:bodyPr>
          <a:lstStyle/>
          <a:p>
            <a:r>
              <a:rPr lang="en-US" sz="6300" b="1" dirty="0">
                <a:solidFill>
                  <a:srgbClr val="0070C0"/>
                </a:solidFill>
                <a:latin typeface="Times New Roman" pitchFamily="18" charset="0"/>
              </a:rPr>
              <a:t>Thank you for your attention !</a:t>
            </a:r>
            <a:br>
              <a:rPr lang="en-US" sz="6300" b="1" dirty="0">
                <a:solidFill>
                  <a:srgbClr val="0070C0"/>
                </a:solidFill>
                <a:latin typeface="Times New Roman" pitchFamily="18" charset="0"/>
              </a:rPr>
            </a:br>
            <a:endParaRPr lang="en-US" sz="6300" b="1" dirty="0">
              <a:solidFill>
                <a:srgbClr val="0070C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96068"/>
      </p:ext>
    </p:extLst>
  </p:cSld>
  <p:clrMapOvr>
    <a:masterClrMapping/>
  </p:clrMapOvr>
  <p:transition spd="slow">
    <p:sndAc>
      <p:stSnd>
        <p:snd r:embed="rId2" name="applaus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594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Times New Roman" pitchFamily="18" charset="0"/>
                <a:cs typeface="Times New Roman" pitchFamily="18" charset="0"/>
              </a:rPr>
              <a:t>5. Read and match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88912" y="1043564"/>
            <a:ext cx="4040188" cy="483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1. Where will you be this       weekend?                          </a:t>
            </a:r>
          </a:p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2. Where will Mai be tomorrow?</a:t>
            </a:r>
          </a:p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3. Where will </a:t>
            </a:r>
            <a:r>
              <a:rPr lang="en-GB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be next week?</a:t>
            </a:r>
          </a:p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4. Where will Peter and Linda be next month?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932218" y="1051718"/>
            <a:ext cx="4270375" cy="4906963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a. He’ll be in the mountains.</a:t>
            </a:r>
          </a:p>
          <a:p>
            <a:pPr marL="0" indent="0">
              <a:buNone/>
            </a:pP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b. They’ll be by the sea.</a:t>
            </a:r>
          </a:p>
          <a:p>
            <a:pPr marL="0" indent="0">
              <a:buNone/>
            </a:pP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c. I think I’ll be at home.</a:t>
            </a:r>
          </a:p>
          <a:p>
            <a:pPr marL="0" indent="0">
              <a:buNone/>
            </a:pPr>
            <a:endParaRPr lang="en-GB" sz="2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d. She’ll be on the beach</a:t>
            </a:r>
            <a:r>
              <a:rPr lang="en-GB" dirty="0"/>
              <a:t>.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699164" y="1577686"/>
            <a:ext cx="1274618" cy="1676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429000" y="2362200"/>
            <a:ext cx="1485900" cy="2050473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645477" y="1333500"/>
            <a:ext cx="1295400" cy="2057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678382" y="2415886"/>
            <a:ext cx="1295400" cy="19431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58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88473" y="2514600"/>
            <a:ext cx="701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Guessing game</a:t>
            </a:r>
          </a:p>
        </p:txBody>
      </p:sp>
    </p:spTree>
    <p:extLst>
      <p:ext uri="{BB962C8B-B14F-4D97-AF65-F5344CB8AC3E}">
        <p14:creationId xmlns:p14="http://schemas.microsoft.com/office/powerpoint/2010/main" val="373042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-168259"/>
            <a:ext cx="2895600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292437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21290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0526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1447800"/>
            <a:ext cx="8915400" cy="4708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What will Mai do this weekend?</a:t>
            </a: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3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go for a walk    b. go to the zoo     c. go for a picnic</a:t>
            </a:r>
          </a:p>
          <a:p>
            <a:endParaRPr lang="en-GB" sz="3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GB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Where will Tony be on Saturday?</a:t>
            </a: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GB" sz="3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in the countryside                  b. in the mountains     </a:t>
            </a:r>
          </a:p>
          <a:p>
            <a:r>
              <a:rPr lang="en-GB" sz="3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c. in the supermarket</a:t>
            </a:r>
          </a:p>
          <a:p>
            <a:endParaRPr lang="en-GB" sz="3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GB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Where will </a:t>
            </a:r>
            <a:r>
              <a:rPr lang="en-GB" sz="30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GB" sz="3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be ?</a:t>
            </a:r>
          </a:p>
          <a:p>
            <a:r>
              <a:rPr lang="en-GB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GB" sz="3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a. at home            b. at the zoo             c. at school  </a:t>
            </a:r>
          </a:p>
          <a:p>
            <a:endParaRPr lang="en-GB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68321"/>
            <a:ext cx="1177636" cy="117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ction Button: Forward or Next 2">
            <a:hlinkClick r:id="rId6" action="ppaction://hlinksldjump" highlightClick="1"/>
          </p:cNvPr>
          <p:cNvSpPr/>
          <p:nvPr/>
        </p:nvSpPr>
        <p:spPr>
          <a:xfrm>
            <a:off x="8361218" y="6156781"/>
            <a:ext cx="588818" cy="472619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6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053" y="152400"/>
            <a:ext cx="35433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5900"/>
            <a:ext cx="2924175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>
          <a:xfrm>
            <a:off x="52387" y="457200"/>
            <a:ext cx="6448425" cy="1320800"/>
          </a:xfrm>
        </p:spPr>
        <p:txBody>
          <a:bodyPr anchor="t"/>
          <a:lstStyle/>
          <a:p>
            <a:pPr algn="l"/>
            <a:r>
              <a:rPr lang="en-US" sz="6600" b="1" i="1" u="sng" dirty="0">
                <a:solidFill>
                  <a:schemeClr val="folHlink"/>
                </a:solidFill>
                <a:hlinkClick r:id="rId5" action="ppaction://hlinksldjump"/>
              </a:rPr>
              <a:t>Lucky Number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>
          <a:xfrm>
            <a:off x="1752600" y="2057400"/>
            <a:ext cx="6030913" cy="313531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6-Point Star 3">
            <a:hlinkClick r:id="rId6" action="ppaction://hlinksldjump"/>
          </p:cNvPr>
          <p:cNvSpPr/>
          <p:nvPr/>
        </p:nvSpPr>
        <p:spPr>
          <a:xfrm>
            <a:off x="1295400" y="2029691"/>
            <a:ext cx="1254125" cy="1722438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6" action="ppaction://hlinksldjump"/>
              </a:rPr>
              <a:t>1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5" name="6-Point Star 4">
            <a:hlinkClick r:id="rId7" action="ppaction://hlinksldjump"/>
          </p:cNvPr>
          <p:cNvSpPr/>
          <p:nvPr/>
        </p:nvSpPr>
        <p:spPr>
          <a:xfrm>
            <a:off x="3276600" y="2081357"/>
            <a:ext cx="1139825" cy="1719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</a:rPr>
              <a:t> </a:t>
            </a:r>
            <a:r>
              <a:rPr lang="en-US" sz="4400" dirty="0">
                <a:solidFill>
                  <a:srgbClr val="0070C0"/>
                </a:solidFill>
                <a:hlinkClick r:id="rId8" action="ppaction://hlinksldjump"/>
              </a:rPr>
              <a:t>2</a:t>
            </a:r>
            <a:endParaRPr lang="en-US" sz="4400" dirty="0">
              <a:solidFill>
                <a:srgbClr val="0070C0"/>
              </a:solidFill>
            </a:endParaRPr>
          </a:p>
        </p:txBody>
      </p:sp>
      <p:sp>
        <p:nvSpPr>
          <p:cNvPr id="6" name="6-Point Star 5">
            <a:hlinkClick r:id="rId8" action="ppaction://hlinksldjump"/>
          </p:cNvPr>
          <p:cNvSpPr/>
          <p:nvPr/>
        </p:nvSpPr>
        <p:spPr>
          <a:xfrm>
            <a:off x="5029200" y="2074430"/>
            <a:ext cx="1127125" cy="1719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</a:rPr>
              <a:t> </a:t>
            </a:r>
            <a:r>
              <a:rPr lang="en-US" sz="4400" dirty="0">
                <a:solidFill>
                  <a:srgbClr val="7030A0"/>
                </a:solidFill>
                <a:hlinkClick r:id="rId9" action="ppaction://hlinksldjump"/>
              </a:rPr>
              <a:t>3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7" name="6-Point Star 6">
            <a:hlinkClick r:id="rId6" action="ppaction://hlinksldjump"/>
          </p:cNvPr>
          <p:cNvSpPr/>
          <p:nvPr/>
        </p:nvSpPr>
        <p:spPr>
          <a:xfrm>
            <a:off x="6740957" y="2050471"/>
            <a:ext cx="1254125" cy="160972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10" action="ppaction://hlinksldjump"/>
              </a:rPr>
              <a:t>4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6-Point Star 7">
            <a:hlinkClick r:id="rId5" action="ppaction://hlinksldjump"/>
          </p:cNvPr>
          <p:cNvSpPr/>
          <p:nvPr/>
        </p:nvSpPr>
        <p:spPr>
          <a:xfrm>
            <a:off x="1352549" y="4032964"/>
            <a:ext cx="1139825" cy="1609725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5" action="ppaction://hlinksldjump"/>
              </a:rPr>
              <a:t>5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9" name="6-Point Star 8">
            <a:hlinkClick r:id="rId11" action="ppaction://hlinksldjump"/>
          </p:cNvPr>
          <p:cNvSpPr/>
          <p:nvPr/>
        </p:nvSpPr>
        <p:spPr>
          <a:xfrm>
            <a:off x="3276600" y="4032964"/>
            <a:ext cx="1050925" cy="1465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12" action="ppaction://hlinksldjump"/>
              </a:rPr>
              <a:t>6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3" name="6-Point Star 12">
            <a:hlinkClick r:id="rId11" action="ppaction://hlinksldjump"/>
          </p:cNvPr>
          <p:cNvSpPr/>
          <p:nvPr/>
        </p:nvSpPr>
        <p:spPr>
          <a:xfrm>
            <a:off x="6842556" y="4032964"/>
            <a:ext cx="1050925" cy="1429034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13" action="ppaction://hlinksldjump"/>
              </a:rPr>
              <a:t>8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14" name="6-Point Star 13">
            <a:hlinkClick r:id="rId11" action="ppaction://hlinksldjump"/>
          </p:cNvPr>
          <p:cNvSpPr/>
          <p:nvPr/>
        </p:nvSpPr>
        <p:spPr>
          <a:xfrm>
            <a:off x="5105400" y="4052662"/>
            <a:ext cx="1050925" cy="1465263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rgbClr val="7030A0"/>
                </a:solidFill>
                <a:hlinkClick r:id="rId14" action="ppaction://hlinksldjump"/>
              </a:rPr>
              <a:t>7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3" name="Action Button: Forward or Next 2">
            <a:hlinkClick r:id="rId15" action="ppaction://hlinksldjump" highlightClick="1"/>
          </p:cNvPr>
          <p:cNvSpPr/>
          <p:nvPr/>
        </p:nvSpPr>
        <p:spPr>
          <a:xfrm>
            <a:off x="7893481" y="5943600"/>
            <a:ext cx="640919" cy="533400"/>
          </a:xfrm>
          <a:prstGeom prst="actionButtonForwardNex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68779"/>
      </p:ext>
    </p:extLst>
  </p:cSld>
  <p:clrMapOvr>
    <a:masterClrMapping/>
  </p:clrMapOvr>
  <p:transition spd="slow"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pic>
        <p:nvPicPr>
          <p:cNvPr id="44035" name="Content Placeholder 3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Action Button: Home 1">
            <a:hlinkClick r:id="rId5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2634043"/>
      </p:ext>
    </p:extLst>
  </p:cSld>
  <p:clrMapOvr>
    <a:masterClrMapping/>
  </p:clrMapOvr>
  <p:transition spd="slow">
    <p:sndAc>
      <p:stSnd>
        <p:snd r:embed="rId2" name="bomb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4294967295"/>
          </p:nvPr>
        </p:nvSpPr>
        <p:spPr>
          <a:xfrm>
            <a:off x="1600200" y="1524000"/>
            <a:ext cx="6448425" cy="3881438"/>
          </a:xfrm>
        </p:spPr>
        <p:txBody>
          <a:bodyPr/>
          <a:lstStyle/>
          <a:p>
            <a:pPr marL="0" indent="0" algn="ctr" defTabSz="457200">
              <a:buFontTx/>
              <a:buNone/>
            </a:pP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 action="ppaction://hlinksldjump"/>
              </a:rPr>
              <a:t>500$</a:t>
            </a: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8800"/>
            <a:ext cx="4810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506504"/>
      </p:ext>
    </p:extLst>
  </p:cSld>
  <p:clrMapOvr>
    <a:masterClrMapping/>
  </p:clrMapOvr>
  <p:transition spd="slow">
    <p:sndAc>
      <p:stSnd>
        <p:snd r:embed="rId2" name="drumroll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pic>
        <p:nvPicPr>
          <p:cNvPr id="46083" name="Picture 2" descr="Kết quả hình ảnh cho a boom">
            <a:hlinkClick r:id="rId3" action="ppaction://hlinksldjump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3042409"/>
      </p:ext>
    </p:extLst>
  </p:cSld>
  <p:clrMapOvr>
    <a:masterClrMapping/>
  </p:clrMapOvr>
  <p:transition spd="slow">
    <p:sndAc>
      <p:stSnd>
        <p:snd r:embed="rId2" name="explod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pic>
        <p:nvPicPr>
          <p:cNvPr id="47107" name="Content Placeholder 3">
            <a:hlinkClick r:id="rId3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4450"/>
            <a:ext cx="9144000" cy="6902450"/>
          </a:xfrm>
        </p:spPr>
      </p:pic>
      <p:sp>
        <p:nvSpPr>
          <p:cNvPr id="4" name="Action Button: Home 3">
            <a:hlinkClick r:id="rId5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6404807"/>
      </p:ext>
    </p:extLst>
  </p:cSld>
  <p:clrMapOvr>
    <a:masterClrMapping/>
  </p:clrMapOvr>
  <p:transition spd="slow">
    <p:sndAc>
      <p:stSnd>
        <p:snd r:embed="rId2" name="applause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sp>
        <p:nvSpPr>
          <p:cNvPr id="48131" name="Content Placeholder 2"/>
          <p:cNvSpPr>
            <a:spLocks noGrp="1"/>
          </p:cNvSpPr>
          <p:nvPr>
            <p:ph idx="4294967295"/>
          </p:nvPr>
        </p:nvSpPr>
        <p:spPr>
          <a:xfrm>
            <a:off x="1825625" y="1889125"/>
            <a:ext cx="6030913" cy="3590925"/>
          </a:xfrm>
        </p:spPr>
        <p:txBody>
          <a:bodyPr/>
          <a:lstStyle/>
          <a:p>
            <a:pPr marL="0" indent="0" algn="ctr" defTabSz="457200">
              <a:buFontTx/>
              <a:buNone/>
            </a:pP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800$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500309"/>
      </p:ext>
    </p:extLst>
  </p:cSld>
  <p:clrMapOvr>
    <a:masterClrMapping/>
  </p:clrMapOvr>
  <p:transition spd="slow">
    <p:sndAc>
      <p:stSnd>
        <p:snd r:embed="rId2" name="drumroll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/>
        <p:txBody>
          <a:bodyPr anchor="t"/>
          <a:lstStyle/>
          <a:p>
            <a:endParaRPr lang="en-US"/>
          </a:p>
        </p:txBody>
      </p:sp>
      <p:sp>
        <p:nvSpPr>
          <p:cNvPr id="49155" name="Content Placeholder 2"/>
          <p:cNvSpPr>
            <a:spLocks noGrp="1"/>
          </p:cNvSpPr>
          <p:nvPr>
            <p:ph idx="4294967295"/>
          </p:nvPr>
        </p:nvSpPr>
        <p:spPr>
          <a:xfrm>
            <a:off x="1682750" y="1951038"/>
            <a:ext cx="6030913" cy="3138487"/>
          </a:xfrm>
        </p:spPr>
        <p:txBody>
          <a:bodyPr>
            <a:normAutofit lnSpcReduction="10000"/>
          </a:bodyPr>
          <a:lstStyle/>
          <a:p>
            <a:pPr marL="0" indent="0" defTabSz="457200">
              <a:buFontTx/>
              <a:buNone/>
            </a:pPr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700$</a:t>
            </a:r>
          </a:p>
        </p:txBody>
      </p:sp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746449"/>
      </p:ext>
    </p:extLst>
  </p:cSld>
  <p:clrMapOvr>
    <a:masterClrMapping/>
  </p:clrMapOvr>
  <p:transition spd="slow">
    <p:sndAc>
      <p:stSnd>
        <p:snd r:embed="rId2" name="drumroll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Right Arrow 1"/>
          <p:cNvSpPr/>
          <p:nvPr/>
        </p:nvSpPr>
        <p:spPr>
          <a:xfrm>
            <a:off x="2362200" y="2667000"/>
            <a:ext cx="4648200" cy="1676400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Action Button: Home 2">
            <a:hlinkClick r:id="rId3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32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0" y="2057400"/>
            <a:ext cx="5314275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20000" b="1" dirty="0">
                <a:solidFill>
                  <a:srgbClr val="00B050"/>
                </a:solidFill>
                <a:latin typeface="Times New Roman" pitchFamily="18" charset="0"/>
                <a:hlinkClick r:id="rId3" action="ppaction://hlinksldjump"/>
              </a:rPr>
              <a:t>600$</a:t>
            </a:r>
          </a:p>
        </p:txBody>
      </p:sp>
      <p:sp>
        <p:nvSpPr>
          <p:cNvPr id="3" name="Action Button: Home 2">
            <a:hlinkClick r:id="rId4" action="ppaction://hlinksldjump" highlightClick="1"/>
          </p:cNvPr>
          <p:cNvSpPr/>
          <p:nvPr/>
        </p:nvSpPr>
        <p:spPr>
          <a:xfrm>
            <a:off x="8382000" y="5943600"/>
            <a:ext cx="457200" cy="457200"/>
          </a:xfrm>
          <a:prstGeom prst="actionButtonHome">
            <a:avLst/>
          </a:prstGeom>
          <a:noFill/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183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school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76300"/>
            <a:ext cx="7517426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BFBD77-6ADE-4A65-9D3C-110F1BC0DFB3}"/>
              </a:ext>
            </a:extLst>
          </p:cNvPr>
          <p:cNvSpPr txBox="1"/>
          <p:nvPr/>
        </p:nvSpPr>
        <p:spPr>
          <a:xfrm>
            <a:off x="1066800" y="599176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495DCA-7C3E-4D83-BE8D-DB8332AB2C01}"/>
              </a:ext>
            </a:extLst>
          </p:cNvPr>
          <p:cNvSpPr txBox="1"/>
          <p:nvPr/>
        </p:nvSpPr>
        <p:spPr>
          <a:xfrm>
            <a:off x="3784410" y="60094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at 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749110-24FF-4987-A893-A58080FD86B7}"/>
              </a:ext>
            </a:extLst>
          </p:cNvPr>
          <p:cNvSpPr txBox="1"/>
          <p:nvPr/>
        </p:nvSpPr>
        <p:spPr>
          <a:xfrm>
            <a:off x="6676029" y="6055582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at work</a:t>
            </a:r>
          </a:p>
        </p:txBody>
      </p:sp>
    </p:spTree>
    <p:extLst>
      <p:ext uri="{BB962C8B-B14F-4D97-AF65-F5344CB8AC3E}">
        <p14:creationId xmlns:p14="http://schemas.microsoft.com/office/powerpoint/2010/main" val="3300539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519" y="0"/>
            <a:ext cx="8229600" cy="1143000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home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7315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87BB7E-97F9-437C-90E9-D264DDD1C345}"/>
              </a:ext>
            </a:extLst>
          </p:cNvPr>
          <p:cNvSpPr txBox="1"/>
          <p:nvPr/>
        </p:nvSpPr>
        <p:spPr>
          <a:xfrm>
            <a:off x="7084325" y="6009434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AF8F55-8E3F-4D8D-9AFA-216B7E527424}"/>
              </a:ext>
            </a:extLst>
          </p:cNvPr>
          <p:cNvSpPr txBox="1"/>
          <p:nvPr/>
        </p:nvSpPr>
        <p:spPr>
          <a:xfrm>
            <a:off x="3784410" y="60094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at school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0B8B00-0073-45A5-981D-9C23266C1505}"/>
              </a:ext>
            </a:extLst>
          </p:cNvPr>
          <p:cNvSpPr txBox="1"/>
          <p:nvPr/>
        </p:nvSpPr>
        <p:spPr>
          <a:xfrm>
            <a:off x="1219200" y="5983276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at work</a:t>
            </a:r>
          </a:p>
        </p:txBody>
      </p:sp>
    </p:spTree>
    <p:extLst>
      <p:ext uri="{BB962C8B-B14F-4D97-AF65-F5344CB8AC3E}">
        <p14:creationId xmlns:p14="http://schemas.microsoft.com/office/powerpoint/2010/main" val="177445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179"/>
            <a:ext cx="8229600" cy="63462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at the zoo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04" y="685800"/>
            <a:ext cx="7620000" cy="511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245485-594C-4403-B215-7E9A23CC3C5C}"/>
              </a:ext>
            </a:extLst>
          </p:cNvPr>
          <p:cNvSpPr txBox="1"/>
          <p:nvPr/>
        </p:nvSpPr>
        <p:spPr>
          <a:xfrm>
            <a:off x="7084325" y="6009434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at home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47BA65-76C4-4E6D-9EBC-C16D9B77CDE5}"/>
              </a:ext>
            </a:extLst>
          </p:cNvPr>
          <p:cNvSpPr txBox="1"/>
          <p:nvPr/>
        </p:nvSpPr>
        <p:spPr>
          <a:xfrm>
            <a:off x="4312692" y="6009434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at the zoo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784386-E2F5-43D5-953E-BAE536399718}"/>
              </a:ext>
            </a:extLst>
          </p:cNvPr>
          <p:cNvSpPr txBox="1"/>
          <p:nvPr/>
        </p:nvSpPr>
        <p:spPr>
          <a:xfrm>
            <a:off x="1219200" y="5983276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at the cinema</a:t>
            </a:r>
          </a:p>
        </p:txBody>
      </p:sp>
    </p:spTree>
    <p:extLst>
      <p:ext uri="{BB962C8B-B14F-4D97-AF65-F5344CB8AC3E}">
        <p14:creationId xmlns:p14="http://schemas.microsoft.com/office/powerpoint/2010/main" val="137994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Japan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1"/>
          <a:stretch/>
        </p:blipFill>
        <p:spPr bwMode="auto">
          <a:xfrm>
            <a:off x="1295400" y="990600"/>
            <a:ext cx="68579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4F39A-3186-43F9-BF09-0086A4EBB91C}"/>
              </a:ext>
            </a:extLst>
          </p:cNvPr>
          <p:cNvSpPr txBox="1"/>
          <p:nvPr/>
        </p:nvSpPr>
        <p:spPr>
          <a:xfrm>
            <a:off x="6896100" y="5960401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Japan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4E54E6-89F8-4335-8143-F67C2BDE942A}"/>
              </a:ext>
            </a:extLst>
          </p:cNvPr>
          <p:cNvSpPr txBox="1"/>
          <p:nvPr/>
        </p:nvSpPr>
        <p:spPr>
          <a:xfrm>
            <a:off x="3834452" y="60094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in Viet Nam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735028-2EF7-4CC0-B8A2-F47BB4310DAD}"/>
              </a:ext>
            </a:extLst>
          </p:cNvPr>
          <p:cNvSpPr txBox="1"/>
          <p:nvPr/>
        </p:nvSpPr>
        <p:spPr>
          <a:xfrm>
            <a:off x="1269242" y="5983276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in China</a:t>
            </a:r>
          </a:p>
        </p:txBody>
      </p:sp>
    </p:spTree>
    <p:extLst>
      <p:ext uri="{BB962C8B-B14F-4D97-AF65-F5344CB8AC3E}">
        <p14:creationId xmlns:p14="http://schemas.microsoft.com/office/powerpoint/2010/main" val="139913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supermarket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828510"/>
            <a:ext cx="7543799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E5BEC-0178-419D-A67D-F0BB8C55EEE8}"/>
              </a:ext>
            </a:extLst>
          </p:cNvPr>
          <p:cNvSpPr txBox="1"/>
          <p:nvPr/>
        </p:nvSpPr>
        <p:spPr>
          <a:xfrm>
            <a:off x="6019802" y="6033659"/>
            <a:ext cx="306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the supermarket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7BB8C8-F46D-488D-89BA-EA241D6028F7}"/>
              </a:ext>
            </a:extLst>
          </p:cNvPr>
          <p:cNvSpPr txBox="1"/>
          <p:nvPr/>
        </p:nvSpPr>
        <p:spPr>
          <a:xfrm>
            <a:off x="3398292" y="6052320"/>
            <a:ext cx="262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in the library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0F3AC6-722C-4411-91BD-FE04F306E6A9}"/>
              </a:ext>
            </a:extLst>
          </p:cNvPr>
          <p:cNvSpPr txBox="1"/>
          <p:nvPr/>
        </p:nvSpPr>
        <p:spPr>
          <a:xfrm>
            <a:off x="833082" y="6026161"/>
            <a:ext cx="229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in the cinema</a:t>
            </a:r>
          </a:p>
        </p:txBody>
      </p:sp>
    </p:spTree>
    <p:extLst>
      <p:ext uri="{BB962C8B-B14F-4D97-AF65-F5344CB8AC3E}">
        <p14:creationId xmlns:p14="http://schemas.microsoft.com/office/powerpoint/2010/main" val="87658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081" y="100736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In the mountains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863434"/>
            <a:ext cx="7696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ction Button: Forward or Next 3">
            <a:hlinkClick r:id="rId4" action="ppaction://hlinksldjump" highlightClick="1"/>
          </p:cNvPr>
          <p:cNvSpPr/>
          <p:nvPr/>
        </p:nvSpPr>
        <p:spPr>
          <a:xfrm>
            <a:off x="8534400" y="6324600"/>
            <a:ext cx="533400" cy="533400"/>
          </a:xfrm>
          <a:prstGeom prst="actionButtonForwardNext">
            <a:avLst/>
          </a:prstGeom>
          <a:solidFill>
            <a:srgbClr val="7030A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49F2A3-C5D9-4AF9-8C52-0FCA1A5E005B}"/>
              </a:ext>
            </a:extLst>
          </p:cNvPr>
          <p:cNvSpPr txBox="1"/>
          <p:nvPr/>
        </p:nvSpPr>
        <p:spPr>
          <a:xfrm>
            <a:off x="3317540" y="6045034"/>
            <a:ext cx="306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in the supermarket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C99ECF-EF91-486A-9E06-DA6342C71B68}"/>
              </a:ext>
            </a:extLst>
          </p:cNvPr>
          <p:cNvSpPr txBox="1"/>
          <p:nvPr/>
        </p:nvSpPr>
        <p:spPr>
          <a:xfrm>
            <a:off x="6382600" y="6003167"/>
            <a:ext cx="262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in the library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7C951C-0326-4F8E-AB6F-943BE6E9FE1B}"/>
              </a:ext>
            </a:extLst>
          </p:cNvPr>
          <p:cNvSpPr txBox="1"/>
          <p:nvPr/>
        </p:nvSpPr>
        <p:spPr>
          <a:xfrm>
            <a:off x="423081" y="6045034"/>
            <a:ext cx="2701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in the mountain</a:t>
            </a:r>
          </a:p>
        </p:txBody>
      </p:sp>
    </p:spTree>
    <p:extLst>
      <p:ext uri="{BB962C8B-B14F-4D97-AF65-F5344CB8AC3E}">
        <p14:creationId xmlns:p14="http://schemas.microsoft.com/office/powerpoint/2010/main" val="349369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" y="45355"/>
            <a:ext cx="3272973" cy="288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9798"/>
            <a:ext cx="3124200" cy="283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07" y="45355"/>
            <a:ext cx="3145971" cy="288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308" y="3352800"/>
            <a:ext cx="3145971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279" y="3352800"/>
            <a:ext cx="2992721" cy="29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28" y="2895600"/>
            <a:ext cx="3001680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At school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05308" y="2904943"/>
            <a:ext cx="3145971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At home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51279" y="6364514"/>
            <a:ext cx="3001679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In the mountains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5308" y="6369020"/>
            <a:ext cx="3157795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In the supermarket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514" y="6364514"/>
            <a:ext cx="2990794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In Japan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42321" y="2895599"/>
            <a:ext cx="3001679" cy="49244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600" dirty="0">
                <a:latin typeface="Times New Roman" pitchFamily="18" charset="0"/>
                <a:cs typeface="Times New Roman" pitchFamily="18" charset="0"/>
              </a:rPr>
              <a:t>At the zoo </a:t>
            </a:r>
          </a:p>
        </p:txBody>
      </p:sp>
      <p:sp>
        <p:nvSpPr>
          <p:cNvPr id="8" name="Action Button: Forward or Next 7">
            <a:hlinkClick r:id="rId7" action="ppaction://hlinksldjump" highlightClick="1"/>
          </p:cNvPr>
          <p:cNvSpPr/>
          <p:nvPr/>
        </p:nvSpPr>
        <p:spPr>
          <a:xfrm>
            <a:off x="8553749" y="5866245"/>
            <a:ext cx="533400" cy="482600"/>
          </a:xfrm>
          <a:prstGeom prst="actionButtonForwardNex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3" y="3408824"/>
            <a:ext cx="2990793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00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605</Words>
  <Application>Microsoft Office PowerPoint</Application>
  <PresentationFormat>On-screen Show (4:3)</PresentationFormat>
  <Paragraphs>140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at school</vt:lpstr>
      <vt:lpstr>at home</vt:lpstr>
      <vt:lpstr>at the zoo</vt:lpstr>
      <vt:lpstr>In Japan</vt:lpstr>
      <vt:lpstr>In the supermarket</vt:lpstr>
      <vt:lpstr>In the mountains</vt:lpstr>
      <vt:lpstr>PowerPoint Presentation</vt:lpstr>
      <vt:lpstr>PowerPoint Presentation</vt:lpstr>
      <vt:lpstr>I. New words:</vt:lpstr>
      <vt:lpstr>1. Look, listen and repeat </vt:lpstr>
      <vt:lpstr>PowerPoint Presentation</vt:lpstr>
      <vt:lpstr>2. Point and say</vt:lpstr>
      <vt:lpstr>PowerPoint Presentation</vt:lpstr>
      <vt:lpstr>PowerPoint Presentation</vt:lpstr>
      <vt:lpstr>PowerPoint Presentation</vt:lpstr>
      <vt:lpstr>Thank you for your attention ! </vt:lpstr>
      <vt:lpstr>5. Read and match </vt:lpstr>
      <vt:lpstr>PowerPoint Presentation</vt:lpstr>
      <vt:lpstr>Lucky Number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hanh chu</cp:lastModifiedBy>
  <cp:revision>43</cp:revision>
  <dcterms:created xsi:type="dcterms:W3CDTF">2006-08-16T00:00:00Z</dcterms:created>
  <dcterms:modified xsi:type="dcterms:W3CDTF">2021-10-17T05:18:22Z</dcterms:modified>
</cp:coreProperties>
</file>