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2"/>
  </p:notesMasterIdLst>
  <p:sldIdLst>
    <p:sldId id="267" r:id="rId2"/>
    <p:sldId id="266" r:id="rId3"/>
    <p:sldId id="263" r:id="rId4"/>
    <p:sldId id="259" r:id="rId5"/>
    <p:sldId id="260" r:id="rId6"/>
    <p:sldId id="261" r:id="rId7"/>
    <p:sldId id="262" r:id="rId8"/>
    <p:sldId id="264" r:id="rId9"/>
    <p:sldId id="265"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753E3E"/>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3073" autoAdjust="0"/>
  </p:normalViewPr>
  <p:slideViewPr>
    <p:cSldViewPr>
      <p:cViewPr varScale="1">
        <p:scale>
          <a:sx n="74" d="100"/>
          <a:sy n="74" d="100"/>
        </p:scale>
        <p:origin x="164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A89AB7-979C-48BE-98A5-2E161ED6E8EB}" type="datetimeFigureOut">
              <a:rPr lang="en-US" smtClean="0"/>
              <a:pPr/>
              <a:t>4/16/2022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E20D83-3379-4C4C-8978-E5D18FCCD0DA}" type="slidenum">
              <a:rPr lang="en-US" smtClean="0"/>
              <a:pPr/>
              <a:t>‹#›</a:t>
            </a:fld>
            <a:endParaRPr lang="en-US"/>
          </a:p>
        </p:txBody>
      </p:sp>
    </p:spTree>
    <p:extLst>
      <p:ext uri="{BB962C8B-B14F-4D97-AF65-F5344CB8AC3E}">
        <p14:creationId xmlns:p14="http://schemas.microsoft.com/office/powerpoint/2010/main" val="417091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A5B486A-670B-4931-AE46-B5D6D2BEB777}" type="datetimeFigureOut">
              <a:rPr lang="en-US" smtClean="0"/>
              <a:pPr/>
              <a:t>4/16/2022</a:t>
            </a:fld>
            <a:endParaRPr lang="en-US"/>
          </a:p>
        </p:txBody>
      </p:sp>
      <p:sp>
        <p:nvSpPr>
          <p:cNvPr id="8" name="Slide Number Placeholder 7"/>
          <p:cNvSpPr>
            <a:spLocks noGrp="1"/>
          </p:cNvSpPr>
          <p:nvPr>
            <p:ph type="sldNum" sz="quarter" idx="11"/>
          </p:nvPr>
        </p:nvSpPr>
        <p:spPr/>
        <p:txBody>
          <a:bodyPr/>
          <a:lstStyle/>
          <a:p>
            <a:fld id="{D54151B1-2792-4D82-8E93-CE863E808958}"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5B486A-670B-4931-AE46-B5D6D2BEB777}"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5B486A-670B-4931-AE46-B5D6D2BEB777}"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5B486A-670B-4931-AE46-B5D6D2BEB777}"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5B486A-670B-4931-AE46-B5D6D2BEB777}"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151B1-2792-4D82-8E93-CE863E808958}"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5B486A-670B-4931-AE46-B5D6D2BEB777}" type="datetimeFigureOut">
              <a:rPr lang="en-US" smtClean="0"/>
              <a:pPr/>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151B1-2792-4D82-8E93-CE863E808958}"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BA5B486A-670B-4931-AE46-B5D6D2BEB777}" type="datetimeFigureOut">
              <a:rPr lang="en-US" smtClean="0"/>
              <a:pPr/>
              <a:t>4/16/2022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4151B1-2792-4D82-8E93-CE863E808958}"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5B486A-670B-4931-AE46-B5D6D2BEB777}" type="datetimeFigureOut">
              <a:rPr lang="en-US" smtClean="0"/>
              <a:pPr/>
              <a:t>4/16/2022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5B486A-670B-4931-AE46-B5D6D2BEB777}" type="datetimeFigureOut">
              <a:rPr lang="en-US" smtClean="0"/>
              <a:pPr/>
              <a:t>4/16/2022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5B486A-670B-4931-AE46-B5D6D2BEB777}" type="datetimeFigureOut">
              <a:rPr lang="en-US" smtClean="0"/>
              <a:pPr/>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5B486A-670B-4931-AE46-B5D6D2BEB777}" type="datetimeFigureOut">
              <a:rPr lang="en-US" smtClean="0"/>
              <a:pPr/>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151B1-2792-4D82-8E93-CE863E80895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A5B486A-670B-4931-AE46-B5D6D2BEB777}" type="datetimeFigureOut">
              <a:rPr lang="en-US" smtClean="0"/>
              <a:pPr/>
              <a:t>4/16/2022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D54151B1-2792-4D82-8E93-CE863E808958}"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oleObject" Target="../embeddings/oleObject1.bin"/><Relationship Id="rId7" Type="http://schemas.openxmlformats.org/officeDocument/2006/relationships/image" Target="../media/image5.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gif"/><Relationship Id="rId5" Type="http://schemas.openxmlformats.org/officeDocument/2006/relationships/image" Target="../media/image3.gif"/><Relationship Id="rId4" Type="http://schemas.openxmlformats.org/officeDocument/2006/relationships/image" Target="../media/image2.wmf"/><Relationship Id="rId9" Type="http://schemas.openxmlformats.org/officeDocument/2006/relationships/image" Target="../media/image7.gif"/></Relationships>
</file>

<file path=ppt/slides/_rels/slide1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6.jpe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6"/>
          <p:cNvSpPr txBox="1">
            <a:spLocks noChangeArrowheads="1"/>
          </p:cNvSpPr>
          <p:nvPr/>
        </p:nvSpPr>
        <p:spPr bwMode="auto">
          <a:xfrm>
            <a:off x="4381500" y="2952750"/>
            <a:ext cx="4229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latin typeface=".VnArial" pitchFamily="34" charset="0"/>
            </a:endParaRPr>
          </a:p>
        </p:txBody>
      </p:sp>
      <p:graphicFrame>
        <p:nvGraphicFramePr>
          <p:cNvPr id="2051" name="Object 3"/>
          <p:cNvGraphicFramePr>
            <a:graphicFrameLocks noChangeAspect="1"/>
          </p:cNvGraphicFramePr>
          <p:nvPr/>
        </p:nvGraphicFramePr>
        <p:xfrm>
          <a:off x="3657600" y="2209800"/>
          <a:ext cx="1524000" cy="779463"/>
        </p:xfrm>
        <a:graphic>
          <a:graphicData uri="http://schemas.openxmlformats.org/presentationml/2006/ole">
            <mc:AlternateContent xmlns:mc="http://schemas.openxmlformats.org/markup-compatibility/2006">
              <mc:Choice xmlns:v="urn:schemas-microsoft-com:vml" Requires="v">
                <p:oleObj spid="_x0000_s1029" name="Clip" r:id="rId3" imgW="2191817" imgH="1424635" progId="">
                  <p:embed/>
                </p:oleObj>
              </mc:Choice>
              <mc:Fallback>
                <p:oleObj name="Clip" r:id="rId3" imgW="2191817" imgH="1424635"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09800"/>
                        <a:ext cx="1524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53" name="Picture 25" descr="viet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47850" y="5943600"/>
            <a:ext cx="6048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4" name="Group 31"/>
          <p:cNvGrpSpPr>
            <a:grpSpLocks/>
          </p:cNvGrpSpPr>
          <p:nvPr/>
        </p:nvGrpSpPr>
        <p:grpSpPr bwMode="auto">
          <a:xfrm>
            <a:off x="0" y="-38100"/>
            <a:ext cx="9164638" cy="6916738"/>
            <a:chOff x="0" y="-24"/>
            <a:chExt cx="5773" cy="4357"/>
          </a:xfrm>
        </p:grpSpPr>
        <p:pic>
          <p:nvPicPr>
            <p:cNvPr id="2064" name="Picture 3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33"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34"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7" name="Picture 35"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Rectangle 21"/>
          <p:cNvSpPr/>
          <p:nvPr/>
        </p:nvSpPr>
        <p:spPr bwMode="auto">
          <a:xfrm>
            <a:off x="0" y="5791200"/>
            <a:ext cx="8991600" cy="1066800"/>
          </a:xfrm>
          <a:prstGeom prst="rect">
            <a:avLst/>
          </a:prstGeom>
          <a:solidFill>
            <a:srgbClr val="00CC00">
              <a:alpha val="49000"/>
            </a:srgbClr>
          </a:solidFill>
          <a:ln>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buFont typeface="Arial" pitchFamily="34" charset="0"/>
              <a:buChar char="•"/>
              <a:defRPr/>
            </a:pPr>
            <a:endParaRPr lang="en-US" dirty="0"/>
          </a:p>
        </p:txBody>
      </p:sp>
      <p:pic>
        <p:nvPicPr>
          <p:cNvPr id="2056"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40105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9"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543800" y="685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6" descr="495026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172200" y="1828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1"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8600" y="6858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1" name="TextBox 29"/>
          <p:cNvSpPr txBox="1">
            <a:spLocks noChangeArrowheads="1"/>
          </p:cNvSpPr>
          <p:nvPr/>
        </p:nvSpPr>
        <p:spPr bwMode="auto">
          <a:xfrm>
            <a:off x="533400" y="304800"/>
            <a:ext cx="807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66"/>
                </a:solidFill>
                <a:latin typeface="Times New Roman" pitchFamily="18" charset="0"/>
                <a:cs typeface="Times New Roman" pitchFamily="18" charset="0"/>
              </a:rPr>
              <a:t>PHÒNG GIÁO DỤC &amp; ĐÀO TẠO QUẬN LONG BIÊN</a:t>
            </a:r>
          </a:p>
        </p:txBody>
      </p:sp>
      <p:sp>
        <p:nvSpPr>
          <p:cNvPr id="2062" name="TextBox 29"/>
          <p:cNvSpPr txBox="1">
            <a:spLocks noChangeArrowheads="1"/>
          </p:cNvSpPr>
          <p:nvPr/>
        </p:nvSpPr>
        <p:spPr bwMode="auto">
          <a:xfrm>
            <a:off x="1524000" y="762000"/>
            <a:ext cx="617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b="1" dirty="0" err="1">
                <a:solidFill>
                  <a:srgbClr val="000066"/>
                </a:solidFill>
                <a:latin typeface="Times New Roman" pitchFamily="18" charset="0"/>
                <a:cs typeface="Times New Roman" pitchFamily="18" charset="0"/>
              </a:rPr>
              <a:t>TRƯỜNG</a:t>
            </a:r>
            <a:r>
              <a:rPr lang="en-US" sz="2400" b="1" dirty="0">
                <a:solidFill>
                  <a:srgbClr val="000066"/>
                </a:solidFill>
                <a:latin typeface="Times New Roman" pitchFamily="18" charset="0"/>
                <a:cs typeface="Times New Roman" pitchFamily="18" charset="0"/>
              </a:rPr>
              <a:t> </a:t>
            </a:r>
            <a:r>
              <a:rPr lang="en-US" sz="2400" b="1" dirty="0" err="1">
                <a:solidFill>
                  <a:srgbClr val="000066"/>
                </a:solidFill>
                <a:latin typeface="Times New Roman" pitchFamily="18" charset="0"/>
                <a:cs typeface="Times New Roman" pitchFamily="18" charset="0"/>
              </a:rPr>
              <a:t>TIỂU</a:t>
            </a:r>
            <a:r>
              <a:rPr lang="en-US" sz="2400" b="1" dirty="0">
                <a:solidFill>
                  <a:srgbClr val="000066"/>
                </a:solidFill>
                <a:latin typeface="Times New Roman" pitchFamily="18" charset="0"/>
                <a:cs typeface="Times New Roman" pitchFamily="18" charset="0"/>
              </a:rPr>
              <a:t> </a:t>
            </a:r>
            <a:r>
              <a:rPr lang="en-US" sz="2400" b="1" err="1">
                <a:solidFill>
                  <a:srgbClr val="000066"/>
                </a:solidFill>
                <a:latin typeface="Times New Roman" pitchFamily="18" charset="0"/>
                <a:cs typeface="Times New Roman" pitchFamily="18" charset="0"/>
              </a:rPr>
              <a:t>HỌC</a:t>
            </a:r>
            <a:r>
              <a:rPr lang="en-US" sz="2400" b="1">
                <a:solidFill>
                  <a:srgbClr val="000066"/>
                </a:solidFill>
                <a:latin typeface="Times New Roman" pitchFamily="18" charset="0"/>
                <a:cs typeface="Times New Roman" pitchFamily="18" charset="0"/>
              </a:rPr>
              <a:t> GIANG BIÊN</a:t>
            </a:r>
            <a:endParaRPr lang="en-US" sz="2400" b="1" dirty="0">
              <a:solidFill>
                <a:srgbClr val="000066"/>
              </a:solidFill>
              <a:latin typeface="Times New Roman" pitchFamily="18" charset="0"/>
              <a:cs typeface="Times New Roman" pitchFamily="18" charset="0"/>
            </a:endParaRPr>
          </a:p>
        </p:txBody>
      </p:sp>
      <p:sp>
        <p:nvSpPr>
          <p:cNvPr id="2063" name="Text Box 31"/>
          <p:cNvSpPr txBox="1">
            <a:spLocks noChangeArrowheads="1"/>
          </p:cNvSpPr>
          <p:nvPr/>
        </p:nvSpPr>
        <p:spPr bwMode="auto">
          <a:xfrm>
            <a:off x="2643188" y="3505200"/>
            <a:ext cx="311785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a:solidFill>
                  <a:srgbClr val="FF0000"/>
                </a:solidFill>
                <a:latin typeface="Times New Roman" pitchFamily="18" charset="0"/>
                <a:cs typeface="Times New Roman" pitchFamily="18" charset="0"/>
              </a:rPr>
              <a:t>MÔN: TOÁN 3</a:t>
            </a:r>
          </a:p>
        </p:txBody>
      </p:sp>
    </p:spTree>
    <p:extLst>
      <p:ext uri="{BB962C8B-B14F-4D97-AF65-F5344CB8AC3E}">
        <p14:creationId xmlns:p14="http://schemas.microsoft.com/office/powerpoint/2010/main" val="313016727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Nền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WordArt 7"/>
          <p:cNvSpPr>
            <a:spLocks noChangeArrowheads="1" noChangeShapeType="1" noTextEdit="1"/>
          </p:cNvSpPr>
          <p:nvPr/>
        </p:nvSpPr>
        <p:spPr bwMode="auto">
          <a:xfrm>
            <a:off x="2057400" y="2667000"/>
            <a:ext cx="4572000" cy="1047750"/>
          </a:xfrm>
          <a:prstGeom prst="rect">
            <a:avLst/>
          </a:prstGeom>
        </p:spPr>
        <p:txBody>
          <a:bodyPr wrap="none" fromWordArt="1">
            <a:prstTxWarp prst="textPlain">
              <a:avLst>
                <a:gd name="adj" fmla="val 50000"/>
              </a:avLst>
            </a:prstTxWarp>
          </a:bodyPr>
          <a:lstStyle/>
          <a:p>
            <a:pPr algn="ctr"/>
            <a:r>
              <a:rPr lang="vi-VN"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Cảm ơn các thầy cô !</a:t>
            </a:r>
            <a:endPar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endParaRPr>
          </a:p>
        </p:txBody>
      </p:sp>
    </p:spTree>
    <p:extLst>
      <p:ext uri="{BB962C8B-B14F-4D97-AF65-F5344CB8AC3E}">
        <p14:creationId xmlns:p14="http://schemas.microsoft.com/office/powerpoint/2010/main" val="1062454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838200"/>
            <a:ext cx="4724400" cy="523220"/>
          </a:xfrm>
          <a:prstGeom prst="rect">
            <a:avLst/>
          </a:prstGeom>
          <a:noFill/>
        </p:spPr>
        <p:txBody>
          <a:bodyPr wrap="square" rtlCol="0">
            <a:spAutoFit/>
          </a:bodyPr>
          <a:lstStyle/>
          <a:p>
            <a:r>
              <a:rPr lang="en-US" sz="2800" b="1">
                <a:latin typeface="Times New Roman" pitchFamily="18" charset="0"/>
                <a:cs typeface="Times New Roman" pitchFamily="18" charset="0"/>
              </a:rPr>
              <a:t>Ôn bài cũ</a:t>
            </a:r>
          </a:p>
        </p:txBody>
      </p:sp>
      <p:sp>
        <p:nvSpPr>
          <p:cNvPr id="3" name="TextBox 2"/>
          <p:cNvSpPr txBox="1"/>
          <p:nvPr/>
        </p:nvSpPr>
        <p:spPr>
          <a:xfrm>
            <a:off x="685800" y="1676400"/>
            <a:ext cx="5791200" cy="1938992"/>
          </a:xfrm>
          <a:prstGeom prst="rect">
            <a:avLst/>
          </a:prstGeom>
          <a:noFill/>
        </p:spPr>
        <p:txBody>
          <a:bodyPr wrap="square" rtlCol="0">
            <a:spAutoFit/>
          </a:bodyPr>
          <a:lstStyle/>
          <a:p>
            <a:r>
              <a:rPr lang="en-US" sz="2400">
                <a:latin typeface="Times New Roman" pitchFamily="18" charset="0"/>
                <a:cs typeface="Times New Roman" pitchFamily="18" charset="0"/>
              </a:rPr>
              <a:t>Đặt tính rồi tính:</a:t>
            </a:r>
          </a:p>
          <a:p>
            <a:r>
              <a:rPr lang="en-US" sz="2400">
                <a:latin typeface="Times New Roman" pitchFamily="18" charset="0"/>
                <a:cs typeface="Times New Roman" pitchFamily="18" charset="0"/>
              </a:rPr>
              <a:t>a. 93785 - 64658</a:t>
            </a:r>
          </a:p>
          <a:p>
            <a:r>
              <a:rPr lang="en-US" sz="2400">
                <a:latin typeface="Times New Roman" pitchFamily="18" charset="0"/>
                <a:cs typeface="Times New Roman" pitchFamily="18" charset="0"/>
              </a:rPr>
              <a:t>b. 84621 - 36052</a:t>
            </a:r>
          </a:p>
          <a:p>
            <a:r>
              <a:rPr lang="en-US" sz="2400">
                <a:latin typeface="Times New Roman" pitchFamily="18" charset="0"/>
                <a:cs typeface="Times New Roman" pitchFamily="18" charset="0"/>
              </a:rPr>
              <a:t>c. 98361 - 62837</a:t>
            </a:r>
          </a:p>
          <a:p>
            <a:r>
              <a:rPr lang="en-US" sz="2400">
                <a:latin typeface="Times New Roman" pitchFamily="18" charset="0"/>
                <a:cs typeface="Times New Roman" pitchFamily="18" charset="0"/>
              </a:rPr>
              <a:t>d. 63840 - 38193</a:t>
            </a:r>
          </a:p>
        </p:txBody>
      </p:sp>
    </p:spTree>
    <p:extLst>
      <p:ext uri="{BB962C8B-B14F-4D97-AF65-F5344CB8AC3E}">
        <p14:creationId xmlns:p14="http://schemas.microsoft.com/office/powerpoint/2010/main" val="2749112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8892" y="1716564"/>
            <a:ext cx="4203080" cy="2002912"/>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94742" y="4038600"/>
            <a:ext cx="5448300" cy="251460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667" y="1716564"/>
            <a:ext cx="4172733" cy="2002912"/>
          </a:xfrm>
          <a:prstGeom prst="rect">
            <a:avLst/>
          </a:prstGeom>
        </p:spPr>
      </p:pic>
    </p:spTree>
    <p:extLst>
      <p:ext uri="{BB962C8B-B14F-4D97-AF65-F5344CB8AC3E}">
        <p14:creationId xmlns:p14="http://schemas.microsoft.com/office/powerpoint/2010/main" val="88683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36887" y="304799"/>
            <a:ext cx="4084773" cy="584775"/>
          </a:xfrm>
          <a:prstGeom prst="rect">
            <a:avLst/>
          </a:prstGeom>
          <a:noFill/>
        </p:spPr>
        <p:txBody>
          <a:bodyPr wrap="none" rtlCol="0">
            <a:spAutoFit/>
          </a:bodyPr>
          <a:lstStyle/>
          <a:p>
            <a:pPr algn="just"/>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THẢO LUẬN NHÓM</a:t>
            </a:r>
          </a:p>
        </p:txBody>
      </p:sp>
      <p:sp>
        <p:nvSpPr>
          <p:cNvPr id="5" name="TextBox 4"/>
          <p:cNvSpPr txBox="1"/>
          <p:nvPr/>
        </p:nvSpPr>
        <p:spPr>
          <a:xfrm>
            <a:off x="320285" y="760707"/>
            <a:ext cx="5521063" cy="646331"/>
          </a:xfrm>
          <a:prstGeom prst="rect">
            <a:avLst/>
          </a:prstGeom>
          <a:noFill/>
        </p:spPr>
        <p:txBody>
          <a:bodyPr wrap="none" rtlCol="0">
            <a:spAutoFit/>
          </a:bodyPr>
          <a:lstStyle/>
          <a:p>
            <a:pPr algn="just">
              <a:lnSpc>
                <a:spcPct val="150000"/>
              </a:lnSpc>
            </a:pPr>
            <a:r>
              <a:rPr lang="en-US" sz="2400" b="1" i="1">
                <a:solidFill>
                  <a:schemeClr val="accent1">
                    <a:lumMod val="75000"/>
                  </a:schemeClr>
                </a:solidFill>
                <a:latin typeface="Times New Roman" pitchFamily="18" charset="0"/>
                <a:cs typeface="Times New Roman" pitchFamily="18" charset="0"/>
              </a:rPr>
              <a:t>Quan sát các tờ giấy bạc và nêu nhận xét:</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4364" y="1676400"/>
            <a:ext cx="2542962" cy="2743200"/>
          </a:xfrm>
          <a:prstGeom prst="rect">
            <a:avLst/>
          </a:prstGeom>
        </p:spPr>
      </p:pic>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7197" y="1676400"/>
            <a:ext cx="2724151" cy="2743200"/>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68135" y="1676400"/>
            <a:ext cx="2724151" cy="2743200"/>
          </a:xfrm>
          <a:prstGeom prst="rect">
            <a:avLst/>
          </a:prstGeom>
        </p:spPr>
      </p:pic>
      <p:sp>
        <p:nvSpPr>
          <p:cNvPr id="25" name="TextBox 24"/>
          <p:cNvSpPr txBox="1"/>
          <p:nvPr/>
        </p:nvSpPr>
        <p:spPr>
          <a:xfrm>
            <a:off x="344364" y="5105400"/>
            <a:ext cx="8554768" cy="1133965"/>
          </a:xfrm>
          <a:prstGeom prst="rect">
            <a:avLst/>
          </a:prstGeom>
          <a:noFill/>
        </p:spPr>
        <p:txBody>
          <a:bodyPr wrap="square" rtlCol="0">
            <a:spAutoFit/>
          </a:bodyPr>
          <a:lstStyle/>
          <a:p>
            <a:pPr algn="just">
              <a:lnSpc>
                <a:spcPct val="150000"/>
              </a:lnSpc>
            </a:pPr>
            <a:r>
              <a:rPr lang="en-US" sz="2400" b="1" i="1">
                <a:solidFill>
                  <a:srgbClr val="CC0000"/>
                </a:solidFill>
                <a:latin typeface="Times New Roman" pitchFamily="18" charset="0"/>
                <a:cs typeface="Times New Roman" pitchFamily="18" charset="0"/>
              </a:rPr>
              <a:t>Kết luận: Trên mỗi tờ giấy bạc đều có dòng chữ và con số ghi giá trị của tờ giấy bạc.</a:t>
            </a:r>
          </a:p>
        </p:txBody>
      </p:sp>
    </p:spTree>
    <p:extLst>
      <p:ext uri="{BB962C8B-B14F-4D97-AF65-F5344CB8AC3E}">
        <p14:creationId xmlns:p14="http://schemas.microsoft.com/office/powerpoint/2010/main" val="6161287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1345" y="377589"/>
            <a:ext cx="8015524" cy="461665"/>
          </a:xfrm>
          <a:prstGeom prst="rect">
            <a:avLst/>
          </a:prstGeom>
          <a:noFill/>
        </p:spPr>
        <p:txBody>
          <a:bodyPr wrap="square" rtlCol="0">
            <a:spAutoFit/>
          </a:bodyPr>
          <a:lstStyle/>
          <a:p>
            <a:pPr algn="ctr"/>
            <a:r>
              <a:rPr lang="en-US" sz="2400" b="1">
                <a:solidFill>
                  <a:srgbClr val="CC0000"/>
                </a:solidFill>
                <a:latin typeface="Times New Roman" pitchFamily="18" charset="0"/>
                <a:cs typeface="Times New Roman" pitchFamily="18" charset="0"/>
              </a:rPr>
              <a:t>Sự giống nhau và khác nhau của các tờ giấy bạc</a:t>
            </a:r>
          </a:p>
        </p:txBody>
      </p:sp>
      <p:sp>
        <p:nvSpPr>
          <p:cNvPr id="7" name="TextBox 6"/>
          <p:cNvSpPr txBox="1"/>
          <p:nvPr/>
        </p:nvSpPr>
        <p:spPr>
          <a:xfrm>
            <a:off x="528711" y="990600"/>
            <a:ext cx="1895071" cy="430887"/>
          </a:xfrm>
          <a:prstGeom prst="rect">
            <a:avLst/>
          </a:prstGeom>
          <a:noFill/>
        </p:spPr>
        <p:txBody>
          <a:bodyPr wrap="none" rtlCol="0">
            <a:spAutoFit/>
          </a:bodyPr>
          <a:lstStyle/>
          <a:p>
            <a:r>
              <a:rPr lang="en-US" sz="2200" b="1" i="1" u="sng">
                <a:latin typeface="Times New Roman" pitchFamily="18" charset="0"/>
                <a:cs typeface="Times New Roman" pitchFamily="18" charset="0"/>
              </a:rPr>
              <a:t>* Giống nhau:</a:t>
            </a:r>
          </a:p>
        </p:txBody>
      </p:sp>
      <p:sp>
        <p:nvSpPr>
          <p:cNvPr id="8" name="TextBox 7"/>
          <p:cNvSpPr txBox="1"/>
          <p:nvPr/>
        </p:nvSpPr>
        <p:spPr>
          <a:xfrm>
            <a:off x="208670" y="3048000"/>
            <a:ext cx="8691241" cy="1061829"/>
          </a:xfrm>
          <a:prstGeom prst="rect">
            <a:avLst/>
          </a:prstGeom>
          <a:noFill/>
        </p:spPr>
        <p:txBody>
          <a:bodyPr wrap="square" rtlCol="0">
            <a:spAutoFit/>
          </a:bodyPr>
          <a:lstStyle/>
          <a:p>
            <a:pPr algn="ctr">
              <a:lnSpc>
                <a:spcPct val="150000"/>
              </a:lnSpc>
            </a:pPr>
            <a:r>
              <a:rPr lang="en-US" sz="2100" b="1">
                <a:latin typeface="Times New Roman" pitchFamily="18" charset="0"/>
                <a:cs typeface="Times New Roman" pitchFamily="18" charset="0"/>
              </a:rPr>
              <a:t>Mặt phải đều có dòng chữ Cộng hòa xã hội chủ nghĩa Việt Nam, </a:t>
            </a:r>
            <a:br>
              <a:rPr lang="en-US" sz="2100" b="1">
                <a:latin typeface="Times New Roman" pitchFamily="18" charset="0"/>
                <a:cs typeface="Times New Roman" pitchFamily="18" charset="0"/>
              </a:rPr>
            </a:br>
            <a:r>
              <a:rPr lang="en-US" sz="2100" b="1">
                <a:latin typeface="Times New Roman" pitchFamily="18" charset="0"/>
                <a:cs typeface="Times New Roman" pitchFamily="18" charset="0"/>
              </a:rPr>
              <a:t>có quốc huy, có chân dung Bác Hồ, có mệnh giá của tờ giấy bạc, có số seri.</a:t>
            </a:r>
          </a:p>
        </p:txBody>
      </p:sp>
      <p:sp>
        <p:nvSpPr>
          <p:cNvPr id="9" name="TextBox 8"/>
          <p:cNvSpPr txBox="1"/>
          <p:nvPr/>
        </p:nvSpPr>
        <p:spPr>
          <a:xfrm>
            <a:off x="1169097" y="5943600"/>
            <a:ext cx="6701386" cy="430887"/>
          </a:xfrm>
          <a:prstGeom prst="rect">
            <a:avLst/>
          </a:prstGeom>
          <a:noFill/>
        </p:spPr>
        <p:txBody>
          <a:bodyPr wrap="none" rtlCol="0">
            <a:spAutoFit/>
          </a:bodyPr>
          <a:lstStyle/>
          <a:p>
            <a:pPr algn="just"/>
            <a:r>
              <a:rPr lang="en-US" sz="2200">
                <a:latin typeface="Times New Roman" pitchFamily="18" charset="0"/>
                <a:cs typeface="Times New Roman" pitchFamily="18" charset="0"/>
              </a:rPr>
              <a:t> </a:t>
            </a:r>
            <a:r>
              <a:rPr lang="en-US" sz="2200" b="1">
                <a:latin typeface="Times New Roman" pitchFamily="18" charset="0"/>
                <a:cs typeface="Times New Roman" pitchFamily="18" charset="0"/>
              </a:rPr>
              <a:t>Mặt trái có dòng chữ Ngân hàng Nhà nước Việt Nam.</a:t>
            </a: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5704" y="1682589"/>
            <a:ext cx="2699824" cy="1295916"/>
          </a:xfrm>
          <a:prstGeom prst="rect">
            <a:avLst/>
          </a:prstGeom>
        </p:spPr>
      </p:pic>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0400" y="1682589"/>
            <a:ext cx="2719460" cy="1295916"/>
          </a:xfrm>
          <a:prstGeom prst="rect">
            <a:avLst/>
          </a:prstGeom>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7172" y="1708379"/>
            <a:ext cx="2802739" cy="1293571"/>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8670" y="4486815"/>
            <a:ext cx="2692790" cy="1331379"/>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19719" y="4484415"/>
            <a:ext cx="2800141" cy="1304866"/>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6000" y="4484415"/>
            <a:ext cx="2907779" cy="1304866"/>
          </a:xfrm>
          <a:prstGeom prst="rect">
            <a:avLst/>
          </a:prstGeom>
        </p:spPr>
      </p:pic>
    </p:spTree>
    <p:extLst>
      <p:ext uri="{BB962C8B-B14F-4D97-AF65-F5344CB8AC3E}">
        <p14:creationId xmlns:p14="http://schemas.microsoft.com/office/powerpoint/2010/main" val="94077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1816524" cy="430887"/>
          </a:xfrm>
          <a:prstGeom prst="rect">
            <a:avLst/>
          </a:prstGeom>
          <a:noFill/>
        </p:spPr>
        <p:txBody>
          <a:bodyPr wrap="none" rtlCol="0">
            <a:spAutoFit/>
          </a:bodyPr>
          <a:lstStyle/>
          <a:p>
            <a:pPr algn="ctr"/>
            <a:r>
              <a:rPr lang="en-US" sz="2200" b="1" i="1" u="sng">
                <a:latin typeface="Times New Roman" pitchFamily="18" charset="0"/>
                <a:cs typeface="Times New Roman" pitchFamily="18" charset="0"/>
              </a:rPr>
              <a:t>* Khác nhau:</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5265" y="1253197"/>
            <a:ext cx="2438400" cy="3143979"/>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0397" y="1236785"/>
            <a:ext cx="2685799" cy="3142957"/>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3372" y="1219200"/>
            <a:ext cx="2745757" cy="3160542"/>
          </a:xfrm>
          <a:prstGeom prst="rect">
            <a:avLst/>
          </a:prstGeom>
        </p:spPr>
      </p:pic>
      <p:sp>
        <p:nvSpPr>
          <p:cNvPr id="8" name="TextBox 7"/>
          <p:cNvSpPr txBox="1"/>
          <p:nvPr/>
        </p:nvSpPr>
        <p:spPr>
          <a:xfrm>
            <a:off x="276028" y="4896446"/>
            <a:ext cx="2552750" cy="430887"/>
          </a:xfrm>
          <a:prstGeom prst="rect">
            <a:avLst/>
          </a:prstGeom>
          <a:noFill/>
        </p:spPr>
        <p:txBody>
          <a:bodyPr wrap="none" rtlCol="0">
            <a:spAutoFit/>
          </a:bodyPr>
          <a:lstStyle/>
          <a:p>
            <a:pPr algn="ctr"/>
            <a:r>
              <a:rPr lang="en-US" sz="2200" b="1">
                <a:latin typeface="Times New Roman" pitchFamily="18" charset="0"/>
                <a:cs typeface="Times New Roman" pitchFamily="18" charset="0"/>
              </a:rPr>
              <a:t>Chùa Cầu – Hội An</a:t>
            </a:r>
          </a:p>
        </p:txBody>
      </p:sp>
      <p:sp>
        <p:nvSpPr>
          <p:cNvPr id="9" name="TextBox 8"/>
          <p:cNvSpPr txBox="1"/>
          <p:nvPr/>
        </p:nvSpPr>
        <p:spPr>
          <a:xfrm>
            <a:off x="3200398" y="4757947"/>
            <a:ext cx="2685799" cy="960328"/>
          </a:xfrm>
          <a:prstGeom prst="rect">
            <a:avLst/>
          </a:prstGeom>
          <a:noFill/>
        </p:spPr>
        <p:txBody>
          <a:bodyPr wrap="square" rtlCol="0">
            <a:spAutoFit/>
          </a:bodyPr>
          <a:lstStyle/>
          <a:p>
            <a:pPr algn="ctr">
              <a:lnSpc>
                <a:spcPct val="150000"/>
              </a:lnSpc>
            </a:pPr>
            <a:r>
              <a:rPr lang="en-US" sz="2000" b="1">
                <a:latin typeface="Times New Roman" pitchFamily="18" charset="0"/>
                <a:cs typeface="Times New Roman" pitchFamily="18" charset="0"/>
              </a:rPr>
              <a:t>Nghênh Lương Đình – Phu Văn Lâu – Huế</a:t>
            </a:r>
          </a:p>
        </p:txBody>
      </p:sp>
      <p:sp>
        <p:nvSpPr>
          <p:cNvPr id="10" name="TextBox 9"/>
          <p:cNvSpPr txBox="1"/>
          <p:nvPr/>
        </p:nvSpPr>
        <p:spPr>
          <a:xfrm>
            <a:off x="6173371" y="4727170"/>
            <a:ext cx="2745757" cy="1047210"/>
          </a:xfrm>
          <a:prstGeom prst="rect">
            <a:avLst/>
          </a:prstGeom>
          <a:noFill/>
        </p:spPr>
        <p:txBody>
          <a:bodyPr wrap="square" rtlCol="0">
            <a:spAutoFit/>
          </a:bodyPr>
          <a:lstStyle/>
          <a:p>
            <a:pPr algn="ctr">
              <a:lnSpc>
                <a:spcPct val="150000"/>
              </a:lnSpc>
            </a:pPr>
            <a:r>
              <a:rPr lang="en-US" sz="2200" b="1">
                <a:latin typeface="Times New Roman" pitchFamily="18" charset="0"/>
                <a:cs typeface="Times New Roman" pitchFamily="18" charset="0"/>
              </a:rPr>
              <a:t>Văn miếu Quốc Tử Giám – Hà Nội</a:t>
            </a:r>
          </a:p>
        </p:txBody>
      </p:sp>
    </p:spTree>
    <p:extLst>
      <p:ext uri="{BB962C8B-B14F-4D97-AF65-F5344CB8AC3E}">
        <p14:creationId xmlns:p14="http://schemas.microsoft.com/office/powerpoint/2010/main" val="424602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additive="base">
                                        <p:cTn id="34" dur="500" fill="hold"/>
                                        <p:tgtEl>
                                          <p:spTgt spid="10"/>
                                        </p:tgtEl>
                                        <p:attrNameLst>
                                          <p:attrName>ppt_x</p:attrName>
                                        </p:attrNameLst>
                                      </p:cBhvr>
                                      <p:tavLst>
                                        <p:tav tm="0">
                                          <p:val>
                                            <p:strVal val="#ppt_x"/>
                                          </p:val>
                                        </p:tav>
                                        <p:tav tm="100000">
                                          <p:val>
                                            <p:strVal val="#ppt_x"/>
                                          </p:val>
                                        </p:tav>
                                      </p:tavLst>
                                    </p:anim>
                                    <p:anim calcmode="lin" valueType="num">
                                      <p:cBhvr additive="base">
                                        <p:cTn id="3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4053" y="296203"/>
            <a:ext cx="4362092" cy="430887"/>
          </a:xfrm>
          <a:prstGeom prst="rect">
            <a:avLst/>
          </a:prstGeom>
          <a:noFill/>
        </p:spPr>
        <p:txBody>
          <a:bodyPr wrap="none" rtlCol="0">
            <a:spAutoFit/>
          </a:bodyPr>
          <a:lstStyle/>
          <a:p>
            <a:r>
              <a:rPr lang="en-US" sz="2200" b="1" u="sng">
                <a:latin typeface="Times New Roman" pitchFamily="18" charset="0"/>
                <a:cs typeface="Times New Roman" pitchFamily="18" charset="0"/>
              </a:rPr>
              <a:t>Bài 1:</a:t>
            </a:r>
            <a:r>
              <a:rPr lang="en-US" sz="2200" b="1">
                <a:latin typeface="Times New Roman" pitchFamily="18" charset="0"/>
                <a:cs typeface="Times New Roman" pitchFamily="18" charset="0"/>
              </a:rPr>
              <a:t> </a:t>
            </a:r>
            <a:r>
              <a:rPr lang="en-US" sz="2200" b="1" i="1">
                <a:solidFill>
                  <a:srgbClr val="CC0000"/>
                </a:solidFill>
                <a:latin typeface="Times New Roman" pitchFamily="18" charset="0"/>
                <a:cs typeface="Times New Roman" pitchFamily="18" charset="0"/>
              </a:rPr>
              <a:t>Mỗi ví đựng bao nhiêu tiền?</a:t>
            </a:r>
          </a:p>
        </p:txBody>
      </p:sp>
      <p:sp>
        <p:nvSpPr>
          <p:cNvPr id="3" name="TextBox 2"/>
          <p:cNvSpPr txBox="1"/>
          <p:nvPr/>
        </p:nvSpPr>
        <p:spPr>
          <a:xfrm>
            <a:off x="219795" y="731874"/>
            <a:ext cx="474810" cy="430887"/>
          </a:xfrm>
          <a:prstGeom prst="rect">
            <a:avLst/>
          </a:prstGeom>
          <a:noFill/>
        </p:spPr>
        <p:txBody>
          <a:bodyPr wrap="none" rtlCol="0">
            <a:spAutoFit/>
          </a:bodyPr>
          <a:lstStyle/>
          <a:p>
            <a:pPr algn="ctr"/>
            <a:r>
              <a:rPr lang="en-US" sz="2200">
                <a:latin typeface="Times New Roman" pitchFamily="18" charset="0"/>
                <a:cs typeface="Times New Roman" pitchFamily="18" charset="0"/>
              </a:rPr>
              <a:t>a) </a:t>
            </a:r>
          </a:p>
        </p:txBody>
      </p:sp>
      <p:sp>
        <p:nvSpPr>
          <p:cNvPr id="5" name="Round Diagonal Corner Rectangle 4"/>
          <p:cNvSpPr/>
          <p:nvPr/>
        </p:nvSpPr>
        <p:spPr>
          <a:xfrm>
            <a:off x="694605" y="906806"/>
            <a:ext cx="2971130" cy="937548"/>
          </a:xfrm>
          <a:prstGeom prst="round2DiagRect">
            <a:avLst/>
          </a:prstGeom>
          <a:solidFill>
            <a:schemeClr val="tx2">
              <a:lumMod val="40000"/>
              <a:lumOff val="6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solidFill>
                <a:schemeClr val="tx1"/>
              </a:solidFill>
              <a:latin typeface="Times New Roman" pitchFamily="18" charset="0"/>
              <a:cs typeface="Times New Roman" pitchFamily="18" charset="0"/>
            </a:endParaRPr>
          </a:p>
        </p:txBody>
      </p:sp>
      <p:sp>
        <p:nvSpPr>
          <p:cNvPr id="6" name="TextBox 5"/>
          <p:cNvSpPr txBox="1"/>
          <p:nvPr/>
        </p:nvSpPr>
        <p:spPr>
          <a:xfrm>
            <a:off x="713556" y="947317"/>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đồng</a:t>
            </a:r>
          </a:p>
        </p:txBody>
      </p:sp>
      <p:sp>
        <p:nvSpPr>
          <p:cNvPr id="7" name="TextBox 6"/>
          <p:cNvSpPr txBox="1"/>
          <p:nvPr/>
        </p:nvSpPr>
        <p:spPr>
          <a:xfrm>
            <a:off x="2180170" y="914400"/>
            <a:ext cx="156004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20 000 đồng </a:t>
            </a:r>
          </a:p>
        </p:txBody>
      </p:sp>
      <p:sp>
        <p:nvSpPr>
          <p:cNvPr id="9" name="TextBox 8"/>
          <p:cNvSpPr txBox="1"/>
          <p:nvPr/>
        </p:nvSpPr>
        <p:spPr>
          <a:xfrm>
            <a:off x="1432209" y="1441623"/>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20 000 đồng</a:t>
            </a:r>
          </a:p>
        </p:txBody>
      </p:sp>
      <p:sp>
        <p:nvSpPr>
          <p:cNvPr id="10" name="TextBox 9"/>
          <p:cNvSpPr txBox="1"/>
          <p:nvPr/>
        </p:nvSpPr>
        <p:spPr>
          <a:xfrm>
            <a:off x="198472" y="1962091"/>
            <a:ext cx="4400564"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+ 20 000 + 20 000 = 50 000 đồng</a:t>
            </a:r>
          </a:p>
        </p:txBody>
      </p:sp>
      <p:sp>
        <p:nvSpPr>
          <p:cNvPr id="11" name="TextBox 10"/>
          <p:cNvSpPr txBox="1"/>
          <p:nvPr/>
        </p:nvSpPr>
        <p:spPr>
          <a:xfrm>
            <a:off x="4907737" y="833829"/>
            <a:ext cx="420308" cy="430887"/>
          </a:xfrm>
          <a:prstGeom prst="rect">
            <a:avLst/>
          </a:prstGeom>
          <a:noFill/>
        </p:spPr>
        <p:txBody>
          <a:bodyPr wrap="none" rtlCol="0">
            <a:spAutoFit/>
          </a:bodyPr>
          <a:lstStyle/>
          <a:p>
            <a:pPr algn="ctr"/>
            <a:r>
              <a:rPr lang="en-US" sz="2200">
                <a:latin typeface="Times New Roman" pitchFamily="18" charset="0"/>
                <a:cs typeface="Times New Roman" pitchFamily="18" charset="0"/>
              </a:rPr>
              <a:t>b)</a:t>
            </a:r>
          </a:p>
        </p:txBody>
      </p:sp>
      <p:sp>
        <p:nvSpPr>
          <p:cNvPr id="12" name="Snip Same Side Corner Rectangle 11"/>
          <p:cNvSpPr/>
          <p:nvPr/>
        </p:nvSpPr>
        <p:spPr>
          <a:xfrm>
            <a:off x="5394152" y="731874"/>
            <a:ext cx="3216448" cy="1109859"/>
          </a:xfrm>
          <a:prstGeom prst="snip2SameRect">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406990" y="833829"/>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đồng</a:t>
            </a:r>
          </a:p>
        </p:txBody>
      </p:sp>
      <p:sp>
        <p:nvSpPr>
          <p:cNvPr id="14" name="TextBox 13"/>
          <p:cNvSpPr txBox="1"/>
          <p:nvPr/>
        </p:nvSpPr>
        <p:spPr>
          <a:xfrm>
            <a:off x="6982323" y="860048"/>
            <a:ext cx="1495923"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20 000 đồng</a:t>
            </a:r>
          </a:p>
        </p:txBody>
      </p:sp>
      <p:sp>
        <p:nvSpPr>
          <p:cNvPr id="15" name="TextBox 14"/>
          <p:cNvSpPr txBox="1"/>
          <p:nvPr/>
        </p:nvSpPr>
        <p:spPr>
          <a:xfrm>
            <a:off x="5479425" y="1337781"/>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50 000 đồng</a:t>
            </a:r>
          </a:p>
        </p:txBody>
      </p:sp>
      <p:sp>
        <p:nvSpPr>
          <p:cNvPr id="16" name="TextBox 15"/>
          <p:cNvSpPr txBox="1"/>
          <p:nvPr/>
        </p:nvSpPr>
        <p:spPr>
          <a:xfrm>
            <a:off x="6924014" y="1337781"/>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đồng</a:t>
            </a:r>
          </a:p>
        </p:txBody>
      </p:sp>
      <p:sp>
        <p:nvSpPr>
          <p:cNvPr id="17" name="TextBox 16"/>
          <p:cNvSpPr txBox="1"/>
          <p:nvPr/>
        </p:nvSpPr>
        <p:spPr>
          <a:xfrm>
            <a:off x="5135505" y="1944081"/>
            <a:ext cx="3873709" cy="707886"/>
          </a:xfrm>
          <a:prstGeom prst="rect">
            <a:avLst/>
          </a:prstGeom>
          <a:noFill/>
        </p:spPr>
        <p:txBody>
          <a:bodyPr wrap="square" rtlCol="0">
            <a:spAutoFit/>
          </a:bodyPr>
          <a:lstStyle/>
          <a:p>
            <a:pPr algn="ctr"/>
            <a:r>
              <a:rPr lang="en-US" sz="2000" b="1">
                <a:latin typeface="Times New Roman" pitchFamily="18" charset="0"/>
                <a:cs typeface="Times New Roman" pitchFamily="18" charset="0"/>
              </a:rPr>
              <a:t>10 000 + 20 000 + 50 000 + 10 000 = 90 000 đồng</a:t>
            </a:r>
          </a:p>
        </p:txBody>
      </p:sp>
      <p:sp>
        <p:nvSpPr>
          <p:cNvPr id="18" name="TextBox 17"/>
          <p:cNvSpPr txBox="1"/>
          <p:nvPr/>
        </p:nvSpPr>
        <p:spPr>
          <a:xfrm>
            <a:off x="219795" y="2534685"/>
            <a:ext cx="404278" cy="430887"/>
          </a:xfrm>
          <a:prstGeom prst="rect">
            <a:avLst/>
          </a:prstGeom>
          <a:noFill/>
        </p:spPr>
        <p:txBody>
          <a:bodyPr wrap="none" rtlCol="0">
            <a:spAutoFit/>
          </a:bodyPr>
          <a:lstStyle/>
          <a:p>
            <a:pPr algn="ctr"/>
            <a:r>
              <a:rPr lang="en-US" sz="2200">
                <a:latin typeface="Times New Roman" pitchFamily="18" charset="0"/>
                <a:cs typeface="Times New Roman" pitchFamily="18" charset="0"/>
              </a:rPr>
              <a:t>c)</a:t>
            </a:r>
          </a:p>
        </p:txBody>
      </p:sp>
      <p:sp>
        <p:nvSpPr>
          <p:cNvPr id="19" name="Snip and Round Single Corner Rectangle 18"/>
          <p:cNvSpPr/>
          <p:nvPr/>
        </p:nvSpPr>
        <p:spPr>
          <a:xfrm>
            <a:off x="694605" y="2651968"/>
            <a:ext cx="3191595" cy="1332460"/>
          </a:xfrm>
          <a:prstGeom prst="snipRoundRect">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747923" y="2828895"/>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20 000 đồng</a:t>
            </a:r>
          </a:p>
        </p:txBody>
      </p:sp>
      <p:sp>
        <p:nvSpPr>
          <p:cNvPr id="24" name="TextBox 23"/>
          <p:cNvSpPr txBox="1"/>
          <p:nvPr/>
        </p:nvSpPr>
        <p:spPr>
          <a:xfrm>
            <a:off x="2265977" y="2858336"/>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50 000 đồng</a:t>
            </a:r>
          </a:p>
        </p:txBody>
      </p:sp>
      <p:sp>
        <p:nvSpPr>
          <p:cNvPr id="25" name="TextBox 24"/>
          <p:cNvSpPr txBox="1"/>
          <p:nvPr/>
        </p:nvSpPr>
        <p:spPr>
          <a:xfrm>
            <a:off x="721405" y="3371812"/>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đồng</a:t>
            </a:r>
          </a:p>
        </p:txBody>
      </p:sp>
      <p:sp>
        <p:nvSpPr>
          <p:cNvPr id="26" name="TextBox 25"/>
          <p:cNvSpPr txBox="1"/>
          <p:nvPr/>
        </p:nvSpPr>
        <p:spPr>
          <a:xfrm>
            <a:off x="2243845" y="3460831"/>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đồng</a:t>
            </a:r>
          </a:p>
        </p:txBody>
      </p:sp>
      <p:sp>
        <p:nvSpPr>
          <p:cNvPr id="32" name="TextBox 31"/>
          <p:cNvSpPr txBox="1"/>
          <p:nvPr/>
        </p:nvSpPr>
        <p:spPr>
          <a:xfrm>
            <a:off x="2345" y="4124326"/>
            <a:ext cx="4194091" cy="707886"/>
          </a:xfrm>
          <a:prstGeom prst="rect">
            <a:avLst/>
          </a:prstGeom>
          <a:noFill/>
        </p:spPr>
        <p:txBody>
          <a:bodyPr wrap="square" rtlCol="0">
            <a:spAutoFit/>
          </a:bodyPr>
          <a:lstStyle/>
          <a:p>
            <a:pPr algn="ctr"/>
            <a:r>
              <a:rPr lang="en-US" sz="2000" b="1">
                <a:latin typeface="Times New Roman" pitchFamily="18" charset="0"/>
                <a:cs typeface="Times New Roman" pitchFamily="18" charset="0"/>
              </a:rPr>
              <a:t>10 000 + 20 000 + 50 000 + 10 000 </a:t>
            </a:r>
            <a:br>
              <a:rPr lang="en-US" sz="2000" b="1">
                <a:latin typeface="Times New Roman" pitchFamily="18" charset="0"/>
                <a:cs typeface="Times New Roman" pitchFamily="18" charset="0"/>
              </a:rPr>
            </a:br>
            <a:r>
              <a:rPr lang="en-US" sz="2000" b="1">
                <a:latin typeface="Times New Roman" pitchFamily="18" charset="0"/>
                <a:cs typeface="Times New Roman" pitchFamily="18" charset="0"/>
              </a:rPr>
              <a:t>= 90 000 đồng</a:t>
            </a:r>
          </a:p>
        </p:txBody>
      </p:sp>
      <p:sp>
        <p:nvSpPr>
          <p:cNvPr id="33" name="TextBox 32"/>
          <p:cNvSpPr txBox="1"/>
          <p:nvPr/>
        </p:nvSpPr>
        <p:spPr>
          <a:xfrm>
            <a:off x="4925351" y="2740870"/>
            <a:ext cx="420308" cy="430887"/>
          </a:xfrm>
          <a:prstGeom prst="rect">
            <a:avLst/>
          </a:prstGeom>
          <a:noFill/>
        </p:spPr>
        <p:txBody>
          <a:bodyPr wrap="none" rtlCol="0">
            <a:spAutoFit/>
          </a:bodyPr>
          <a:lstStyle/>
          <a:p>
            <a:pPr algn="ctr"/>
            <a:r>
              <a:rPr lang="en-US" sz="2200">
                <a:latin typeface="Times New Roman" pitchFamily="18" charset="0"/>
                <a:cs typeface="Times New Roman" pitchFamily="18" charset="0"/>
              </a:rPr>
              <a:t>d)</a:t>
            </a:r>
          </a:p>
        </p:txBody>
      </p:sp>
      <p:sp>
        <p:nvSpPr>
          <p:cNvPr id="34" name="Round Same Side Corner Rectangle 33"/>
          <p:cNvSpPr/>
          <p:nvPr/>
        </p:nvSpPr>
        <p:spPr>
          <a:xfrm>
            <a:off x="5438759" y="2828895"/>
            <a:ext cx="2859622" cy="1110943"/>
          </a:xfrm>
          <a:prstGeom prst="round2SameRect">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TextBox 34"/>
          <p:cNvSpPr txBox="1"/>
          <p:nvPr/>
        </p:nvSpPr>
        <p:spPr>
          <a:xfrm>
            <a:off x="5727590" y="3417888"/>
            <a:ext cx="1303562" cy="400110"/>
          </a:xfrm>
          <a:prstGeom prst="rect">
            <a:avLst/>
          </a:prstGeom>
          <a:noFill/>
        </p:spPr>
        <p:txBody>
          <a:bodyPr wrap="none" rtlCol="0">
            <a:spAutoFit/>
          </a:bodyPr>
          <a:lstStyle/>
          <a:p>
            <a:r>
              <a:rPr lang="en-US" sz="2000" b="1">
                <a:latin typeface="Times New Roman" pitchFamily="18" charset="0"/>
                <a:cs typeface="Times New Roman" pitchFamily="18" charset="0"/>
              </a:rPr>
              <a:t>2000 đồng</a:t>
            </a:r>
          </a:p>
        </p:txBody>
      </p:sp>
      <p:sp>
        <p:nvSpPr>
          <p:cNvPr id="37" name="TextBox 36"/>
          <p:cNvSpPr txBox="1"/>
          <p:nvPr/>
        </p:nvSpPr>
        <p:spPr>
          <a:xfrm>
            <a:off x="7072359" y="2895600"/>
            <a:ext cx="1175322" cy="400110"/>
          </a:xfrm>
          <a:prstGeom prst="rect">
            <a:avLst/>
          </a:prstGeom>
          <a:noFill/>
        </p:spPr>
        <p:txBody>
          <a:bodyPr wrap="none" rtlCol="0">
            <a:spAutoFit/>
          </a:bodyPr>
          <a:lstStyle/>
          <a:p>
            <a:r>
              <a:rPr lang="en-US" sz="2000" b="1">
                <a:latin typeface="Times New Roman" pitchFamily="18" charset="0"/>
                <a:cs typeface="Times New Roman" pitchFamily="18" charset="0"/>
              </a:rPr>
              <a:t>500 đồng</a:t>
            </a:r>
          </a:p>
        </p:txBody>
      </p:sp>
      <p:sp>
        <p:nvSpPr>
          <p:cNvPr id="38" name="TextBox 37"/>
          <p:cNvSpPr txBox="1"/>
          <p:nvPr/>
        </p:nvSpPr>
        <p:spPr>
          <a:xfrm>
            <a:off x="5469989" y="2880959"/>
            <a:ext cx="1495922" cy="400110"/>
          </a:xfrm>
          <a:prstGeom prst="rect">
            <a:avLst/>
          </a:prstGeom>
          <a:noFill/>
        </p:spPr>
        <p:txBody>
          <a:bodyPr wrap="none" rtlCol="0">
            <a:spAutoFit/>
          </a:bodyPr>
          <a:lstStyle/>
          <a:p>
            <a:r>
              <a:rPr lang="en-US" sz="2000" b="1">
                <a:latin typeface="Times New Roman" pitchFamily="18" charset="0"/>
                <a:cs typeface="Times New Roman" pitchFamily="18" charset="0"/>
              </a:rPr>
              <a:t>10 000 đồng</a:t>
            </a:r>
          </a:p>
        </p:txBody>
      </p:sp>
      <p:sp>
        <p:nvSpPr>
          <p:cNvPr id="39" name="TextBox 38"/>
          <p:cNvSpPr txBox="1"/>
          <p:nvPr/>
        </p:nvSpPr>
        <p:spPr>
          <a:xfrm>
            <a:off x="5256424" y="4124326"/>
            <a:ext cx="3122971" cy="707886"/>
          </a:xfrm>
          <a:prstGeom prst="rect">
            <a:avLst/>
          </a:prstGeom>
          <a:noFill/>
        </p:spPr>
        <p:txBody>
          <a:bodyPr wrap="none" rtlCol="0">
            <a:spAutoFit/>
          </a:bodyPr>
          <a:lstStyle/>
          <a:p>
            <a:pPr algn="ctr"/>
            <a:r>
              <a:rPr lang="en-US" sz="2000" b="1">
                <a:latin typeface="Times New Roman" pitchFamily="18" charset="0"/>
                <a:cs typeface="Times New Roman" pitchFamily="18" charset="0"/>
              </a:rPr>
              <a:t>10 000 + 500 + 2000 + 2000</a:t>
            </a:r>
          </a:p>
          <a:p>
            <a:pPr algn="ctr"/>
            <a:r>
              <a:rPr lang="en-US" sz="2000" b="1">
                <a:latin typeface="Times New Roman" pitchFamily="18" charset="0"/>
                <a:cs typeface="Times New Roman" pitchFamily="18" charset="0"/>
              </a:rPr>
              <a:t>= 14 500 đồng</a:t>
            </a:r>
          </a:p>
        </p:txBody>
      </p:sp>
      <p:sp>
        <p:nvSpPr>
          <p:cNvPr id="4" name="TextBox 3"/>
          <p:cNvSpPr txBox="1"/>
          <p:nvPr/>
        </p:nvSpPr>
        <p:spPr>
          <a:xfrm>
            <a:off x="732119" y="5168442"/>
            <a:ext cx="404278" cy="430887"/>
          </a:xfrm>
          <a:prstGeom prst="rect">
            <a:avLst/>
          </a:prstGeom>
          <a:noFill/>
        </p:spPr>
        <p:txBody>
          <a:bodyPr wrap="none" rtlCol="0">
            <a:spAutoFit/>
          </a:bodyPr>
          <a:lstStyle/>
          <a:p>
            <a:pPr algn="ctr"/>
            <a:r>
              <a:rPr lang="en-US" sz="2200">
                <a:latin typeface="Times New Roman" pitchFamily="18" charset="0"/>
                <a:cs typeface="Times New Roman" pitchFamily="18" charset="0"/>
              </a:rPr>
              <a:t>e)</a:t>
            </a:r>
          </a:p>
        </p:txBody>
      </p:sp>
      <p:sp>
        <p:nvSpPr>
          <p:cNvPr id="20" name="Rounded Rectangle 19"/>
          <p:cNvSpPr/>
          <p:nvPr/>
        </p:nvSpPr>
        <p:spPr>
          <a:xfrm>
            <a:off x="1295400" y="5168442"/>
            <a:ext cx="2922636" cy="1232358"/>
          </a:xfrm>
          <a:prstGeom prst="roundRect">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TextBox 20"/>
          <p:cNvSpPr txBox="1"/>
          <p:nvPr/>
        </p:nvSpPr>
        <p:spPr>
          <a:xfrm>
            <a:off x="1352843" y="5368497"/>
            <a:ext cx="14959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50 000 đồng</a:t>
            </a:r>
          </a:p>
        </p:txBody>
      </p:sp>
      <p:sp>
        <p:nvSpPr>
          <p:cNvPr id="22" name="TextBox 21"/>
          <p:cNvSpPr txBox="1"/>
          <p:nvPr/>
        </p:nvSpPr>
        <p:spPr>
          <a:xfrm>
            <a:off x="2991806" y="5368497"/>
            <a:ext cx="11753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500 đồng</a:t>
            </a:r>
          </a:p>
        </p:txBody>
      </p:sp>
      <p:sp>
        <p:nvSpPr>
          <p:cNvPr id="27" name="TextBox 26"/>
          <p:cNvSpPr txBox="1"/>
          <p:nvPr/>
        </p:nvSpPr>
        <p:spPr>
          <a:xfrm>
            <a:off x="2050617" y="5870505"/>
            <a:ext cx="117532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200 đồng</a:t>
            </a:r>
          </a:p>
        </p:txBody>
      </p:sp>
      <p:sp>
        <p:nvSpPr>
          <p:cNvPr id="28" name="TextBox 27"/>
          <p:cNvSpPr txBox="1"/>
          <p:nvPr/>
        </p:nvSpPr>
        <p:spPr>
          <a:xfrm>
            <a:off x="4435570" y="5510344"/>
            <a:ext cx="3759362" cy="400110"/>
          </a:xfrm>
          <a:prstGeom prst="rect">
            <a:avLst/>
          </a:prstGeom>
          <a:noFill/>
        </p:spPr>
        <p:txBody>
          <a:bodyPr wrap="none" rtlCol="0">
            <a:spAutoFit/>
          </a:bodyPr>
          <a:lstStyle/>
          <a:p>
            <a:pPr algn="ctr"/>
            <a:r>
              <a:rPr lang="en-US" sz="2000" b="1">
                <a:latin typeface="Times New Roman" pitchFamily="18" charset="0"/>
                <a:cs typeface="Times New Roman" pitchFamily="18" charset="0"/>
              </a:rPr>
              <a:t>50 000 + 500 + 200 = 50 700 đồng</a:t>
            </a:r>
          </a:p>
        </p:txBody>
      </p:sp>
      <p:sp>
        <p:nvSpPr>
          <p:cNvPr id="8" name="TextBox 7"/>
          <p:cNvSpPr txBox="1"/>
          <p:nvPr/>
        </p:nvSpPr>
        <p:spPr>
          <a:xfrm>
            <a:off x="7048664" y="3429000"/>
            <a:ext cx="1561936" cy="369332"/>
          </a:xfrm>
          <a:prstGeom prst="rect">
            <a:avLst/>
          </a:prstGeom>
          <a:noFill/>
        </p:spPr>
        <p:txBody>
          <a:bodyPr wrap="square" rtlCol="0">
            <a:spAutoFit/>
          </a:bodyPr>
          <a:lstStyle/>
          <a:p>
            <a:r>
              <a:rPr lang="en-US" b="1">
                <a:latin typeface="Times New Roman" pitchFamily="18" charset="0"/>
                <a:cs typeface="Times New Roman" pitchFamily="18" charset="0"/>
              </a:rPr>
              <a:t>2000 </a:t>
            </a:r>
            <a:r>
              <a:rPr lang="vi-VN" b="1">
                <a:latin typeface="Times New Roman" pitchFamily="18" charset="0"/>
                <a:cs typeface="Times New Roman" pitchFamily="18" charset="0"/>
              </a:rPr>
              <a:t>đồng</a:t>
            </a:r>
            <a:endParaRPr lang="en-US" b="1">
              <a:latin typeface="Times New Roman" pitchFamily="18" charset="0"/>
              <a:cs typeface="Times New Roman" pitchFamily="18" charset="0"/>
            </a:endParaRPr>
          </a:p>
        </p:txBody>
      </p:sp>
    </p:spTree>
    <p:extLst>
      <p:ext uri="{BB962C8B-B14F-4D97-AF65-F5344CB8AC3E}">
        <p14:creationId xmlns:p14="http://schemas.microsoft.com/office/powerpoint/2010/main" val="217879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P spid="32" grpId="0"/>
      <p:bldP spid="39" grpId="0"/>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382000" cy="1615827"/>
          </a:xfrm>
          <a:prstGeom prst="rect">
            <a:avLst/>
          </a:prstGeom>
          <a:noFill/>
        </p:spPr>
        <p:txBody>
          <a:bodyPr wrap="square" rtlCol="0">
            <a:spAutoFit/>
          </a:bodyPr>
          <a:lstStyle/>
          <a:p>
            <a:pPr algn="just">
              <a:lnSpc>
                <a:spcPct val="150000"/>
              </a:lnSpc>
            </a:pPr>
            <a:r>
              <a:rPr lang="en-US" sz="2200" b="1" u="sng">
                <a:latin typeface="Times New Roman" pitchFamily="18" charset="0"/>
                <a:cs typeface="Times New Roman" pitchFamily="18" charset="0"/>
              </a:rPr>
              <a:t>Bài 2:</a:t>
            </a:r>
            <a:r>
              <a:rPr lang="en-US" sz="2200" b="1">
                <a:solidFill>
                  <a:srgbClr val="CC0000"/>
                </a:solidFill>
                <a:latin typeface="Times New Roman" pitchFamily="18" charset="0"/>
                <a:cs typeface="Times New Roman" pitchFamily="18" charset="0"/>
              </a:rPr>
              <a:t> </a:t>
            </a:r>
            <a:r>
              <a:rPr lang="en-US" sz="2200" b="1" i="1">
                <a:solidFill>
                  <a:srgbClr val="CC0000"/>
                </a:solidFill>
                <a:latin typeface="Times New Roman" pitchFamily="18" charset="0"/>
                <a:cs typeface="Times New Roman" pitchFamily="18" charset="0"/>
              </a:rPr>
              <a:t>Mẹ mua cho Lan một chiếc cặp sách giá 15 000 đồng và một bộ quần áo mùa hè giá 25 000 đồng. Mẹ đưa cô bán hàng 50 000 đồng. Hỏi cô bán hàng phải trả lại mẹ bao nhiêu tiền?</a:t>
            </a:r>
          </a:p>
        </p:txBody>
      </p:sp>
      <p:sp>
        <p:nvSpPr>
          <p:cNvPr id="3" name="TextBox 2"/>
          <p:cNvSpPr txBox="1"/>
          <p:nvPr/>
        </p:nvSpPr>
        <p:spPr>
          <a:xfrm>
            <a:off x="322943" y="2278743"/>
            <a:ext cx="3565400" cy="2570704"/>
          </a:xfrm>
          <a:prstGeom prst="rect">
            <a:avLst/>
          </a:prstGeom>
          <a:noFill/>
        </p:spPr>
        <p:txBody>
          <a:bodyPr wrap="none" rtlCol="0">
            <a:spAutoFit/>
          </a:bodyPr>
          <a:lstStyle/>
          <a:p>
            <a:pPr algn="ctr">
              <a:lnSpc>
                <a:spcPct val="150000"/>
              </a:lnSpc>
            </a:pPr>
            <a:r>
              <a:rPr lang="en-US" sz="2200" i="1">
                <a:latin typeface="Times New Roman" pitchFamily="18" charset="0"/>
                <a:cs typeface="Times New Roman" pitchFamily="18" charset="0"/>
              </a:rPr>
              <a:t>Tóm tắt:</a:t>
            </a:r>
          </a:p>
          <a:p>
            <a:pPr algn="just">
              <a:lnSpc>
                <a:spcPct val="150000"/>
              </a:lnSpc>
            </a:pPr>
            <a:r>
              <a:rPr lang="en-US" sz="2200" i="1">
                <a:latin typeface="Times New Roman" pitchFamily="18" charset="0"/>
                <a:cs typeface="Times New Roman" pitchFamily="18" charset="0"/>
              </a:rPr>
              <a:t>Mua cặp: 15 000 đồng</a:t>
            </a:r>
          </a:p>
          <a:p>
            <a:pPr algn="just">
              <a:lnSpc>
                <a:spcPct val="150000"/>
              </a:lnSpc>
            </a:pPr>
            <a:r>
              <a:rPr lang="en-US" sz="2200" i="1">
                <a:latin typeface="Times New Roman" pitchFamily="18" charset="0"/>
                <a:cs typeface="Times New Roman" pitchFamily="18" charset="0"/>
              </a:rPr>
              <a:t>Mua quần áo: 25 000 đồng</a:t>
            </a:r>
          </a:p>
          <a:p>
            <a:pPr algn="just">
              <a:lnSpc>
                <a:spcPct val="150000"/>
              </a:lnSpc>
            </a:pPr>
            <a:r>
              <a:rPr lang="en-US" sz="2200" i="1">
                <a:latin typeface="Times New Roman" pitchFamily="18" charset="0"/>
                <a:cs typeface="Times New Roman" pitchFamily="18" charset="0"/>
              </a:rPr>
              <a:t>Đưa người bán: 50 000 đồng</a:t>
            </a:r>
          </a:p>
          <a:p>
            <a:pPr algn="just">
              <a:lnSpc>
                <a:spcPct val="150000"/>
              </a:lnSpc>
            </a:pPr>
            <a:r>
              <a:rPr lang="en-US" sz="2200" i="1">
                <a:latin typeface="Times New Roman" pitchFamily="18" charset="0"/>
                <a:cs typeface="Times New Roman" pitchFamily="18" charset="0"/>
              </a:rPr>
              <a:t>Tiền trả lại: …… đồng?</a:t>
            </a:r>
          </a:p>
        </p:txBody>
      </p:sp>
      <p:sp>
        <p:nvSpPr>
          <p:cNvPr id="4" name="TextBox 3"/>
          <p:cNvSpPr txBox="1"/>
          <p:nvPr/>
        </p:nvSpPr>
        <p:spPr>
          <a:xfrm>
            <a:off x="4152586" y="2278743"/>
            <a:ext cx="4839787" cy="2806987"/>
          </a:xfrm>
          <a:prstGeom prst="rect">
            <a:avLst/>
          </a:prstGeom>
          <a:noFill/>
        </p:spPr>
        <p:txBody>
          <a:bodyPr wrap="none" rtlCol="0">
            <a:spAutoFit/>
          </a:bodyPr>
          <a:lstStyle/>
          <a:p>
            <a:pPr algn="ctr">
              <a:lnSpc>
                <a:spcPct val="150000"/>
              </a:lnSpc>
            </a:pPr>
            <a:r>
              <a:rPr lang="en-US" sz="2000" b="1">
                <a:latin typeface="Times New Roman" pitchFamily="18" charset="0"/>
                <a:cs typeface="Times New Roman" pitchFamily="18" charset="0"/>
              </a:rPr>
              <a:t>Bài giải</a:t>
            </a:r>
          </a:p>
          <a:p>
            <a:pPr algn="ctr">
              <a:lnSpc>
                <a:spcPct val="150000"/>
              </a:lnSpc>
            </a:pPr>
            <a:r>
              <a:rPr lang="en-US" sz="2000" b="1">
                <a:latin typeface="Times New Roman" pitchFamily="18" charset="0"/>
                <a:cs typeface="Times New Roman" pitchFamily="18" charset="0"/>
              </a:rPr>
              <a:t>Số tiền mẹ Lan  phải trả cô bán hàng là:</a:t>
            </a:r>
          </a:p>
          <a:p>
            <a:pPr algn="ctr">
              <a:lnSpc>
                <a:spcPct val="150000"/>
              </a:lnSpc>
            </a:pPr>
            <a:r>
              <a:rPr lang="en-US" sz="2000" b="1">
                <a:latin typeface="Times New Roman" pitchFamily="18" charset="0"/>
                <a:cs typeface="Times New Roman" pitchFamily="18" charset="0"/>
              </a:rPr>
              <a:t>15000 + 25000 = 40000 (đồng)</a:t>
            </a:r>
          </a:p>
          <a:p>
            <a:pPr algn="ctr">
              <a:lnSpc>
                <a:spcPct val="150000"/>
              </a:lnSpc>
            </a:pPr>
            <a:r>
              <a:rPr lang="en-US" sz="2000" b="1">
                <a:latin typeface="Times New Roman" pitchFamily="18" charset="0"/>
                <a:cs typeface="Times New Roman" pitchFamily="18" charset="0"/>
              </a:rPr>
              <a:t>Số tiền cô bán hàng phải trả lại mẹ Lan là:</a:t>
            </a:r>
          </a:p>
          <a:p>
            <a:pPr algn="ctr">
              <a:lnSpc>
                <a:spcPct val="150000"/>
              </a:lnSpc>
            </a:pPr>
            <a:r>
              <a:rPr lang="en-US" sz="2000" b="1">
                <a:latin typeface="Times New Roman" pitchFamily="18" charset="0"/>
                <a:cs typeface="Times New Roman" pitchFamily="18" charset="0"/>
              </a:rPr>
              <a:t>50000 – 40000 = 10000 (đồng)</a:t>
            </a:r>
          </a:p>
          <a:p>
            <a:pPr algn="ctr">
              <a:lnSpc>
                <a:spcPct val="150000"/>
              </a:lnSpc>
            </a:pPr>
            <a:r>
              <a:rPr lang="en-US" sz="2000" b="1">
                <a:latin typeface="Times New Roman" pitchFamily="18" charset="0"/>
                <a:cs typeface="Times New Roman" pitchFamily="18" charset="0"/>
              </a:rPr>
              <a:t>Đáp số: 10000 đồng</a:t>
            </a:r>
          </a:p>
        </p:txBody>
      </p:sp>
      <p:cxnSp>
        <p:nvCxnSpPr>
          <p:cNvPr id="6" name="Straight Connector 5"/>
          <p:cNvCxnSpPr/>
          <p:nvPr/>
        </p:nvCxnSpPr>
        <p:spPr>
          <a:xfrm>
            <a:off x="4038600" y="2278743"/>
            <a:ext cx="0" cy="35886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10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anim calcmode="lin" valueType="num">
                                      <p:cBhvr>
                                        <p:cTn id="27" dur="1000" fill="hold"/>
                                        <p:tgtEl>
                                          <p:spTgt spid="4"/>
                                        </p:tgtEl>
                                        <p:attrNameLst>
                                          <p:attrName>ppt_x</p:attrName>
                                        </p:attrNameLst>
                                      </p:cBhvr>
                                      <p:tavLst>
                                        <p:tav tm="0">
                                          <p:val>
                                            <p:strVal val="#ppt_x"/>
                                          </p:val>
                                        </p:tav>
                                        <p:tav tm="100000">
                                          <p:val>
                                            <p:strVal val="#ppt_x"/>
                                          </p:val>
                                        </p:tav>
                                      </p:tavLst>
                                    </p:anim>
                                    <p:anim calcmode="lin" valueType="num">
                                      <p:cBhvr>
                                        <p:cTn id="2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3328" y="381000"/>
            <a:ext cx="8458201" cy="769441"/>
          </a:xfrm>
          <a:prstGeom prst="rect">
            <a:avLst/>
          </a:prstGeom>
          <a:noFill/>
        </p:spPr>
        <p:txBody>
          <a:bodyPr wrap="square" rtlCol="0">
            <a:spAutoFit/>
          </a:bodyPr>
          <a:lstStyle/>
          <a:p>
            <a:pPr algn="just"/>
            <a:r>
              <a:rPr lang="en-US" sz="2200" b="1" u="sng">
                <a:latin typeface="Times New Roman" pitchFamily="18" charset="0"/>
                <a:cs typeface="Times New Roman" pitchFamily="18" charset="0"/>
              </a:rPr>
              <a:t>Bài 3:</a:t>
            </a:r>
            <a:r>
              <a:rPr lang="en-US" sz="2200" b="1">
                <a:solidFill>
                  <a:srgbClr val="CC0000"/>
                </a:solidFill>
                <a:latin typeface="Times New Roman" pitchFamily="18" charset="0"/>
                <a:cs typeface="Times New Roman" pitchFamily="18" charset="0"/>
              </a:rPr>
              <a:t> </a:t>
            </a:r>
            <a:r>
              <a:rPr lang="en-US" sz="2200" b="1" i="1">
                <a:solidFill>
                  <a:srgbClr val="CC0000"/>
                </a:solidFill>
                <a:latin typeface="Times New Roman" pitchFamily="18" charset="0"/>
                <a:cs typeface="Times New Roman" pitchFamily="18" charset="0"/>
              </a:rPr>
              <a:t>Mỗi cuốn vở giá 1200 đồng. Viết số tiền thích hợp vào ô trống trong bảng:</a:t>
            </a:r>
          </a:p>
        </p:txBody>
      </p:sp>
      <p:graphicFrame>
        <p:nvGraphicFramePr>
          <p:cNvPr id="7" name="Table 6"/>
          <p:cNvGraphicFramePr>
            <a:graphicFrameLocks noGrp="1"/>
          </p:cNvGraphicFramePr>
          <p:nvPr>
            <p:extLst>
              <p:ext uri="{D42A27DB-BD31-4B8C-83A1-F6EECF244321}">
                <p14:modId xmlns:p14="http://schemas.microsoft.com/office/powerpoint/2010/main" val="3316416031"/>
              </p:ext>
            </p:extLst>
          </p:nvPr>
        </p:nvGraphicFramePr>
        <p:xfrm>
          <a:off x="685800" y="1332677"/>
          <a:ext cx="7620000" cy="144780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471930">
                  <a:extLst>
                    <a:ext uri="{9D8B030D-6E8A-4147-A177-3AD203B41FA5}">
                      <a16:colId xmlns:a16="http://schemas.microsoft.com/office/drawing/2014/main" val="20001"/>
                    </a:ext>
                  </a:extLst>
                </a:gridCol>
                <a:gridCol w="149987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tblGrid>
              <a:tr h="762000">
                <a:tc>
                  <a:txBody>
                    <a:bodyPr/>
                    <a:lstStyle/>
                    <a:p>
                      <a:pPr algn="ctr">
                        <a:lnSpc>
                          <a:spcPct val="150000"/>
                        </a:lnSpc>
                      </a:pPr>
                      <a:r>
                        <a:rPr lang="en-US" sz="2000">
                          <a:solidFill>
                            <a:schemeClr val="tx1"/>
                          </a:solidFill>
                          <a:latin typeface="Times New Roman" pitchFamily="18" charset="0"/>
                          <a:cs typeface="Times New Roman" pitchFamily="18" charset="0"/>
                        </a:rPr>
                        <a:t>Số</a:t>
                      </a:r>
                      <a:r>
                        <a:rPr lang="en-US" sz="2000" baseline="0">
                          <a:solidFill>
                            <a:schemeClr val="tx1"/>
                          </a:solidFill>
                          <a:latin typeface="Times New Roman" pitchFamily="18" charset="0"/>
                          <a:cs typeface="Times New Roman" pitchFamily="18" charset="0"/>
                        </a:rPr>
                        <a:t> tiền</a:t>
                      </a:r>
                      <a:endParaRPr lang="en-US" sz="20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lang="en-US" sz="2000">
                          <a:solidFill>
                            <a:schemeClr val="tx1"/>
                          </a:solidFill>
                          <a:latin typeface="Times New Roman" pitchFamily="18" charset="0"/>
                          <a:cs typeface="Times New Roman" pitchFamily="18" charset="0"/>
                        </a:rPr>
                        <a:t>1 cuốn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lang="en-US" sz="2000">
                          <a:solidFill>
                            <a:schemeClr val="tx1"/>
                          </a:solidFill>
                          <a:latin typeface="Times New Roman" pitchFamily="18" charset="0"/>
                          <a:cs typeface="Times New Roman" pitchFamily="18" charset="0"/>
                        </a:rPr>
                        <a:t>2 cuốn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lang="en-US" sz="2000">
                          <a:solidFill>
                            <a:schemeClr val="tx1"/>
                          </a:solidFill>
                          <a:latin typeface="Times New Roman" pitchFamily="18" charset="0"/>
                          <a:cs typeface="Times New Roman" pitchFamily="18" charset="0"/>
                        </a:rPr>
                        <a:t>3 cuốn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lang="en-US" sz="2000">
                          <a:solidFill>
                            <a:schemeClr val="tx1"/>
                          </a:solidFill>
                          <a:latin typeface="Times New Roman" pitchFamily="18" charset="0"/>
                          <a:cs typeface="Times New Roman" pitchFamily="18" charset="0"/>
                        </a:rPr>
                        <a:t>4 cuốn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85800">
                <a:tc>
                  <a:txBody>
                    <a:bodyPr/>
                    <a:lstStyle/>
                    <a:p>
                      <a:pPr algn="ctr">
                        <a:lnSpc>
                          <a:spcPct val="150000"/>
                        </a:lnSpc>
                      </a:pPr>
                      <a:r>
                        <a:rPr lang="en-US" sz="2000" b="1">
                          <a:latin typeface="Times New Roman" pitchFamily="18" charset="0"/>
                          <a:cs typeface="Times New Roman" pitchFamily="18" charset="0"/>
                        </a:rPr>
                        <a:t>Thành</a:t>
                      </a:r>
                      <a:r>
                        <a:rPr lang="en-US" sz="2000" b="1" baseline="0">
                          <a:latin typeface="Times New Roman" pitchFamily="18" charset="0"/>
                          <a:cs typeface="Times New Roman" pitchFamily="18" charset="0"/>
                        </a:rPr>
                        <a:t> tiền</a:t>
                      </a:r>
                      <a:endParaRPr lang="en-US" sz="20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lang="en-US" sz="2000" b="1">
                          <a:solidFill>
                            <a:schemeClr val="tx1"/>
                          </a:solidFill>
                          <a:latin typeface="Times New Roman" pitchFamily="18" charset="0"/>
                          <a:cs typeface="Times New Roman" pitchFamily="18" charset="0"/>
                        </a:rPr>
                        <a:t>1200 đồng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50000"/>
                        </a:lnSpc>
                      </a:pP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8" name="TextBox 7"/>
          <p:cNvSpPr txBox="1"/>
          <p:nvPr/>
        </p:nvSpPr>
        <p:spPr>
          <a:xfrm>
            <a:off x="3930460" y="2209620"/>
            <a:ext cx="1303562" cy="400110"/>
          </a:xfrm>
          <a:prstGeom prst="rect">
            <a:avLst/>
          </a:prstGeom>
          <a:noFill/>
        </p:spPr>
        <p:txBody>
          <a:bodyPr wrap="none" rtlCol="0">
            <a:spAutoFit/>
          </a:bodyPr>
          <a:lstStyle/>
          <a:p>
            <a:pPr algn="ctr"/>
            <a:r>
              <a:rPr lang="en-US" sz="2000" b="1">
                <a:solidFill>
                  <a:srgbClr val="FF0000"/>
                </a:solidFill>
                <a:latin typeface="Times New Roman" pitchFamily="18" charset="0"/>
                <a:cs typeface="Times New Roman" pitchFamily="18" charset="0"/>
              </a:rPr>
              <a:t>2400 đồng</a:t>
            </a:r>
          </a:p>
        </p:txBody>
      </p:sp>
      <p:sp>
        <p:nvSpPr>
          <p:cNvPr id="9" name="TextBox 8"/>
          <p:cNvSpPr txBox="1"/>
          <p:nvPr/>
        </p:nvSpPr>
        <p:spPr>
          <a:xfrm>
            <a:off x="5400256" y="2256843"/>
            <a:ext cx="1303562" cy="400110"/>
          </a:xfrm>
          <a:prstGeom prst="rect">
            <a:avLst/>
          </a:prstGeom>
          <a:noFill/>
        </p:spPr>
        <p:txBody>
          <a:bodyPr wrap="none" rtlCol="0">
            <a:spAutoFit/>
          </a:bodyPr>
          <a:lstStyle/>
          <a:p>
            <a:pPr algn="ctr"/>
            <a:r>
              <a:rPr lang="en-US" sz="2000" b="1">
                <a:solidFill>
                  <a:srgbClr val="FF0000"/>
                </a:solidFill>
                <a:latin typeface="Times New Roman" pitchFamily="18" charset="0"/>
                <a:cs typeface="Times New Roman" pitchFamily="18" charset="0"/>
              </a:rPr>
              <a:t>3600 đồng</a:t>
            </a:r>
          </a:p>
        </p:txBody>
      </p:sp>
      <p:sp>
        <p:nvSpPr>
          <p:cNvPr id="10" name="TextBox 9"/>
          <p:cNvSpPr txBox="1"/>
          <p:nvPr/>
        </p:nvSpPr>
        <p:spPr>
          <a:xfrm>
            <a:off x="6902382" y="2256843"/>
            <a:ext cx="1303562" cy="400110"/>
          </a:xfrm>
          <a:prstGeom prst="rect">
            <a:avLst/>
          </a:prstGeom>
          <a:noFill/>
        </p:spPr>
        <p:txBody>
          <a:bodyPr wrap="none" rtlCol="0">
            <a:spAutoFit/>
          </a:bodyPr>
          <a:lstStyle/>
          <a:p>
            <a:pPr algn="ctr"/>
            <a:r>
              <a:rPr lang="en-US" sz="2000" b="1">
                <a:solidFill>
                  <a:srgbClr val="FF0000"/>
                </a:solidFill>
                <a:latin typeface="Times New Roman" pitchFamily="18" charset="0"/>
                <a:cs typeface="Times New Roman" pitchFamily="18" charset="0"/>
              </a:rPr>
              <a:t>4800 đồng</a:t>
            </a:r>
          </a:p>
        </p:txBody>
      </p:sp>
      <p:sp>
        <p:nvSpPr>
          <p:cNvPr id="11" name="TextBox 10"/>
          <p:cNvSpPr txBox="1"/>
          <p:nvPr/>
        </p:nvSpPr>
        <p:spPr>
          <a:xfrm>
            <a:off x="426153" y="3130582"/>
            <a:ext cx="5909503" cy="430887"/>
          </a:xfrm>
          <a:prstGeom prst="rect">
            <a:avLst/>
          </a:prstGeom>
          <a:noFill/>
        </p:spPr>
        <p:txBody>
          <a:bodyPr wrap="none" rtlCol="0">
            <a:spAutoFit/>
          </a:bodyPr>
          <a:lstStyle/>
          <a:p>
            <a:pPr algn="just"/>
            <a:r>
              <a:rPr lang="en-US" sz="2200" b="1" u="sng">
                <a:latin typeface="Times New Roman" pitchFamily="18" charset="0"/>
                <a:cs typeface="Times New Roman" pitchFamily="18" charset="0"/>
              </a:rPr>
              <a:t>Bài 4:</a:t>
            </a:r>
            <a:r>
              <a:rPr lang="en-US" sz="2200" b="1">
                <a:solidFill>
                  <a:srgbClr val="CC0000"/>
                </a:solidFill>
                <a:latin typeface="Times New Roman" pitchFamily="18" charset="0"/>
                <a:cs typeface="Times New Roman" pitchFamily="18" charset="0"/>
              </a:rPr>
              <a:t> </a:t>
            </a:r>
            <a:r>
              <a:rPr lang="en-US" sz="2200" b="1" i="1">
                <a:solidFill>
                  <a:srgbClr val="CC0000"/>
                </a:solidFill>
                <a:latin typeface="Times New Roman" pitchFamily="18" charset="0"/>
                <a:cs typeface="Times New Roman" pitchFamily="18" charset="0"/>
              </a:rPr>
              <a:t>Viết số thích hợp vào ô trống (theo mẫu):</a:t>
            </a:r>
          </a:p>
        </p:txBody>
      </p:sp>
      <p:graphicFrame>
        <p:nvGraphicFramePr>
          <p:cNvPr id="12" name="Table 11"/>
          <p:cNvGraphicFramePr>
            <a:graphicFrameLocks noGrp="1"/>
          </p:cNvGraphicFramePr>
          <p:nvPr>
            <p:extLst>
              <p:ext uri="{D42A27DB-BD31-4B8C-83A1-F6EECF244321}">
                <p14:modId xmlns:p14="http://schemas.microsoft.com/office/powerpoint/2010/main" val="2800025062"/>
              </p:ext>
            </p:extLst>
          </p:nvPr>
        </p:nvGraphicFramePr>
        <p:xfrm>
          <a:off x="595892" y="3794760"/>
          <a:ext cx="7696200" cy="240792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370840">
                <a:tc rowSpan="2">
                  <a:txBody>
                    <a:bodyPr/>
                    <a:lstStyle/>
                    <a:p>
                      <a:pPr algn="ctr"/>
                      <a:r>
                        <a:rPr lang="en-US" sz="2000" b="1">
                          <a:solidFill>
                            <a:schemeClr val="tx1"/>
                          </a:solidFill>
                          <a:latin typeface="Times New Roman" pitchFamily="18" charset="0"/>
                          <a:cs typeface="Times New Roman" pitchFamily="18" charset="0"/>
                        </a:rPr>
                        <a:t>Tổng</a:t>
                      </a:r>
                      <a:r>
                        <a:rPr lang="en-US" sz="2000" b="1" baseline="0">
                          <a:solidFill>
                            <a:schemeClr val="tx1"/>
                          </a:solidFill>
                          <a:latin typeface="Times New Roman" pitchFamily="18" charset="0"/>
                          <a:cs typeface="Times New Roman" pitchFamily="18" charset="0"/>
                        </a:rPr>
                        <a:t> số tiền</a:t>
                      </a: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lang="en-US" sz="2000" b="1">
                          <a:solidFill>
                            <a:schemeClr val="tx1"/>
                          </a:solidFill>
                          <a:latin typeface="Times New Roman" pitchFamily="18" charset="0"/>
                          <a:cs typeface="Times New Roman" pitchFamily="18" charset="0"/>
                        </a:rPr>
                        <a:t>Số</a:t>
                      </a:r>
                      <a:r>
                        <a:rPr lang="en-US" sz="2000" b="1" baseline="0">
                          <a:solidFill>
                            <a:schemeClr val="tx1"/>
                          </a:solidFill>
                          <a:latin typeface="Times New Roman" pitchFamily="18" charset="0"/>
                          <a:cs typeface="Times New Roman" pitchFamily="18" charset="0"/>
                        </a:rPr>
                        <a:t> các tờ giấy bạc</a:t>
                      </a: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vMerge="1">
                  <a:txBody>
                    <a:bodyPr/>
                    <a:lstStyle/>
                    <a:p>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a:solidFill>
                            <a:schemeClr val="tx1"/>
                          </a:solidFill>
                          <a:latin typeface="Times New Roman" pitchFamily="18" charset="0"/>
                          <a:cs typeface="Times New Roman" pitchFamily="18" charset="0"/>
                        </a:rPr>
                        <a:t>10</a:t>
                      </a:r>
                      <a:r>
                        <a:rPr lang="en-US" sz="2000" b="1" baseline="0">
                          <a:solidFill>
                            <a:schemeClr val="tx1"/>
                          </a:solidFill>
                          <a:latin typeface="Times New Roman" pitchFamily="18" charset="0"/>
                          <a:cs typeface="Times New Roman" pitchFamily="18" charset="0"/>
                        </a:rPr>
                        <a:t> 000 đồng</a:t>
                      </a: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a:solidFill>
                            <a:schemeClr val="tx1"/>
                          </a:solidFill>
                          <a:latin typeface="Times New Roman" pitchFamily="18" charset="0"/>
                          <a:cs typeface="Times New Roman" pitchFamily="18" charset="0"/>
                        </a:rPr>
                        <a:t>20 000 đồng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a:solidFill>
                            <a:schemeClr val="tx1"/>
                          </a:solidFill>
                          <a:latin typeface="Times New Roman" pitchFamily="18" charset="0"/>
                          <a:cs typeface="Times New Roman" pitchFamily="18" charset="0"/>
                        </a:rPr>
                        <a:t>50 000 đồng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ctr"/>
                      <a:r>
                        <a:rPr lang="en-US" sz="2000" b="1">
                          <a:solidFill>
                            <a:schemeClr val="tx1"/>
                          </a:solidFill>
                          <a:latin typeface="Times New Roman" pitchFamily="18" charset="0"/>
                          <a:cs typeface="Times New Roman" pitchFamily="18" charset="0"/>
                        </a:rPr>
                        <a:t>80 000 đồng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000" b="1">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000" b="1">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000" b="1">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2"/>
                  </a:ext>
                </a:extLst>
              </a:tr>
              <a:tr h="426720">
                <a:tc>
                  <a:txBody>
                    <a:bodyPr/>
                    <a:lstStyle/>
                    <a:p>
                      <a:pPr algn="ctr"/>
                      <a:r>
                        <a:rPr lang="en-US" sz="2000" b="1">
                          <a:solidFill>
                            <a:schemeClr val="tx1"/>
                          </a:solidFill>
                          <a:latin typeface="Times New Roman" pitchFamily="18" charset="0"/>
                          <a:cs typeface="Times New Roman" pitchFamily="18" charset="0"/>
                        </a:rPr>
                        <a:t>90 000 đồng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42900">
                <a:tc>
                  <a:txBody>
                    <a:bodyPr/>
                    <a:lstStyle/>
                    <a:p>
                      <a:pPr algn="ctr"/>
                      <a:r>
                        <a:rPr lang="en-US" sz="2000" b="1">
                          <a:solidFill>
                            <a:schemeClr val="tx1"/>
                          </a:solidFill>
                          <a:latin typeface="Times New Roman" pitchFamily="18" charset="0"/>
                          <a:cs typeface="Times New Roman" pitchFamily="18" charset="0"/>
                        </a:rPr>
                        <a:t>100 000 đồng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42900">
                <a:tc>
                  <a:txBody>
                    <a:bodyPr/>
                    <a:lstStyle/>
                    <a:p>
                      <a:pPr algn="ctr"/>
                      <a:r>
                        <a:rPr lang="en-US" sz="2000" b="1">
                          <a:solidFill>
                            <a:schemeClr val="tx1"/>
                          </a:solidFill>
                          <a:latin typeface="Times New Roman" pitchFamily="18" charset="0"/>
                          <a:cs typeface="Times New Roman" pitchFamily="18" charset="0"/>
                        </a:rPr>
                        <a:t>70 000 </a:t>
                      </a:r>
                      <a:r>
                        <a:rPr lang="vi-VN" sz="2000" b="1">
                          <a:solidFill>
                            <a:schemeClr val="tx1"/>
                          </a:solidFill>
                          <a:latin typeface="Times New Roman" pitchFamily="18" charset="0"/>
                          <a:cs typeface="Times New Roman" pitchFamily="18" charset="0"/>
                        </a:rPr>
                        <a:t>đồng</a:t>
                      </a: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13" name="TextBox 12"/>
          <p:cNvSpPr txBox="1"/>
          <p:nvPr/>
        </p:nvSpPr>
        <p:spPr>
          <a:xfrm>
            <a:off x="3366666" y="5006404"/>
            <a:ext cx="516349" cy="430887"/>
          </a:xfrm>
          <a:prstGeom prst="rect">
            <a:avLst/>
          </a:prstGeom>
          <a:noFill/>
        </p:spPr>
        <p:txBody>
          <a:bodyPr wrap="square" rtlCol="0">
            <a:spAutoFit/>
          </a:bodyPr>
          <a:lstStyle/>
          <a:p>
            <a:pPr algn="ctr"/>
            <a:r>
              <a:rPr lang="en-US" sz="2200" b="1">
                <a:solidFill>
                  <a:srgbClr val="FF0000"/>
                </a:solidFill>
                <a:latin typeface="Times New Roman" pitchFamily="18" charset="0"/>
                <a:cs typeface="Times New Roman" pitchFamily="18" charset="0"/>
              </a:rPr>
              <a:t>2</a:t>
            </a:r>
          </a:p>
        </p:txBody>
      </p:sp>
      <p:sp>
        <p:nvSpPr>
          <p:cNvPr id="14" name="TextBox 13"/>
          <p:cNvSpPr txBox="1"/>
          <p:nvPr/>
        </p:nvSpPr>
        <p:spPr>
          <a:xfrm>
            <a:off x="5234022" y="5006404"/>
            <a:ext cx="482971" cy="430887"/>
          </a:xfrm>
          <a:prstGeom prst="rect">
            <a:avLst/>
          </a:prstGeom>
          <a:noFill/>
        </p:spPr>
        <p:txBody>
          <a:bodyPr wrap="square" rtlCol="0">
            <a:spAutoFit/>
          </a:bodyPr>
          <a:lstStyle/>
          <a:p>
            <a:pPr algn="ctr"/>
            <a:r>
              <a:rPr lang="en-US" sz="2200" b="1">
                <a:solidFill>
                  <a:srgbClr val="FF0000"/>
                </a:solidFill>
                <a:latin typeface="Times New Roman" pitchFamily="18" charset="0"/>
                <a:cs typeface="Times New Roman" pitchFamily="18" charset="0"/>
              </a:rPr>
              <a:t>1</a:t>
            </a:r>
          </a:p>
        </p:txBody>
      </p:sp>
      <p:sp>
        <p:nvSpPr>
          <p:cNvPr id="15" name="TextBox 14"/>
          <p:cNvSpPr txBox="1"/>
          <p:nvPr/>
        </p:nvSpPr>
        <p:spPr>
          <a:xfrm>
            <a:off x="7010400" y="5006404"/>
            <a:ext cx="685800" cy="400110"/>
          </a:xfrm>
          <a:prstGeom prst="rect">
            <a:avLst/>
          </a:prstGeom>
          <a:noFill/>
        </p:spPr>
        <p:txBody>
          <a:bodyPr wrap="square" rtlCol="0">
            <a:spAutoFit/>
          </a:bodyPr>
          <a:lstStyle/>
          <a:p>
            <a:pPr algn="ctr"/>
            <a:r>
              <a:rPr lang="en-US" sz="2000" b="1">
                <a:solidFill>
                  <a:srgbClr val="FF0000"/>
                </a:solidFill>
                <a:latin typeface="Times New Roman" pitchFamily="18" charset="0"/>
                <a:cs typeface="Times New Roman" pitchFamily="18" charset="0"/>
              </a:rPr>
              <a:t>1</a:t>
            </a:r>
          </a:p>
        </p:txBody>
      </p:sp>
      <p:sp>
        <p:nvSpPr>
          <p:cNvPr id="3" name="TextBox 2"/>
          <p:cNvSpPr txBox="1"/>
          <p:nvPr/>
        </p:nvSpPr>
        <p:spPr>
          <a:xfrm>
            <a:off x="5498760" y="5638800"/>
            <a:ext cx="184731" cy="369332"/>
          </a:xfrm>
          <a:prstGeom prst="rect">
            <a:avLst/>
          </a:prstGeom>
          <a:noFill/>
        </p:spPr>
        <p:txBody>
          <a:bodyPr wrap="none" rtlCol="0">
            <a:spAutoFit/>
          </a:bodyPr>
          <a:lstStyle/>
          <a:p>
            <a:endParaRPr lang="en-US"/>
          </a:p>
        </p:txBody>
      </p:sp>
      <p:sp>
        <p:nvSpPr>
          <p:cNvPr id="21" name="TextBox 20"/>
          <p:cNvSpPr txBox="1"/>
          <p:nvPr/>
        </p:nvSpPr>
        <p:spPr>
          <a:xfrm>
            <a:off x="5313070" y="5823466"/>
            <a:ext cx="325730" cy="430887"/>
          </a:xfrm>
          <a:prstGeom prst="rect">
            <a:avLst/>
          </a:prstGeom>
          <a:noFill/>
        </p:spPr>
        <p:txBody>
          <a:bodyPr wrap="none" rtlCol="0">
            <a:spAutoFit/>
          </a:bodyPr>
          <a:lstStyle/>
          <a:p>
            <a:pPr algn="ctr"/>
            <a:r>
              <a:rPr lang="en-US" sz="2200" b="1">
                <a:solidFill>
                  <a:srgbClr val="FF0000"/>
                </a:solidFill>
                <a:latin typeface="Times New Roman" pitchFamily="18" charset="0"/>
                <a:cs typeface="Times New Roman" pitchFamily="18" charset="0"/>
              </a:rPr>
              <a:t>2</a:t>
            </a:r>
          </a:p>
        </p:txBody>
      </p:sp>
      <p:sp>
        <p:nvSpPr>
          <p:cNvPr id="22" name="TextBox 21"/>
          <p:cNvSpPr txBox="1"/>
          <p:nvPr/>
        </p:nvSpPr>
        <p:spPr>
          <a:xfrm>
            <a:off x="7218070" y="5826071"/>
            <a:ext cx="325730" cy="430887"/>
          </a:xfrm>
          <a:prstGeom prst="rect">
            <a:avLst/>
          </a:prstGeom>
          <a:noFill/>
        </p:spPr>
        <p:txBody>
          <a:bodyPr wrap="none" rtlCol="0">
            <a:spAutoFit/>
          </a:bodyPr>
          <a:lstStyle/>
          <a:p>
            <a:pPr algn="ctr"/>
            <a:r>
              <a:rPr lang="en-US" sz="2200" b="1">
                <a:solidFill>
                  <a:srgbClr val="FF0000"/>
                </a:solidFill>
                <a:latin typeface="Times New Roman" pitchFamily="18" charset="0"/>
                <a:cs typeface="Times New Roman" pitchFamily="18" charset="0"/>
              </a:rPr>
              <a:t>1</a:t>
            </a:r>
          </a:p>
        </p:txBody>
      </p:sp>
      <p:sp>
        <p:nvSpPr>
          <p:cNvPr id="23" name="TextBox 22"/>
          <p:cNvSpPr txBox="1"/>
          <p:nvPr/>
        </p:nvSpPr>
        <p:spPr>
          <a:xfrm>
            <a:off x="3429000" y="5360313"/>
            <a:ext cx="325731" cy="430887"/>
          </a:xfrm>
          <a:prstGeom prst="rect">
            <a:avLst/>
          </a:prstGeom>
          <a:noFill/>
        </p:spPr>
        <p:txBody>
          <a:bodyPr wrap="none" rtlCol="0">
            <a:spAutoFit/>
          </a:bodyPr>
          <a:lstStyle/>
          <a:p>
            <a:pPr algn="ctr"/>
            <a:r>
              <a:rPr lang="en-US" sz="2200" b="1">
                <a:solidFill>
                  <a:schemeClr val="accent5">
                    <a:lumMod val="50000"/>
                  </a:schemeClr>
                </a:solidFill>
                <a:latin typeface="Times New Roman" pitchFamily="18" charset="0"/>
                <a:cs typeface="Times New Roman" pitchFamily="18" charset="0"/>
              </a:rPr>
              <a:t>3</a:t>
            </a:r>
          </a:p>
        </p:txBody>
      </p:sp>
      <p:sp>
        <p:nvSpPr>
          <p:cNvPr id="24" name="TextBox 23"/>
          <p:cNvSpPr txBox="1"/>
          <p:nvPr/>
        </p:nvSpPr>
        <p:spPr>
          <a:xfrm>
            <a:off x="5334000" y="5360312"/>
            <a:ext cx="325730" cy="430887"/>
          </a:xfrm>
          <a:prstGeom prst="rect">
            <a:avLst/>
          </a:prstGeom>
          <a:noFill/>
        </p:spPr>
        <p:txBody>
          <a:bodyPr wrap="none" rtlCol="0">
            <a:spAutoFit/>
          </a:bodyPr>
          <a:lstStyle/>
          <a:p>
            <a:pPr algn="ctr"/>
            <a:r>
              <a:rPr lang="en-US" sz="2200" b="1">
                <a:solidFill>
                  <a:schemeClr val="accent5">
                    <a:lumMod val="50000"/>
                  </a:schemeClr>
                </a:solidFill>
                <a:latin typeface="Times New Roman" pitchFamily="18" charset="0"/>
                <a:cs typeface="Times New Roman" pitchFamily="18" charset="0"/>
              </a:rPr>
              <a:t>1</a:t>
            </a:r>
          </a:p>
        </p:txBody>
      </p:sp>
      <p:sp>
        <p:nvSpPr>
          <p:cNvPr id="25" name="TextBox 24"/>
          <p:cNvSpPr txBox="1"/>
          <p:nvPr/>
        </p:nvSpPr>
        <p:spPr>
          <a:xfrm>
            <a:off x="7239000" y="5360313"/>
            <a:ext cx="325730" cy="430887"/>
          </a:xfrm>
          <a:prstGeom prst="rect">
            <a:avLst/>
          </a:prstGeom>
          <a:noFill/>
        </p:spPr>
        <p:txBody>
          <a:bodyPr wrap="none" rtlCol="0">
            <a:spAutoFit/>
          </a:bodyPr>
          <a:lstStyle/>
          <a:p>
            <a:pPr algn="ctr"/>
            <a:r>
              <a:rPr lang="en-US" sz="2200" b="1">
                <a:solidFill>
                  <a:schemeClr val="accent5">
                    <a:lumMod val="50000"/>
                  </a:schemeClr>
                </a:solidFill>
                <a:latin typeface="Times New Roman" pitchFamily="18" charset="0"/>
                <a:cs typeface="Times New Roman" pitchFamily="18" charset="0"/>
              </a:rPr>
              <a:t>1</a:t>
            </a:r>
          </a:p>
        </p:txBody>
      </p:sp>
    </p:spTree>
    <p:extLst>
      <p:ext uri="{BB962C8B-B14F-4D97-AF65-F5344CB8AC3E}">
        <p14:creationId xmlns:p14="http://schemas.microsoft.com/office/powerpoint/2010/main" val="3142839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1000"/>
                                        <p:tgtEl>
                                          <p:spTgt spid="25"/>
                                        </p:tgtEl>
                                      </p:cBhvr>
                                    </p:animEffect>
                                    <p:anim calcmode="lin" valueType="num">
                                      <p:cBhvr>
                                        <p:cTn id="73" dur="1000" fill="hold"/>
                                        <p:tgtEl>
                                          <p:spTgt spid="25"/>
                                        </p:tgtEl>
                                        <p:attrNameLst>
                                          <p:attrName>ppt_x</p:attrName>
                                        </p:attrNameLst>
                                      </p:cBhvr>
                                      <p:tavLst>
                                        <p:tav tm="0">
                                          <p:val>
                                            <p:strVal val="#ppt_x"/>
                                          </p:val>
                                        </p:tav>
                                        <p:tav tm="100000">
                                          <p:val>
                                            <p:strVal val="#ppt_x"/>
                                          </p:val>
                                        </p:tav>
                                      </p:tavLst>
                                    </p:anim>
                                    <p:anim calcmode="lin" valueType="num">
                                      <p:cBhvr>
                                        <p:cTn id="7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6" presetClass="entr" presetSubtype="16"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animEffect transition="in" filter="circle(in)">
                                      <p:cBhvr>
                                        <p:cTn id="79" dur="2000"/>
                                        <p:tgtEl>
                                          <p:spTgt spid="21"/>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grpId="0" nodeType="clickEffect">
                                  <p:stCondLst>
                                    <p:cond delay="0"/>
                                  </p:stCondLst>
                                  <p:childTnLst>
                                    <p:set>
                                      <p:cBhvr>
                                        <p:cTn id="83" dur="1" fill="hold">
                                          <p:stCondLst>
                                            <p:cond delay="0"/>
                                          </p:stCondLst>
                                        </p:cTn>
                                        <p:tgtEl>
                                          <p:spTgt spid="22"/>
                                        </p:tgtEl>
                                        <p:attrNameLst>
                                          <p:attrName>style.visibility</p:attrName>
                                        </p:attrNameLst>
                                      </p:cBhvr>
                                      <p:to>
                                        <p:strVal val="visible"/>
                                      </p:to>
                                    </p:set>
                                    <p:animEffect transition="in" filter="barn(inVertical)">
                                      <p:cBhvr>
                                        <p:cTn id="8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p:bldP spid="11" grpId="0"/>
      <p:bldP spid="13" grpId="0"/>
      <p:bldP spid="14" grpId="0"/>
      <p:bldP spid="15" grpId="0"/>
      <p:bldP spid="21" grpId="0"/>
      <p:bldP spid="22" grpId="0"/>
      <p:bldP spid="23" grpId="0"/>
      <p:bldP spid="24" grpId="0"/>
      <p:bldP spid="2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621</TotalTime>
  <Words>534</Words>
  <Application>Microsoft Office PowerPoint</Application>
  <PresentationFormat>On-screen Show (4:3)</PresentationFormat>
  <Paragraphs>95</Paragraphs>
  <Slides>10</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9" baseType="lpstr">
      <vt:lpstr>.VnArial</vt:lpstr>
      <vt:lpstr>Arial</vt:lpstr>
      <vt:lpstr>Calibri</vt:lpstr>
      <vt:lpstr>Century Gothic</vt:lpstr>
      <vt:lpstr>Courier New</vt:lpstr>
      <vt:lpstr>Palatino Linotype</vt:lpstr>
      <vt:lpstr>Times New Roman</vt:lpstr>
      <vt:lpstr>Executive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duphong</cp:lastModifiedBy>
  <cp:revision>133</cp:revision>
  <dcterms:created xsi:type="dcterms:W3CDTF">2016-04-04T05:20:51Z</dcterms:created>
  <dcterms:modified xsi:type="dcterms:W3CDTF">2022-04-16T12:14:07Z</dcterms:modified>
</cp:coreProperties>
</file>