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4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9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10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6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0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57F6-77FA-4407-BA38-A61B48728770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3138-5A2E-4B80-A734-BDD585B6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81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769554" y="2070702"/>
            <a:ext cx="80299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Bài 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79</a:t>
            </a:r>
            <a:r>
              <a:rPr lang="vi-VN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âng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smtClean="0">
                <a:solidFill>
                  <a:prstClr val="white"/>
                </a:solidFill>
                <a:latin typeface="UTM Avo" panose="02040603050506020204" pitchFamily="18" charset="0"/>
              </a:rPr>
              <a:t>– </a:t>
            </a:r>
            <a:r>
              <a:rPr lang="en-US" sz="6600" b="1" dirty="0" err="1" smtClean="0">
                <a:solidFill>
                  <a:prstClr val="white"/>
                </a:solidFill>
                <a:latin typeface="UTM Avo" panose="02040603050506020204" pitchFamily="18" charset="0"/>
              </a:rPr>
              <a:t>âc</a:t>
            </a:r>
            <a:endParaRPr lang="en-US" sz="6600" b="1" dirty="0" smtClean="0">
              <a:solidFill>
                <a:prstClr val="white"/>
              </a:solidFill>
              <a:latin typeface="UTM Avo" panose="02040603050506020204" pitchFamily="18" charset="0"/>
            </a:endParaRPr>
          </a:p>
          <a:p>
            <a:pPr lvl="0" algn="ctr">
              <a:defRPr/>
            </a:pPr>
            <a:r>
              <a:rPr lang="en-US" sz="6600" b="1" dirty="0" err="1" smtClean="0">
                <a:solidFill>
                  <a:prstClr val="white"/>
                </a:solidFill>
                <a:latin typeface="UTM Avo" panose="02040603050506020204" pitchFamily="18" charset="0"/>
              </a:rPr>
              <a:t>Tiết</a:t>
            </a:r>
            <a:r>
              <a:rPr lang="en-US" sz="6600" b="1" smtClean="0">
                <a:solidFill>
                  <a:prstClr val="white"/>
                </a:solidFill>
                <a:latin typeface="UTM Avo" panose="02040603050506020204" pitchFamily="18" charset="0"/>
              </a:rPr>
              <a:t> 1</a:t>
            </a:r>
            <a:endParaRPr lang="en-US" sz="66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2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E5BBB-0761-4259-BE67-F67980E3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13" y="625318"/>
            <a:ext cx="6080832" cy="56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E5BBB-0761-4259-BE67-F67980E3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2" y="578750"/>
            <a:ext cx="6107037" cy="60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5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B3B7186-4C95-40C2-885B-2BF19B5D9611}"/>
              </a:ext>
            </a:extLst>
          </p:cNvPr>
          <p:cNvSpPr/>
          <p:nvPr/>
        </p:nvSpPr>
        <p:spPr>
          <a:xfrm>
            <a:off x="3202049" y="2956714"/>
            <a:ext cx="2083324" cy="13386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âng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A80935-8A75-4873-BA39-B029BF39CB86}"/>
              </a:ext>
            </a:extLst>
          </p:cNvPr>
          <p:cNvSpPr/>
          <p:nvPr/>
        </p:nvSpPr>
        <p:spPr>
          <a:xfrm>
            <a:off x="6776379" y="2881301"/>
            <a:ext cx="2017336" cy="13386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âc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FA8A8-4FC8-4B06-8ACA-E68CFB896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t="50171" r="54503" b="11724"/>
          <a:stretch/>
        </p:blipFill>
        <p:spPr>
          <a:xfrm>
            <a:off x="7248448" y="4599095"/>
            <a:ext cx="2202728" cy="223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12A47-76B8-479D-9CE2-116B13891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3" t="50022" r="14619" b="11724"/>
          <a:stretch/>
        </p:blipFill>
        <p:spPr>
          <a:xfrm>
            <a:off x="2978434" y="4505382"/>
            <a:ext cx="2448342" cy="2328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C7A99-E2D8-4FF0-87C5-C60FE3AE6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0" t="9928" r="15320" b="52549"/>
          <a:stretch/>
        </p:blipFill>
        <p:spPr>
          <a:xfrm>
            <a:off x="6906629" y="468350"/>
            <a:ext cx="2300140" cy="2227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0279D-1215-4F98-873A-DD459426A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9857" r="54359" b="53469"/>
          <a:stretch/>
        </p:blipFill>
        <p:spPr>
          <a:xfrm>
            <a:off x="3202049" y="468350"/>
            <a:ext cx="2319878" cy="20671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8A5E15-FCAE-4A66-9548-BED2A8D26912}"/>
              </a:ext>
            </a:extLst>
          </p:cNvPr>
          <p:cNvCxnSpPr>
            <a:cxnSpLocks/>
          </p:cNvCxnSpPr>
          <p:nvPr/>
        </p:nvCxnSpPr>
        <p:spPr>
          <a:xfrm>
            <a:off x="4053976" y="2535533"/>
            <a:ext cx="2722403" cy="854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BD000C-F33A-4423-A9B7-017DD2352886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5426776" y="4023874"/>
            <a:ext cx="1645035" cy="2109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EA2781-F6A9-450A-963A-22FBD10DCC8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204046" y="2695505"/>
            <a:ext cx="2852653" cy="629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330DB9-5952-4756-8B12-160EB5848780}"/>
              </a:ext>
            </a:extLst>
          </p:cNvPr>
          <p:cNvCxnSpPr>
            <a:cxnSpLocks/>
            <a:stCxn id="6" idx="0"/>
            <a:endCxn id="4" idx="6"/>
          </p:cNvCxnSpPr>
          <p:nvPr/>
        </p:nvCxnSpPr>
        <p:spPr>
          <a:xfrm flipH="1" flipV="1">
            <a:off x="5285373" y="3626018"/>
            <a:ext cx="3064439" cy="973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0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1">
            <a:extLst>
              <a:ext uri="{FF2B5EF4-FFF2-40B4-BE49-F238E27FC236}">
                <a16:creationId xmlns:a16="http://schemas.microsoft.com/office/drawing/2014/main" id="{6DE71569-F191-426A-983E-E877A73DF451}"/>
              </a:ext>
            </a:extLst>
          </p:cNvPr>
          <p:cNvSpPr/>
          <p:nvPr/>
        </p:nvSpPr>
        <p:spPr>
          <a:xfrm flipV="1">
            <a:off x="1323701" y="681036"/>
            <a:ext cx="100300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2D13-979A-4295-BC38-23876DEED3D7}"/>
              </a:ext>
            </a:extLst>
          </p:cNvPr>
          <p:cNvSpPr txBox="1"/>
          <p:nvPr/>
        </p:nvSpPr>
        <p:spPr>
          <a:xfrm>
            <a:off x="1894115" y="824322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vần: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13D4EC6-A2A5-4820-BAD6-90AAA9125A4A}"/>
              </a:ext>
            </a:extLst>
          </p:cNvPr>
          <p:cNvSpPr/>
          <p:nvPr/>
        </p:nvSpPr>
        <p:spPr>
          <a:xfrm>
            <a:off x="2317025" y="252802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âng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627A4CF1-C1B8-45F3-AB38-F2FA50B50F2C}"/>
              </a:ext>
            </a:extLst>
          </p:cNvPr>
          <p:cNvSpPr/>
          <p:nvPr/>
        </p:nvSpPr>
        <p:spPr>
          <a:xfrm>
            <a:off x="6761660" y="252802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noProof="0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âc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34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69" y="204258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6096000" y="306180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507252" y="179581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759AE-6B84-4D0D-ADCC-AC7CE1923BF3}"/>
              </a:ext>
            </a:extLst>
          </p:cNvPr>
          <p:cNvGrpSpPr/>
          <p:nvPr/>
        </p:nvGrpSpPr>
        <p:grpSpPr>
          <a:xfrm>
            <a:off x="6663768" y="1198295"/>
            <a:ext cx="4411749" cy="3050645"/>
            <a:chOff x="3869371" y="1105936"/>
            <a:chExt cx="2209800" cy="15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371BFA-A999-4DFB-8648-3E9768495F0D}"/>
                </a:ext>
              </a:extLst>
            </p:cNvPr>
            <p:cNvSpPr/>
            <p:nvPr/>
          </p:nvSpPr>
          <p:spPr>
            <a:xfrm>
              <a:off x="3869371" y="1105936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âng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5CD447-2FF4-41F4-B35A-3478138CC5C3}"/>
                </a:ext>
              </a:extLst>
            </p:cNvPr>
            <p:cNvSpPr/>
            <p:nvPr/>
          </p:nvSpPr>
          <p:spPr>
            <a:xfrm>
              <a:off x="3869371" y="1944136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â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74D492-5070-4EF5-9C03-31888160043A}"/>
                </a:ext>
              </a:extLst>
            </p:cNvPr>
            <p:cNvSpPr/>
            <p:nvPr/>
          </p:nvSpPr>
          <p:spPr>
            <a:xfrm>
              <a:off x="4974271" y="1944136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55B55C-358D-49B9-AEB0-DF3067508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5" t="6088" r="34717" b="22079"/>
          <a:stretch/>
        </p:blipFill>
        <p:spPr>
          <a:xfrm>
            <a:off x="941108" y="1009718"/>
            <a:ext cx="3629320" cy="3959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0FC66-8E27-4676-B714-A0CB17622903}"/>
              </a:ext>
            </a:extLst>
          </p:cNvPr>
          <p:cNvSpPr txBox="1"/>
          <p:nvPr/>
        </p:nvSpPr>
        <p:spPr>
          <a:xfrm>
            <a:off x="1576989" y="5284151"/>
            <a:ext cx="340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nhà</a:t>
            </a:r>
            <a:r>
              <a:rPr lang="en-US" sz="5400" b="1" dirty="0"/>
              <a:t> </a:t>
            </a:r>
            <a:r>
              <a:rPr lang="en-US" sz="5400" b="1" dirty="0" err="1"/>
              <a:t>tầng</a:t>
            </a:r>
            <a:endParaRPr lang="en-US" sz="5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05C2D-E152-4E89-BEE4-6948981ABF9C}"/>
              </a:ext>
            </a:extLst>
          </p:cNvPr>
          <p:cNvSpPr txBox="1"/>
          <p:nvPr/>
        </p:nvSpPr>
        <p:spPr>
          <a:xfrm>
            <a:off x="3040464" y="52841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ầng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39B95-7AD9-4F8F-BA61-5F0BA4AF66CF}"/>
              </a:ext>
            </a:extLst>
          </p:cNvPr>
          <p:cNvSpPr/>
          <p:nvPr/>
        </p:nvSpPr>
        <p:spPr>
          <a:xfrm>
            <a:off x="6320708" y="4822485"/>
            <a:ext cx="5097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5400" kern="0" dirty="0">
                <a:solidFill>
                  <a:prstClr val="black"/>
                </a:solidFill>
              </a:rPr>
              <a:t>(</a:t>
            </a:r>
            <a:r>
              <a:rPr lang="en-US" sz="5400" kern="0" dirty="0">
                <a:solidFill>
                  <a:prstClr val="black"/>
                </a:solidFill>
              </a:rPr>
              <a:t>â</a:t>
            </a:r>
            <a:r>
              <a:rPr lang="vi-VN" sz="5400" kern="0" dirty="0">
                <a:solidFill>
                  <a:prstClr val="black"/>
                </a:solidFill>
              </a:rPr>
              <a:t> - ngờ - </a:t>
            </a:r>
            <a:r>
              <a:rPr lang="en-US" sz="5400" kern="0" dirty="0">
                <a:solidFill>
                  <a:prstClr val="black"/>
                </a:solidFill>
              </a:rPr>
              <a:t>â</a:t>
            </a:r>
            <a:r>
              <a:rPr lang="vi-VN" sz="5400" kern="0" dirty="0">
                <a:solidFill>
                  <a:prstClr val="black"/>
                </a:solidFill>
              </a:rPr>
              <a:t>ng)</a:t>
            </a:r>
            <a:endParaRPr lang="en-US" sz="5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759AE-6B84-4D0D-ADCC-AC7CE1923BF3}"/>
              </a:ext>
            </a:extLst>
          </p:cNvPr>
          <p:cNvGrpSpPr/>
          <p:nvPr/>
        </p:nvGrpSpPr>
        <p:grpSpPr>
          <a:xfrm>
            <a:off x="7230355" y="1397639"/>
            <a:ext cx="4411751" cy="2964498"/>
            <a:chOff x="3809999" y="1490836"/>
            <a:chExt cx="2209801" cy="14809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371BFA-A999-4DFB-8648-3E9768495F0D}"/>
                </a:ext>
              </a:extLst>
            </p:cNvPr>
            <p:cNvSpPr/>
            <p:nvPr/>
          </p:nvSpPr>
          <p:spPr>
            <a:xfrm>
              <a:off x="3809999" y="1490836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âc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5CD447-2FF4-41F4-B35A-3478138CC5C3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â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74D492-5070-4EF5-9C03-31888160043A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A0D40E-A2C1-4EB8-B432-BF4113778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t="13145" r="35258" b="27356"/>
          <a:stretch/>
        </p:blipFill>
        <p:spPr>
          <a:xfrm>
            <a:off x="1208776" y="1213740"/>
            <a:ext cx="3436883" cy="3279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82223A-6F54-451C-8263-D778C912FE7A}"/>
              </a:ext>
            </a:extLst>
          </p:cNvPr>
          <p:cNvSpPr txBox="1"/>
          <p:nvPr/>
        </p:nvSpPr>
        <p:spPr>
          <a:xfrm>
            <a:off x="1450488" y="4667202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quả</a:t>
            </a:r>
            <a:r>
              <a:rPr lang="en-US" sz="5400" b="1" dirty="0"/>
              <a:t> </a:t>
            </a:r>
            <a:r>
              <a:rPr lang="en-US" sz="5400" b="1" dirty="0" err="1"/>
              <a:t>gấc</a:t>
            </a:r>
            <a:endParaRPr lang="en-US" sz="5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6AE93-0336-4787-9D8C-EA5EF8FAF6BF}"/>
              </a:ext>
            </a:extLst>
          </p:cNvPr>
          <p:cNvSpPr txBox="1"/>
          <p:nvPr/>
        </p:nvSpPr>
        <p:spPr>
          <a:xfrm>
            <a:off x="2994689" y="4667202"/>
            <a:ext cx="1124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ấc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7C4C7-23E0-45BE-8A73-6A810F2F0DD3}"/>
              </a:ext>
            </a:extLst>
          </p:cNvPr>
          <p:cNvSpPr/>
          <p:nvPr/>
        </p:nvSpPr>
        <p:spPr>
          <a:xfrm>
            <a:off x="7328118" y="4667202"/>
            <a:ext cx="4216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5400" kern="0" dirty="0">
                <a:solidFill>
                  <a:prstClr val="black"/>
                </a:solidFill>
              </a:rPr>
              <a:t>(</a:t>
            </a:r>
            <a:r>
              <a:rPr lang="en-US" sz="5400" kern="0" dirty="0">
                <a:solidFill>
                  <a:prstClr val="black"/>
                </a:solidFill>
              </a:rPr>
              <a:t>â</a:t>
            </a:r>
            <a:r>
              <a:rPr lang="vi-VN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>
                <a:solidFill>
                  <a:prstClr val="black"/>
                </a:solidFill>
              </a:rPr>
              <a:t>c</a:t>
            </a:r>
            <a:r>
              <a:rPr lang="vi-VN" sz="5400" kern="0" dirty="0">
                <a:solidFill>
                  <a:prstClr val="black"/>
                </a:solidFill>
              </a:rPr>
              <a:t>ờ - </a:t>
            </a:r>
            <a:r>
              <a:rPr lang="en-US" sz="5400" kern="0" dirty="0" err="1">
                <a:solidFill>
                  <a:prstClr val="black"/>
                </a:solidFill>
              </a:rPr>
              <a:t>ấc</a:t>
            </a:r>
            <a:r>
              <a:rPr lang="vi-VN" sz="5400" kern="0" dirty="0">
                <a:solidFill>
                  <a:prstClr val="black"/>
                </a:solidFill>
              </a:rPr>
              <a:t>)</a:t>
            </a:r>
            <a:endParaRPr lang="en-US" sz="5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1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3">
            <a:extLst>
              <a:ext uri="{FF2B5EF4-FFF2-40B4-BE49-F238E27FC236}">
                <a16:creationId xmlns:a16="http://schemas.microsoft.com/office/drawing/2014/main" id="{ECF12D66-D11F-4887-931A-EC7D381CEB18}"/>
              </a:ext>
            </a:extLst>
          </p:cNvPr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vi-VN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So sánh</a:t>
            </a:r>
            <a:endParaRPr lang="en-US" sz="6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D479D-447F-4358-AFF6-678D8F8C5B11}"/>
              </a:ext>
            </a:extLst>
          </p:cNvPr>
          <p:cNvSpPr/>
          <p:nvPr/>
        </p:nvSpPr>
        <p:spPr>
          <a:xfrm>
            <a:off x="1608083" y="2200270"/>
            <a:ext cx="4038600" cy="36828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8800" kern="0" dirty="0" err="1">
                <a:solidFill>
                  <a:srgbClr val="FF0000"/>
                </a:solidFill>
              </a:rPr>
              <a:t>â</a:t>
            </a:r>
            <a:r>
              <a:rPr lang="en-US" sz="8800" kern="0" dirty="0" err="1">
                <a:solidFill>
                  <a:srgbClr val="002060"/>
                </a:solidFill>
              </a:rPr>
              <a:t>ng</a:t>
            </a:r>
            <a:endParaRPr lang="en-US" sz="8800" kern="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00B744-37F8-4B36-B334-2DA425917A24}"/>
              </a:ext>
            </a:extLst>
          </p:cNvPr>
          <p:cNvSpPr/>
          <p:nvPr/>
        </p:nvSpPr>
        <p:spPr>
          <a:xfrm>
            <a:off x="6211614" y="2126698"/>
            <a:ext cx="4038600" cy="36828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8800" kern="0" dirty="0" err="1">
                <a:solidFill>
                  <a:srgbClr val="FF0000"/>
                </a:solidFill>
              </a:rPr>
              <a:t>â</a:t>
            </a:r>
            <a:r>
              <a:rPr lang="en-US" sz="8800" kern="0" dirty="0" err="1"/>
              <a:t>c</a:t>
            </a:r>
            <a:endParaRPr lang="en-US" sz="8800" kern="0" dirty="0"/>
          </a:p>
        </p:txBody>
      </p:sp>
    </p:spTree>
    <p:extLst>
      <p:ext uri="{BB962C8B-B14F-4D97-AF65-F5344CB8AC3E}">
        <p14:creationId xmlns:p14="http://schemas.microsoft.com/office/powerpoint/2010/main" val="5424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9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434685" y="2173130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âng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519580" y="2173130"/>
            <a:ext cx="1779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t</a:t>
            </a:r>
            <a:r>
              <a:rPr lang="en-US" sz="5400" dirty="0" err="1">
                <a:solidFill>
                  <a:srgbClr val="FF0000"/>
                </a:solidFill>
              </a:rPr>
              <a:t>ầng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549378" y="4135476"/>
            <a:ext cx="110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âc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822913" y="4135476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g</a:t>
            </a:r>
            <a:r>
              <a:rPr lang="en-US" sz="5400" dirty="0" err="1">
                <a:solidFill>
                  <a:srgbClr val="FF0000"/>
                </a:solidFill>
              </a:rPr>
              <a:t>ấc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8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AFAE19B0-CA02-4245-A5F9-1A3EED9C0387}"/>
              </a:ext>
            </a:extLst>
          </p:cNvPr>
          <p:cNvSpPr/>
          <p:nvPr/>
        </p:nvSpPr>
        <p:spPr>
          <a:xfrm>
            <a:off x="2018112" y="552230"/>
            <a:ext cx="8155776" cy="952139"/>
          </a:xfrm>
          <a:prstGeom prst="roundRect">
            <a:avLst/>
          </a:prstGeom>
          <a:solidFill>
            <a:srgbClr val="92D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E5BBB-0761-4259-BE67-F67980E39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t="8736" r="14619" b="11724"/>
          <a:stretch/>
        </p:blipFill>
        <p:spPr>
          <a:xfrm>
            <a:off x="2877918" y="1504369"/>
            <a:ext cx="6180084" cy="5030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4F00-0416-40F4-ABB9-6D90E120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5" b="96832" l="10000" r="90000">
                        <a14:foregroundMark x1="12333" y1="24652" x2="71500" y2="19474"/>
                        <a14:foregroundMark x1="71500" y1="19474" x2="75583" y2="19861"/>
                        <a14:foregroundMark x1="25500" y1="8037" x2="64833" y2="18702"/>
                        <a14:foregroundMark x1="52167" y1="11360" x2="39833" y2="20325"/>
                        <a14:foregroundMark x1="39833" y1="20325" x2="32250" y2="46832"/>
                        <a14:foregroundMark x1="32250" y1="46832" x2="33917" y2="76662"/>
                        <a14:foregroundMark x1="33917" y1="76662" x2="43750" y2="87481"/>
                        <a14:foregroundMark x1="43750" y1="87481" x2="58667" y2="89876"/>
                        <a14:foregroundMark x1="58667" y1="89876" x2="58917" y2="89567"/>
                        <a14:foregroundMark x1="62917" y1="79598" x2="22250" y2="85162"/>
                        <a14:foregroundMark x1="31417" y1="62287" x2="25083" y2="74807"/>
                        <a14:foregroundMark x1="25083" y1="74807" x2="25083" y2="76275"/>
                        <a14:foregroundMark x1="37417" y1="62674" x2="48000" y2="53091"/>
                        <a14:foregroundMark x1="48000" y1="53091" x2="36250" y2="45286"/>
                        <a14:foregroundMark x1="36250" y1="45286" x2="36250" y2="43122"/>
                        <a14:foregroundMark x1="56083" y1="2859" x2="60500" y2="16770"/>
                        <a14:foregroundMark x1="60500" y1="16770" x2="60500" y2="17233"/>
                        <a14:foregroundMark x1="14750" y1="84776" x2="29750" y2="92658"/>
                        <a14:foregroundMark x1="29750" y1="92658" x2="45667" y2="92427"/>
                        <a14:foregroundMark x1="45667" y1="92427" x2="49750" y2="89567"/>
                        <a14:foregroundMark x1="25500" y1="94745" x2="40917" y2="96832"/>
                        <a14:foregroundMark x1="40917" y1="96832" x2="47333" y2="95827"/>
                        <a14:foregroundMark x1="35000" y1="65611" x2="47750" y2="58269"/>
                        <a14:foregroundMark x1="47750" y1="58269" x2="47750" y2="57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553" y="3246984"/>
            <a:ext cx="2930471" cy="31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E5BBB-0761-4259-BE67-F67980E3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6" y="556417"/>
            <a:ext cx="5985347" cy="57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E5BBB-0761-4259-BE67-F67980E3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74" y="557980"/>
            <a:ext cx="5997451" cy="57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Lato Regular</vt:lpstr>
      <vt:lpstr>UTM Avo</vt:lpstr>
      <vt:lpstr>zihun35hao-jindianyahei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2021-12-25T14:14:48Z</dcterms:created>
  <dcterms:modified xsi:type="dcterms:W3CDTF">2021-12-25T14:25:16Z</dcterms:modified>
</cp:coreProperties>
</file>