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58" r:id="rId3"/>
    <p:sldId id="275" r:id="rId4"/>
    <p:sldId id="259" r:id="rId5"/>
    <p:sldId id="260" r:id="rId6"/>
    <p:sldId id="261" r:id="rId7"/>
    <p:sldId id="262" r:id="rId8"/>
    <p:sldId id="264" r:id="rId9"/>
    <p:sldId id="270" r:id="rId10"/>
    <p:sldId id="271" r:id="rId11"/>
    <p:sldId id="272" r:id="rId12"/>
    <p:sldId id="277" r:id="rId13"/>
    <p:sldId id="263" r:id="rId14"/>
    <p:sldId id="273" r:id="rId15"/>
    <p:sldId id="266" r:id="rId16"/>
    <p:sldId id="267" r:id="rId17"/>
    <p:sldId id="268" r:id="rId18"/>
    <p:sldId id="274" r:id="rId19"/>
    <p:sldId id="269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39" autoAdjust="0"/>
    <p:restoredTop sz="73626" autoAdjust="0"/>
  </p:normalViewPr>
  <p:slideViewPr>
    <p:cSldViewPr snapToGrid="0">
      <p:cViewPr varScale="1">
        <p:scale>
          <a:sx n="53" d="100"/>
          <a:sy n="53" d="100"/>
        </p:scale>
        <p:origin x="-50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B55DD3-BC7D-41C3-A38E-5C53B1FC02E0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7D85E7-EC39-433B-95C7-FDE2D70F9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9951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49193-BA95-4736-98B5-6553A6ED849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2706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Quay </a:t>
            </a:r>
            <a:r>
              <a:rPr lang="en-US" dirty="0" err="1"/>
              <a:t>lại</a:t>
            </a:r>
            <a:r>
              <a:rPr lang="en-US" baseline="0" dirty="0"/>
              <a:t> Slide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 (</a:t>
            </a:r>
            <a:r>
              <a:rPr lang="en-US" baseline="0" dirty="0" err="1"/>
              <a:t>ấn</a:t>
            </a:r>
            <a:r>
              <a:rPr lang="en-US" baseline="0" dirty="0"/>
              <a:t> </a:t>
            </a:r>
            <a:r>
              <a:rPr lang="en-US" baseline="0" dirty="0" err="1"/>
              <a:t>mũi</a:t>
            </a:r>
            <a:r>
              <a:rPr lang="en-US" baseline="0" dirty="0"/>
              <a:t> </a:t>
            </a:r>
            <a:r>
              <a:rPr lang="en-US" baseline="0" dirty="0" err="1"/>
              <a:t>tên</a:t>
            </a:r>
            <a:r>
              <a:rPr lang="en-US" baseline="0" dirty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7D85E7-EC39-433B-95C7-FDE2D70F97C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6898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giới</a:t>
            </a:r>
            <a:r>
              <a:rPr lang="en-US" baseline="0" dirty="0"/>
              <a:t> </a:t>
            </a:r>
            <a:r>
              <a:rPr lang="en-US" baseline="0" dirty="0" err="1"/>
              <a:t>thiệu</a:t>
            </a:r>
            <a:r>
              <a:rPr lang="en-US" baseline="0" dirty="0"/>
              <a:t> </a:t>
            </a:r>
            <a:r>
              <a:rPr lang="en-US" baseline="0" dirty="0" err="1"/>
              <a:t>chủ</a:t>
            </a:r>
            <a:r>
              <a:rPr lang="en-US" baseline="0" dirty="0"/>
              <a:t> </a:t>
            </a:r>
            <a:r>
              <a:rPr lang="en-US" baseline="0" dirty="0" err="1"/>
              <a:t>điểm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7D85E7-EC39-433B-95C7-FDE2D70F97C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1238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49193-BA95-4736-98B5-6553A6ED849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2337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Câu</a:t>
            </a:r>
            <a:r>
              <a:rPr lang="en-US" baseline="0" dirty="0"/>
              <a:t> 1: </a:t>
            </a:r>
            <a:r>
              <a:rPr lang="en-US" baseline="0" dirty="0" err="1"/>
              <a:t>Giải</a:t>
            </a:r>
            <a:r>
              <a:rPr lang="en-US" baseline="0" dirty="0"/>
              <a:t> </a:t>
            </a:r>
            <a:r>
              <a:rPr lang="en-US" baseline="0" dirty="0" err="1"/>
              <a:t>nghĩa</a:t>
            </a:r>
            <a:r>
              <a:rPr lang="en-US" baseline="0" dirty="0"/>
              <a:t> </a:t>
            </a:r>
            <a:r>
              <a:rPr lang="en-US" baseline="0" dirty="0" err="1"/>
              <a:t>từ</a:t>
            </a:r>
            <a:r>
              <a:rPr lang="en-US" baseline="0" dirty="0"/>
              <a:t> “</a:t>
            </a:r>
            <a:r>
              <a:rPr lang="en-US" baseline="0" dirty="0" err="1"/>
              <a:t>chềnh</a:t>
            </a:r>
            <a:r>
              <a:rPr lang="en-US" baseline="0" dirty="0"/>
              <a:t> </a:t>
            </a:r>
            <a:r>
              <a:rPr lang="en-US" baseline="0" dirty="0" err="1"/>
              <a:t>ềnh</a:t>
            </a:r>
            <a:r>
              <a:rPr lang="en-US" baseline="0" dirty="0"/>
              <a:t>”: </a:t>
            </a:r>
            <a:r>
              <a:rPr lang="en-US" baseline="0" dirty="0" err="1"/>
              <a:t>Gợi</a:t>
            </a:r>
            <a:r>
              <a:rPr lang="en-US" baseline="0" dirty="0"/>
              <a:t> </a:t>
            </a:r>
            <a:r>
              <a:rPr lang="en-US" baseline="0" dirty="0" err="1"/>
              <a:t>tả</a:t>
            </a:r>
            <a:r>
              <a:rPr lang="en-US" baseline="0" dirty="0"/>
              <a:t> </a:t>
            </a:r>
            <a:r>
              <a:rPr lang="en-US" baseline="0" dirty="0" err="1"/>
              <a:t>vẻ</a:t>
            </a:r>
            <a:r>
              <a:rPr lang="en-US" baseline="0" dirty="0"/>
              <a:t> </a:t>
            </a:r>
            <a:r>
              <a:rPr lang="en-US" baseline="0" dirty="0" err="1"/>
              <a:t>nằm</a:t>
            </a:r>
            <a:r>
              <a:rPr lang="en-US" baseline="0" dirty="0"/>
              <a:t>, </a:t>
            </a:r>
            <a:r>
              <a:rPr lang="en-US" baseline="0" dirty="0" err="1"/>
              <a:t>đứng</a:t>
            </a:r>
            <a:r>
              <a:rPr lang="en-US" baseline="0" dirty="0"/>
              <a:t>, </a:t>
            </a:r>
            <a:r>
              <a:rPr lang="en-US" baseline="0" dirty="0" err="1"/>
              <a:t>ngồi</a:t>
            </a:r>
            <a:r>
              <a:rPr lang="en-US" baseline="0" dirty="0"/>
              <a:t> </a:t>
            </a:r>
            <a:r>
              <a:rPr lang="en-US" baseline="0" dirty="0" err="1"/>
              <a:t>lù</a:t>
            </a:r>
            <a:r>
              <a:rPr lang="en-US" baseline="0" dirty="0"/>
              <a:t> </a:t>
            </a:r>
            <a:r>
              <a:rPr lang="en-US" baseline="0" dirty="0" err="1"/>
              <a:t>lù</a:t>
            </a:r>
            <a:r>
              <a:rPr lang="en-US" baseline="0" dirty="0"/>
              <a:t> </a:t>
            </a:r>
            <a:r>
              <a:rPr lang="en-US" baseline="0" dirty="0" err="1"/>
              <a:t>giữa</a:t>
            </a:r>
            <a:r>
              <a:rPr lang="en-US" baseline="0" dirty="0"/>
              <a:t> </a:t>
            </a:r>
            <a:r>
              <a:rPr lang="en-US" baseline="0" dirty="0" err="1"/>
              <a:t>đường</a:t>
            </a:r>
            <a:r>
              <a:rPr lang="en-US" baseline="0" dirty="0"/>
              <a:t>, </a:t>
            </a:r>
            <a:r>
              <a:rPr lang="en-US" baseline="0" dirty="0" err="1"/>
              <a:t>trước</a:t>
            </a:r>
            <a:r>
              <a:rPr lang="en-US" baseline="0" dirty="0"/>
              <a:t> </a:t>
            </a:r>
            <a:r>
              <a:rPr lang="en-US" baseline="0" dirty="0" err="1"/>
              <a:t>mặt</a:t>
            </a:r>
            <a:r>
              <a:rPr lang="en-US" baseline="0" dirty="0"/>
              <a:t> </a:t>
            </a:r>
            <a:r>
              <a:rPr lang="en-US" baseline="0" dirty="0" err="1"/>
              <a:t>mọi</a:t>
            </a:r>
            <a:r>
              <a:rPr lang="en-US" baseline="0" dirty="0"/>
              <a:t> </a:t>
            </a:r>
            <a:r>
              <a:rPr lang="en-US" baseline="0" dirty="0" err="1"/>
              <a:t>người</a:t>
            </a:r>
            <a:endParaRPr lang="en-US" baseline="0" dirty="0"/>
          </a:p>
          <a:p>
            <a:r>
              <a:rPr lang="en-US" baseline="0" dirty="0"/>
              <a:t>“</a:t>
            </a:r>
            <a:r>
              <a:rPr lang="en-US" baseline="0" dirty="0" err="1"/>
              <a:t>thanh</a:t>
            </a:r>
            <a:r>
              <a:rPr lang="en-US" baseline="0" dirty="0"/>
              <a:t> ray”: SGK</a:t>
            </a:r>
          </a:p>
          <a:p>
            <a:r>
              <a:rPr lang="en-US" baseline="0" dirty="0" err="1"/>
              <a:t>Hỏi</a:t>
            </a:r>
            <a:r>
              <a:rPr lang="en-US" baseline="0" dirty="0"/>
              <a:t> </a:t>
            </a:r>
            <a:r>
              <a:rPr lang="en-US" baseline="0" dirty="0" err="1"/>
              <a:t>thêm</a:t>
            </a:r>
            <a:r>
              <a:rPr lang="en-US" baseline="0" dirty="0"/>
              <a:t>: </a:t>
            </a:r>
            <a:r>
              <a:rPr lang="en-US" baseline="0" dirty="0" err="1"/>
              <a:t>Trường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Út</a:t>
            </a:r>
            <a:r>
              <a:rPr lang="en-US" baseline="0" dirty="0"/>
              <a:t> </a:t>
            </a:r>
            <a:r>
              <a:rPr lang="en-US" baseline="0" dirty="0" err="1"/>
              <a:t>Vịnh</a:t>
            </a:r>
            <a:r>
              <a:rPr lang="en-US" baseline="0" dirty="0"/>
              <a:t> </a:t>
            </a:r>
            <a:r>
              <a:rPr lang="en-US" baseline="0" dirty="0" err="1"/>
              <a:t>đã</a:t>
            </a:r>
            <a:r>
              <a:rPr lang="en-US" baseline="0" dirty="0"/>
              <a:t> </a:t>
            </a:r>
            <a:r>
              <a:rPr lang="en-US" baseline="0" dirty="0" err="1"/>
              <a:t>phát</a:t>
            </a:r>
            <a:r>
              <a:rPr lang="en-US" baseline="0" dirty="0"/>
              <a:t> </a:t>
            </a:r>
            <a:r>
              <a:rPr lang="en-US" baseline="0" dirty="0" err="1"/>
              <a:t>động</a:t>
            </a:r>
            <a:r>
              <a:rPr lang="en-US" baseline="0" dirty="0"/>
              <a:t> </a:t>
            </a:r>
            <a:r>
              <a:rPr lang="en-US" baseline="0" dirty="0" err="1"/>
              <a:t>phong</a:t>
            </a:r>
            <a:r>
              <a:rPr lang="en-US" baseline="0" dirty="0"/>
              <a:t> </a:t>
            </a:r>
            <a:r>
              <a:rPr lang="en-US" baseline="0" dirty="0" err="1"/>
              <a:t>trào</a:t>
            </a:r>
            <a:r>
              <a:rPr lang="en-US" baseline="0" dirty="0"/>
              <a:t> </a:t>
            </a:r>
            <a:r>
              <a:rPr lang="en-US" baseline="0" dirty="0" err="1"/>
              <a:t>gì</a:t>
            </a:r>
            <a:r>
              <a:rPr lang="en-US" baseline="0" dirty="0"/>
              <a:t>? ND </a:t>
            </a:r>
            <a:r>
              <a:rPr lang="en-US" baseline="0" dirty="0" err="1"/>
              <a:t>ntn</a:t>
            </a:r>
            <a:r>
              <a:rPr lang="en-US" baseline="0" dirty="0"/>
              <a:t>?</a:t>
            </a:r>
          </a:p>
          <a:p>
            <a:r>
              <a:rPr lang="en-US" baseline="0" dirty="0" err="1"/>
              <a:t>Câu</a:t>
            </a:r>
            <a:r>
              <a:rPr lang="en-US" baseline="0" dirty="0"/>
              <a:t> 2: </a:t>
            </a:r>
          </a:p>
          <a:p>
            <a:r>
              <a:rPr lang="en-US" baseline="0" dirty="0" err="1"/>
              <a:t>Chốt</a:t>
            </a:r>
            <a:r>
              <a:rPr lang="en-US" baseline="0" dirty="0"/>
              <a:t> ý 2 (</a:t>
            </a:r>
            <a:r>
              <a:rPr lang="en-US" baseline="0" dirty="0" err="1"/>
              <a:t>ấn</a:t>
            </a:r>
            <a:r>
              <a:rPr lang="en-US" baseline="0" dirty="0"/>
              <a:t> </a:t>
            </a:r>
            <a:r>
              <a:rPr lang="en-US" baseline="0" dirty="0" err="1"/>
              <a:t>sao</a:t>
            </a:r>
            <a:r>
              <a:rPr lang="en-US" baseline="0" dirty="0"/>
              <a:t>)</a:t>
            </a:r>
          </a:p>
          <a:p>
            <a:r>
              <a:rPr lang="en-US" baseline="0" dirty="0" err="1"/>
              <a:t>Câu</a:t>
            </a:r>
            <a:r>
              <a:rPr lang="en-US" baseline="0" dirty="0"/>
              <a:t> 3: </a:t>
            </a:r>
            <a:r>
              <a:rPr lang="en-US" baseline="0" dirty="0" err="1"/>
              <a:t>Chốt</a:t>
            </a:r>
            <a:r>
              <a:rPr lang="en-US" baseline="0" dirty="0"/>
              <a:t> ý 3 (</a:t>
            </a:r>
            <a:r>
              <a:rPr lang="en-US" baseline="0" dirty="0" err="1"/>
              <a:t>ấn</a:t>
            </a:r>
            <a:r>
              <a:rPr lang="en-US" baseline="0" dirty="0"/>
              <a:t> </a:t>
            </a:r>
            <a:r>
              <a:rPr lang="en-US" baseline="0" dirty="0" err="1"/>
              <a:t>sao</a:t>
            </a:r>
            <a:r>
              <a:rPr lang="en-US" baseline="0" dirty="0"/>
              <a:t>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7D85E7-EC39-433B-95C7-FDE2D70F97C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1677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Xe</a:t>
            </a:r>
            <a:r>
              <a:rPr lang="en-US" dirty="0"/>
              <a:t> </a:t>
            </a:r>
            <a:r>
              <a:rPr lang="en-US" dirty="0" err="1"/>
              <a:t>goòng</a:t>
            </a:r>
            <a:r>
              <a:rPr lang="en-US" baseline="0" dirty="0"/>
              <a:t> </a:t>
            </a:r>
            <a:r>
              <a:rPr lang="en-US" baseline="0" dirty="0" err="1"/>
              <a:t>lại</a:t>
            </a:r>
            <a:r>
              <a:rPr lang="en-US" baseline="0" dirty="0"/>
              <a:t> </a:t>
            </a:r>
            <a:r>
              <a:rPr lang="en-US" baseline="0" dirty="0" err="1"/>
              <a:t>loại</a:t>
            </a:r>
            <a:r>
              <a:rPr lang="en-US" baseline="0" dirty="0"/>
              <a:t> </a:t>
            </a:r>
            <a:r>
              <a:rPr lang="en-US" baseline="0" dirty="0" err="1"/>
              <a:t>xe</a:t>
            </a:r>
            <a:r>
              <a:rPr lang="en-US" baseline="0" dirty="0"/>
              <a:t> </a:t>
            </a:r>
            <a:r>
              <a:rPr lang="en-US" baseline="0" dirty="0" err="1"/>
              <a:t>vận</a:t>
            </a:r>
            <a:r>
              <a:rPr lang="en-US" baseline="0" dirty="0"/>
              <a:t> </a:t>
            </a:r>
            <a:r>
              <a:rPr lang="en-US" baseline="0" dirty="0" err="1"/>
              <a:t>chuyển</a:t>
            </a:r>
            <a:r>
              <a:rPr lang="en-US" baseline="0" dirty="0"/>
              <a:t>, </a:t>
            </a:r>
            <a:r>
              <a:rPr lang="en-US" baseline="0" dirty="0" err="1"/>
              <a:t>xe</a:t>
            </a:r>
            <a:r>
              <a:rPr lang="en-US" baseline="0" dirty="0"/>
              <a:t> </a:t>
            </a:r>
            <a:r>
              <a:rPr lang="en-US" baseline="0" dirty="0" err="1"/>
              <a:t>chở</a:t>
            </a:r>
            <a:r>
              <a:rPr lang="en-US" baseline="0" dirty="0"/>
              <a:t> </a:t>
            </a:r>
            <a:r>
              <a:rPr lang="en-US" baseline="0" dirty="0" err="1"/>
              <a:t>hàng</a:t>
            </a:r>
            <a:endParaRPr lang="en-US" baseline="0" dirty="0"/>
          </a:p>
          <a:p>
            <a:r>
              <a:rPr lang="en-US" baseline="0" dirty="0" err="1"/>
              <a:t>Chốt</a:t>
            </a:r>
            <a:r>
              <a:rPr lang="en-US" baseline="0" dirty="0"/>
              <a:t> ý 1: </a:t>
            </a:r>
            <a:r>
              <a:rPr lang="en-US" baseline="0" dirty="0" err="1"/>
              <a:t>ấn</a:t>
            </a:r>
            <a:r>
              <a:rPr lang="en-US" baseline="0" dirty="0"/>
              <a:t> </a:t>
            </a:r>
            <a:r>
              <a:rPr lang="en-US" baseline="0" dirty="0" err="1"/>
              <a:t>sao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7D85E7-EC39-433B-95C7-FDE2D70F97C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265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Quay </a:t>
            </a:r>
            <a:r>
              <a:rPr lang="en-US" dirty="0" err="1"/>
              <a:t>về</a:t>
            </a:r>
            <a:r>
              <a:rPr lang="en-US" baseline="0" dirty="0"/>
              <a:t> Slide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 (</a:t>
            </a:r>
            <a:r>
              <a:rPr lang="en-US" baseline="0" dirty="0" err="1"/>
              <a:t>ấn</a:t>
            </a:r>
            <a:r>
              <a:rPr lang="en-US" baseline="0" dirty="0"/>
              <a:t> </a:t>
            </a:r>
            <a:r>
              <a:rPr lang="en-US" baseline="0" dirty="0" err="1"/>
              <a:t>mũi</a:t>
            </a:r>
            <a:r>
              <a:rPr lang="en-US" baseline="0" dirty="0"/>
              <a:t> </a:t>
            </a:r>
            <a:r>
              <a:rPr lang="en-US" baseline="0" dirty="0" err="1"/>
              <a:t>tên</a:t>
            </a:r>
            <a:r>
              <a:rPr lang="en-US" baseline="0" dirty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7D85E7-EC39-433B-95C7-FDE2D70F97C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6951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Quay </a:t>
            </a:r>
            <a:r>
              <a:rPr lang="en-US" dirty="0" err="1"/>
              <a:t>về</a:t>
            </a:r>
            <a:r>
              <a:rPr lang="en-US" baseline="0" dirty="0"/>
              <a:t> Slide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 (</a:t>
            </a:r>
            <a:r>
              <a:rPr lang="en-US" baseline="0" dirty="0" err="1"/>
              <a:t>ấn</a:t>
            </a:r>
            <a:r>
              <a:rPr lang="en-US" baseline="0" dirty="0"/>
              <a:t> </a:t>
            </a:r>
            <a:r>
              <a:rPr lang="en-US" baseline="0" dirty="0" err="1"/>
              <a:t>mũi</a:t>
            </a:r>
            <a:r>
              <a:rPr lang="en-US" baseline="0" dirty="0"/>
              <a:t> </a:t>
            </a:r>
            <a:r>
              <a:rPr lang="en-US" baseline="0" dirty="0" err="1"/>
              <a:t>tên</a:t>
            </a:r>
            <a:r>
              <a:rPr lang="en-US" baseline="0" dirty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7D85E7-EC39-433B-95C7-FDE2D70F97C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3334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err="1"/>
              <a:t>Hỏi</a:t>
            </a:r>
            <a:r>
              <a:rPr lang="en-US" baseline="0" dirty="0"/>
              <a:t> </a:t>
            </a:r>
            <a:r>
              <a:rPr lang="en-US" baseline="0" dirty="0" err="1"/>
              <a:t>thêm</a:t>
            </a:r>
            <a:r>
              <a:rPr lang="en-US" baseline="0" dirty="0"/>
              <a:t>: </a:t>
            </a:r>
            <a:r>
              <a:rPr lang="en-US" baseline="0" dirty="0" err="1"/>
              <a:t>Khi</a:t>
            </a:r>
            <a:r>
              <a:rPr lang="en-US" baseline="0" dirty="0"/>
              <a:t> </a:t>
            </a:r>
            <a:r>
              <a:rPr lang="en-US" baseline="0" dirty="0" err="1"/>
              <a:t>nghe</a:t>
            </a:r>
            <a:r>
              <a:rPr lang="en-US" baseline="0" dirty="0"/>
              <a:t>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còi</a:t>
            </a:r>
            <a:r>
              <a:rPr lang="en-US" baseline="0" dirty="0"/>
              <a:t> </a:t>
            </a:r>
            <a:r>
              <a:rPr lang="en-US" baseline="0" dirty="0" err="1"/>
              <a:t>tài</a:t>
            </a:r>
            <a:r>
              <a:rPr lang="en-US" baseline="0" dirty="0"/>
              <a:t> </a:t>
            </a:r>
            <a:r>
              <a:rPr lang="en-US" baseline="0" dirty="0" err="1"/>
              <a:t>giục</a:t>
            </a:r>
            <a:r>
              <a:rPr lang="en-US" baseline="0" dirty="0"/>
              <a:t> </a:t>
            </a:r>
            <a:r>
              <a:rPr lang="en-US" baseline="0" dirty="0" err="1"/>
              <a:t>giã</a:t>
            </a:r>
            <a:r>
              <a:rPr lang="en-US" baseline="0" dirty="0"/>
              <a:t>, </a:t>
            </a:r>
            <a:r>
              <a:rPr lang="en-US" baseline="0" dirty="0" err="1"/>
              <a:t>Út</a:t>
            </a:r>
            <a:r>
              <a:rPr lang="en-US" baseline="0" dirty="0"/>
              <a:t> </a:t>
            </a:r>
            <a:r>
              <a:rPr lang="en-US" baseline="0" dirty="0" err="1"/>
              <a:t>Vịnh</a:t>
            </a:r>
            <a:r>
              <a:rPr lang="en-US" baseline="0" dirty="0"/>
              <a:t> </a:t>
            </a:r>
            <a:r>
              <a:rPr lang="en-US" baseline="0" dirty="0" err="1"/>
              <a:t>thấy</a:t>
            </a:r>
            <a:r>
              <a:rPr lang="en-US" baseline="0" dirty="0"/>
              <a:t> </a:t>
            </a:r>
            <a:r>
              <a:rPr lang="en-US" baseline="0" dirty="0" err="1"/>
              <a:t>điều</a:t>
            </a:r>
            <a:r>
              <a:rPr lang="en-US" baseline="0" dirty="0"/>
              <a:t> </a:t>
            </a:r>
            <a:r>
              <a:rPr lang="en-US" baseline="0" dirty="0" err="1"/>
              <a:t>gì</a:t>
            </a:r>
            <a:r>
              <a:rPr lang="en-US" baseline="0" dirty="0"/>
              <a:t> </a:t>
            </a:r>
            <a:r>
              <a:rPr lang="en-US" baseline="0" dirty="0" err="1"/>
              <a:t>ngoài</a:t>
            </a:r>
            <a:r>
              <a:rPr lang="en-US" baseline="0" dirty="0"/>
              <a:t> </a:t>
            </a:r>
            <a:r>
              <a:rPr lang="en-US" baseline="0" dirty="0" err="1"/>
              <a:t>đường</a:t>
            </a:r>
            <a:r>
              <a:rPr lang="en-US" baseline="0" dirty="0"/>
              <a:t> </a:t>
            </a:r>
            <a:r>
              <a:rPr lang="en-US" baseline="0" dirty="0" err="1"/>
              <a:t>sắt</a:t>
            </a:r>
            <a:r>
              <a:rPr lang="en-US" baseline="0" dirty="0"/>
              <a:t>?</a:t>
            </a:r>
          </a:p>
          <a:p>
            <a:r>
              <a:rPr lang="en-US" baseline="0" dirty="0" err="1"/>
              <a:t>Giải</a:t>
            </a:r>
            <a:r>
              <a:rPr lang="en-US" baseline="0" dirty="0"/>
              <a:t> </a:t>
            </a:r>
            <a:r>
              <a:rPr lang="en-US" baseline="0" dirty="0" err="1"/>
              <a:t>nghĩa</a:t>
            </a:r>
            <a:r>
              <a:rPr lang="en-US" baseline="0" dirty="0"/>
              <a:t> </a:t>
            </a:r>
            <a:r>
              <a:rPr lang="en-US" baseline="0" dirty="0" err="1"/>
              <a:t>từ</a:t>
            </a:r>
            <a:r>
              <a:rPr lang="en-US" baseline="0" dirty="0"/>
              <a:t> “</a:t>
            </a:r>
            <a:r>
              <a:rPr lang="en-US" baseline="0" dirty="0" err="1"/>
              <a:t>chuyề</a:t>
            </a:r>
            <a:r>
              <a:rPr lang="en-US" baseline="0" dirty="0"/>
              <a:t> </a:t>
            </a:r>
            <a:r>
              <a:rPr lang="en-US" baseline="0" dirty="0" err="1"/>
              <a:t>thẻ</a:t>
            </a:r>
            <a:r>
              <a:rPr lang="en-US" baseline="0" dirty="0"/>
              <a:t>” (</a:t>
            </a:r>
            <a:r>
              <a:rPr lang="en-US" baseline="0" dirty="0" err="1"/>
              <a:t>ấn</a:t>
            </a:r>
            <a:r>
              <a:rPr lang="en-US" baseline="0" dirty="0"/>
              <a:t> </a:t>
            </a:r>
            <a:r>
              <a:rPr lang="en-US" baseline="0" dirty="0" err="1"/>
              <a:t>sao</a:t>
            </a:r>
            <a:r>
              <a:rPr lang="en-US" baseline="0" dirty="0"/>
              <a:t>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7D85E7-EC39-433B-95C7-FDE2D70F97C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348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Quay </a:t>
            </a:r>
            <a:r>
              <a:rPr lang="en-US" dirty="0" err="1"/>
              <a:t>về</a:t>
            </a:r>
            <a:r>
              <a:rPr lang="en-US" baseline="0" dirty="0"/>
              <a:t> Slide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 (</a:t>
            </a:r>
            <a:r>
              <a:rPr lang="en-US" baseline="0" dirty="0" err="1"/>
              <a:t>ấn</a:t>
            </a:r>
            <a:r>
              <a:rPr lang="en-US" baseline="0" dirty="0"/>
              <a:t> </a:t>
            </a:r>
            <a:r>
              <a:rPr lang="en-US" baseline="0" dirty="0" err="1"/>
              <a:t>mũi</a:t>
            </a:r>
            <a:r>
              <a:rPr lang="en-US" baseline="0" dirty="0"/>
              <a:t> </a:t>
            </a:r>
            <a:r>
              <a:rPr lang="en-US" baseline="0" dirty="0" err="1"/>
              <a:t>tên</a:t>
            </a:r>
            <a:r>
              <a:rPr lang="en-US" baseline="0" dirty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7D85E7-EC39-433B-95C7-FDE2D70F97C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47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6CBF7-421E-4692-85AF-4526D5C049CF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4C6BC-335C-46D2-995C-7CBC221B28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849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6CBF7-421E-4692-85AF-4526D5C049CF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4C6BC-335C-46D2-995C-7CBC221B28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938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6CBF7-421E-4692-85AF-4526D5C049CF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4C6BC-335C-46D2-995C-7CBC221B28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593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6CBF7-421E-4692-85AF-4526D5C049CF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4C6BC-335C-46D2-995C-7CBC221B28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966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6CBF7-421E-4692-85AF-4526D5C049CF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4C6BC-335C-46D2-995C-7CBC221B28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665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6CBF7-421E-4692-85AF-4526D5C049CF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4C6BC-335C-46D2-995C-7CBC221B28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539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6CBF7-421E-4692-85AF-4526D5C049CF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4C6BC-335C-46D2-995C-7CBC221B28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042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6CBF7-421E-4692-85AF-4526D5C049CF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4C6BC-335C-46D2-995C-7CBC221B28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813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6CBF7-421E-4692-85AF-4526D5C049CF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4C6BC-335C-46D2-995C-7CBC221B28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169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6CBF7-421E-4692-85AF-4526D5C049CF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4C6BC-335C-46D2-995C-7CBC221B28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23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6CBF7-421E-4692-85AF-4526D5C049CF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4C6BC-335C-46D2-995C-7CBC221B28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520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06CBF7-421E-4692-85AF-4526D5C049CF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54C6BC-335C-46D2-995C-7CBC221B28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037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slide" Target="slide15.xml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slide" Target="slide7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slide" Target="slide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slide" Target="slide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slide" Target="slide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7" Type="http://schemas.openxmlformats.org/officeDocument/2006/relationships/slide" Target="slide18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7.xml"/><Relationship Id="rId5" Type="http://schemas.openxmlformats.org/officeDocument/2006/relationships/slide" Target="slide19.xml"/><Relationship Id="rId4" Type="http://schemas.openxmlformats.org/officeDocument/2006/relationships/slide" Target="slide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3276601"/>
            <a:ext cx="7772400" cy="1695451"/>
          </a:xfrm>
        </p:spPr>
        <p:txBody>
          <a:bodyPr>
            <a:prstTxWarp prst="textArchUp">
              <a:avLst/>
            </a:prstTxWarp>
            <a:noAutofit/>
          </a:bodyPr>
          <a:lstStyle/>
          <a:p>
            <a:r>
              <a:rPr lang="en-US" sz="115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TẬP ĐỌC 5</a:t>
            </a:r>
          </a:p>
        </p:txBody>
      </p:sp>
    </p:spTree>
    <p:extLst>
      <p:ext uri="{BB962C8B-B14F-4D97-AF65-F5344CB8AC3E}">
        <p14:creationId xmlns:p14="http://schemas.microsoft.com/office/powerpoint/2010/main" val="37384320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>
            <a:spLocks/>
          </p:cNvSpPr>
          <p:nvPr/>
        </p:nvSpPr>
        <p:spPr bwMode="auto">
          <a:xfrm>
            <a:off x="0" y="1181100"/>
            <a:ext cx="115443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   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Thấy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lạ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Vịnh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nhìn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ra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đường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tàu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Thì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ra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cô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bé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Hoa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Lan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đang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ngồi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chơi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chuyền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thẻ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trên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đó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Vịnh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lao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ra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như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tên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bắn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, la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lớn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:                                                  </a:t>
            </a:r>
          </a:p>
          <a:p>
            <a:pPr algn="just" eaLnBrk="1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	    -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Hoa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, Lan 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tàu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hỏa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đến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!</a:t>
            </a:r>
          </a:p>
          <a:p>
            <a:pPr algn="just" eaLnBrk="1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	   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Nghe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thấy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tiếng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la,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bé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Hoa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giật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mình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ngã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lăn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khỏi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đường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tàu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còn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bé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Lan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đứng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ngây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, 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khóc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thét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  <a:p>
            <a:pPr algn="just" eaLnBrk="1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	   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Đoàn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tàu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vừa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réo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còi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vừa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ầm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ầm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lao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tới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. 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chút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do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dự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Vịnh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nhào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tới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ôm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Lan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lăn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xuống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mép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ruộng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cứu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sống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cô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bé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trước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cái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chết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gang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tấc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5" name="Rectangle 7"/>
          <p:cNvSpPr txBox="1">
            <a:spLocks noChangeArrowheads="1"/>
          </p:cNvSpPr>
          <p:nvPr/>
        </p:nvSpPr>
        <p:spPr>
          <a:xfrm>
            <a:off x="3200400" y="328865"/>
            <a:ext cx="5715000" cy="57467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  <a:buFontTx/>
              <a:buNone/>
              <a:defRPr/>
            </a:pPr>
            <a:r>
              <a:rPr lang="en-US" sz="4000" b="1" u="sng">
                <a:solidFill>
                  <a:srgbClr val="660033"/>
                </a:solidFill>
                <a:latin typeface="Times New Roman" pitchFamily="18" charset="0"/>
              </a:rPr>
              <a:t>Luyện đọc diễn cảm</a:t>
            </a:r>
            <a:r>
              <a:rPr lang="en-US" sz="4000" b="1" u="sng">
                <a:solidFill>
                  <a:srgbClr val="660033"/>
                </a:solidFill>
              </a:rPr>
              <a:t>:</a:t>
            </a:r>
            <a:endParaRPr lang="en-US" sz="4000" b="1" u="sng" dirty="0">
              <a:solidFill>
                <a:srgbClr val="66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004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267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8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3356238" y="3250168"/>
            <a:ext cx="5211683" cy="738664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42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THI ĐỌC DIỄN CẢM</a:t>
            </a:r>
          </a:p>
        </p:txBody>
      </p:sp>
    </p:spTree>
    <p:extLst>
      <p:ext uri="{BB962C8B-B14F-4D97-AF65-F5344CB8AC3E}">
        <p14:creationId xmlns:p14="http://schemas.microsoft.com/office/powerpoint/2010/main" val="98123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881289" y="762001"/>
            <a:ext cx="8429422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4000" b="1" kern="10">
                <a:ln w="19050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KÍNH CHÀO QUÝ THẦY CÔ VÀ</a:t>
            </a:r>
          </a:p>
          <a:p>
            <a:pPr algn="ctr" eaLnBrk="0" hangingPunct="0">
              <a:defRPr/>
            </a:pPr>
            <a:r>
              <a:rPr lang="en-US" sz="4000" b="1" kern="10">
                <a:ln w="19050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CHÚC QUÝ THẦY CÔ SỨC KHỎE</a:t>
            </a:r>
          </a:p>
        </p:txBody>
      </p:sp>
      <p:sp>
        <p:nvSpPr>
          <p:cNvPr id="5" name="Rectangle 4"/>
          <p:cNvSpPr/>
          <p:nvPr/>
        </p:nvSpPr>
        <p:spPr>
          <a:xfrm>
            <a:off x="3123877" y="2438401"/>
            <a:ext cx="5944256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en-US" sz="4800" b="1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Chúc các em học tốt</a:t>
            </a:r>
            <a:r>
              <a:rPr lang="vi-VN" sz="4800" b="1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!</a:t>
            </a:r>
            <a:r>
              <a:rPr lang="en-US" sz="4800" b="1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81271010"/>
      </p:ext>
    </p:extLst>
  </p:cSld>
  <p:clrMapOvr>
    <a:masterClrMapping/>
  </p:clrMapOvr>
  <p:transition spd="slow">
    <p:cov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Đường ray – Wikipedia tiếng Việt"/>
          <p:cNvSpPr>
            <a:spLocks noChangeAspect="1" noChangeArrowheads="1"/>
          </p:cNvSpPr>
          <p:nvPr/>
        </p:nvSpPr>
        <p:spPr bwMode="auto">
          <a:xfrm>
            <a:off x="155574" y="-144463"/>
            <a:ext cx="4138933" cy="4138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4" name="Picture 6" descr="Tại sao đoạn tiếp nối hai thanh ray đường sắt có khe? - VnExpre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572" y="647533"/>
            <a:ext cx="5948373" cy="3852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Khó bán khối 'sắt vụn' trăm tỉ của dự án đường sắt dang dở | DA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647534"/>
            <a:ext cx="5130533" cy="3852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83265" y="4768589"/>
            <a:ext cx="19137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</a:rPr>
              <a:t>Thanh</a:t>
            </a:r>
            <a:r>
              <a:rPr lang="en-US" sz="2800" b="1" dirty="0">
                <a:solidFill>
                  <a:srgbClr val="FF0000"/>
                </a:solidFill>
              </a:rPr>
              <a:t> ray</a:t>
            </a:r>
          </a:p>
        </p:txBody>
      </p:sp>
      <p:sp>
        <p:nvSpPr>
          <p:cNvPr id="7" name="5-Point Star 6">
            <a:hlinkClick r:id="rId5" action="ppaction://hlinksldjump"/>
          </p:cNvPr>
          <p:cNvSpPr/>
          <p:nvPr/>
        </p:nvSpPr>
        <p:spPr>
          <a:xfrm>
            <a:off x="11085426" y="6087979"/>
            <a:ext cx="529390" cy="50532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6627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E:\CO BICH\2010\Hinh anh\Choi_chuyen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032" y="216569"/>
            <a:ext cx="5582652" cy="4186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8" descr="Hướng dẫn cách Chơi chuyền ( chơi Banh đũa)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3" t="10727" r="14667"/>
          <a:stretch/>
        </p:blipFill>
        <p:spPr bwMode="auto">
          <a:xfrm>
            <a:off x="6649451" y="433136"/>
            <a:ext cx="5253427" cy="3970422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115041" y="4484131"/>
            <a:ext cx="30688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</a:rPr>
              <a:t>Chơi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truyền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thẻ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7" name="AutoShape 28"/>
          <p:cNvSpPr>
            <a:spLocks noChangeArrowheads="1"/>
          </p:cNvSpPr>
          <p:nvPr/>
        </p:nvSpPr>
        <p:spPr bwMode="auto">
          <a:xfrm>
            <a:off x="1634885" y="5256368"/>
            <a:ext cx="8681597" cy="1361002"/>
          </a:xfrm>
          <a:prstGeom prst="wedgeRoundRectCallout">
            <a:avLst>
              <a:gd name="adj1" fmla="val 45704"/>
              <a:gd name="adj2" fmla="val -87051"/>
              <a:gd name="adj3" fmla="val 16667"/>
            </a:avLst>
          </a:prstGeom>
          <a:solidFill>
            <a:srgbClr val="FFCCFF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0" hangingPunct="0">
              <a:defRPr/>
            </a:pP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Một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vừa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đếm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que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vừa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tung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bóng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que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chuyền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vi-VN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10 que</a:t>
            </a:r>
            <a:endParaRPr lang="en-US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ight Arrow 2">
            <a:hlinkClick r:id="rId5" action="ppaction://hlinksldjump"/>
          </p:cNvPr>
          <p:cNvSpPr/>
          <p:nvPr/>
        </p:nvSpPr>
        <p:spPr>
          <a:xfrm>
            <a:off x="10972800" y="6232358"/>
            <a:ext cx="930078" cy="6256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49032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9" descr="Chia sẻ 999+ hình nền powerpoint đẹp nhất | Hình nền đẹp icap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1914692" y="1016853"/>
            <a:ext cx="3124200" cy="735747"/>
          </a:xfrm>
          <a:prstGeom prst="roundRect">
            <a:avLst>
              <a:gd name="adj" fmla="val 50000"/>
            </a:avLst>
          </a:prstGeom>
          <a:ln/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0" hangingPunct="0">
              <a:defRPr/>
            </a:pPr>
            <a:r>
              <a:rPr lang="en-US"/>
              <a:t> </a:t>
            </a:r>
            <a:r>
              <a:rPr lang="en-US" sz="2800" b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Nội dung ý 1:</a:t>
            </a:r>
            <a:endParaRPr lang="vi-VN" sz="2800" b="1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Cloud Callout 16"/>
          <p:cNvSpPr/>
          <p:nvPr/>
        </p:nvSpPr>
        <p:spPr>
          <a:xfrm>
            <a:off x="1914692" y="2542673"/>
            <a:ext cx="8865603" cy="2366211"/>
          </a:xfrm>
          <a:prstGeom prst="cloudCallout">
            <a:avLst>
              <a:gd name="adj1" fmla="val -43213"/>
              <a:gd name="adj2" fmla="val -614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Đoạn</a:t>
            </a:r>
            <a:r>
              <a:rPr lang="en-US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 </a:t>
            </a:r>
            <a:r>
              <a:rPr lang="en-US" sz="28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đường</a:t>
            </a:r>
            <a:r>
              <a:rPr lang="en-US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 </a:t>
            </a:r>
            <a:r>
              <a:rPr lang="en-US" sz="28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sắt</a:t>
            </a:r>
            <a:r>
              <a:rPr lang="en-US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 </a:t>
            </a:r>
            <a:r>
              <a:rPr lang="en-US" sz="28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gần</a:t>
            </a:r>
            <a:r>
              <a:rPr lang="en-US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 </a:t>
            </a:r>
            <a:r>
              <a:rPr lang="en-US" sz="28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nhà</a:t>
            </a:r>
            <a:r>
              <a:rPr lang="en-US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 </a:t>
            </a:r>
            <a:r>
              <a:rPr lang="en-US" sz="28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Vịnh</a:t>
            </a:r>
            <a:r>
              <a:rPr lang="en-US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 </a:t>
            </a:r>
            <a:r>
              <a:rPr lang="en-US" sz="28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mấy</a:t>
            </a:r>
            <a:r>
              <a:rPr lang="en-US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 </a:t>
            </a:r>
            <a:r>
              <a:rPr lang="en-US" sz="28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năm</a:t>
            </a:r>
            <a:r>
              <a:rPr lang="en-US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 nay </a:t>
            </a:r>
            <a:r>
              <a:rPr lang="en-US" sz="28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thường</a:t>
            </a:r>
            <a:r>
              <a:rPr lang="en-US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 </a:t>
            </a:r>
            <a:r>
              <a:rPr lang="en-US" sz="28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xảy</a:t>
            </a:r>
            <a:r>
              <a:rPr lang="en-US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 </a:t>
            </a:r>
            <a:r>
              <a:rPr lang="en-US" sz="28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ra</a:t>
            </a:r>
            <a:r>
              <a:rPr lang="en-US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 </a:t>
            </a:r>
            <a:r>
              <a:rPr lang="en-US" sz="28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sự</a:t>
            </a:r>
            <a:r>
              <a:rPr lang="en-US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 </a:t>
            </a:r>
            <a:r>
              <a:rPr lang="en-US" sz="28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cố</a:t>
            </a:r>
            <a:r>
              <a:rPr lang="vi-VN" sz="2800" dirty="0">
                <a:solidFill>
                  <a:schemeClr val="tx1"/>
                </a:solidFill>
                <a:latin typeface="Times New Roman" pitchFamily="18" charset="0"/>
              </a:rPr>
              <a:t>.</a:t>
            </a:r>
            <a:endParaRPr lang="en-US" sz="28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" name="Right Arrow 1">
            <a:hlinkClick r:id="rId4" action="ppaction://hlinksldjump"/>
          </p:cNvPr>
          <p:cNvSpPr/>
          <p:nvPr/>
        </p:nvSpPr>
        <p:spPr>
          <a:xfrm>
            <a:off x="10940716" y="6304547"/>
            <a:ext cx="1098884" cy="5534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327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9" descr="Chia sẻ 999+ hình nền powerpoint đẹp nhất | Hình nền đẹp icap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022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1216860" y="897689"/>
            <a:ext cx="3124200" cy="736600"/>
          </a:xfrm>
          <a:prstGeom prst="roundRect">
            <a:avLst>
              <a:gd name="adj" fmla="val 50000"/>
            </a:avLst>
          </a:prstGeom>
          <a:ln/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0" hangingPunct="0">
              <a:defRPr/>
            </a:pPr>
            <a:r>
              <a:rPr lang="en-US"/>
              <a:t> </a:t>
            </a:r>
            <a:r>
              <a:rPr lang="en-US" sz="2800" b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Nội dung ý </a:t>
            </a:r>
            <a:r>
              <a:rPr lang="vi-VN" sz="2800" b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vi-VN" sz="2800" b="1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Cloud Callout 15"/>
          <p:cNvSpPr/>
          <p:nvPr/>
        </p:nvSpPr>
        <p:spPr>
          <a:xfrm>
            <a:off x="2324852" y="2540000"/>
            <a:ext cx="7901990" cy="2514600"/>
          </a:xfrm>
          <a:prstGeom prst="cloudCallout">
            <a:avLst>
              <a:gd name="adj1" fmla="val -43213"/>
              <a:gd name="adj2" fmla="val -614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Những</a:t>
            </a:r>
            <a:r>
              <a:rPr lang="en-US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 </a:t>
            </a:r>
            <a:r>
              <a:rPr lang="en-US" sz="28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việc</a:t>
            </a:r>
            <a:r>
              <a:rPr lang="en-US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 </a:t>
            </a:r>
            <a:r>
              <a:rPr lang="en-US" sz="28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làm</a:t>
            </a:r>
            <a:r>
              <a:rPr lang="en-US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 </a:t>
            </a:r>
            <a:r>
              <a:rPr lang="en-US" sz="28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của</a:t>
            </a:r>
            <a:r>
              <a:rPr lang="en-US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 </a:t>
            </a:r>
            <a:r>
              <a:rPr lang="en-US" sz="28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út</a:t>
            </a:r>
            <a:r>
              <a:rPr lang="en-US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 </a:t>
            </a:r>
            <a:r>
              <a:rPr lang="en-US" sz="28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Vịnh</a:t>
            </a:r>
            <a:r>
              <a:rPr lang="en-US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 </a:t>
            </a:r>
            <a:r>
              <a:rPr lang="en-US" sz="28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để</a:t>
            </a:r>
            <a:r>
              <a:rPr lang="en-US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 </a:t>
            </a:r>
            <a:r>
              <a:rPr lang="en-US" sz="28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bảo</a:t>
            </a:r>
            <a:r>
              <a:rPr lang="en-US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 </a:t>
            </a:r>
            <a:r>
              <a:rPr lang="en-US" sz="28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vệ</a:t>
            </a:r>
            <a:r>
              <a:rPr lang="en-US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 an </a:t>
            </a:r>
            <a:r>
              <a:rPr lang="en-US" sz="28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toàn</a:t>
            </a:r>
            <a:r>
              <a:rPr lang="en-US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 </a:t>
            </a:r>
            <a:r>
              <a:rPr lang="en-US" sz="28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đường</a:t>
            </a:r>
            <a:r>
              <a:rPr lang="en-US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 </a:t>
            </a:r>
            <a:r>
              <a:rPr lang="en-US" sz="28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sắt</a:t>
            </a:r>
            <a:r>
              <a:rPr lang="en-US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.</a:t>
            </a:r>
          </a:p>
        </p:txBody>
      </p:sp>
      <p:sp>
        <p:nvSpPr>
          <p:cNvPr id="9" name="5-Point Star 8">
            <a:hlinkClick r:id="rId4" action="ppaction://hlinksldjump"/>
          </p:cNvPr>
          <p:cNvSpPr/>
          <p:nvPr/>
        </p:nvSpPr>
        <p:spPr>
          <a:xfrm>
            <a:off x="11213432" y="5943600"/>
            <a:ext cx="689446" cy="67377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862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9" descr="Chia sẻ 999+ hình nền powerpoint đẹp nhất | Hình nền đẹp icap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1192798" y="1270000"/>
            <a:ext cx="3124200" cy="736600"/>
          </a:xfrm>
          <a:prstGeom prst="roundRect">
            <a:avLst>
              <a:gd name="adj" fmla="val 50000"/>
            </a:avLst>
          </a:prstGeom>
          <a:ln/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0" hangingPunct="0">
              <a:defRPr/>
            </a:pPr>
            <a:r>
              <a:rPr lang="en-US" dirty="0"/>
              <a:t> </a:t>
            </a:r>
            <a:r>
              <a:rPr lang="en-US" sz="2800" b="1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dung ý </a:t>
            </a:r>
            <a:r>
              <a:rPr lang="vi-VN" sz="2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vi-VN" sz="28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Cloud Callout 13"/>
          <p:cNvSpPr/>
          <p:nvPr/>
        </p:nvSpPr>
        <p:spPr>
          <a:xfrm>
            <a:off x="2706687" y="2602832"/>
            <a:ext cx="8458618" cy="2514600"/>
          </a:xfrm>
          <a:prstGeom prst="cloudCallout">
            <a:avLst>
              <a:gd name="adj1" fmla="val -43213"/>
              <a:gd name="adj2" fmla="val -614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vi-VN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Hành động dũng cảm của Út Vịnh </a:t>
            </a:r>
          </a:p>
        </p:txBody>
      </p:sp>
      <p:sp>
        <p:nvSpPr>
          <p:cNvPr id="9" name="Right Arrow 8">
            <a:hlinkClick r:id="rId4" action="ppaction://hlinksldjump"/>
          </p:cNvPr>
          <p:cNvSpPr/>
          <p:nvPr/>
        </p:nvSpPr>
        <p:spPr>
          <a:xfrm>
            <a:off x="10940716" y="6304547"/>
            <a:ext cx="1098884" cy="5534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704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9" descr="DẠY K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9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4941888" y="304800"/>
            <a:ext cx="2204870" cy="646986"/>
          </a:xfrm>
          <a:prstGeom prst="flowChartAlternateProcess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3200" b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Liên hệ</a:t>
            </a:r>
            <a:endParaRPr lang="en-US" sz="32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3238499" y="1125607"/>
            <a:ext cx="5715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Út</a:t>
            </a:r>
            <a:r>
              <a:rPr lang="en-US" alt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Vịnh</a:t>
            </a:r>
            <a:r>
              <a:rPr lang="en-US" alt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2069432" y="1650305"/>
            <a:ext cx="7878218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Út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Vịnh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ý </a:t>
            </a:r>
            <a:r>
              <a:rPr lang="en-US" alt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thức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trách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nhiệm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trọng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luật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alt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toàn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thần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dũng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cảm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cứu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các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nho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̉</a:t>
            </a:r>
            <a:r>
              <a:rPr lang="vi-VN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2069431" y="3035300"/>
            <a:ext cx="7628021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Út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Vịnh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còn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nho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alt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̃ có ý </a:t>
            </a:r>
            <a:r>
              <a:rPr lang="en-US" alt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thức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một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alt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lai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thực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hiện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tốt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nhiệm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vụ </a:t>
            </a:r>
            <a:r>
              <a:rPr lang="en-US" alt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giư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̃ </a:t>
            </a:r>
            <a:r>
              <a:rPr lang="en-US" alt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gìn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alt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toàn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đường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sắt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ở </a:t>
            </a:r>
            <a:r>
              <a:rPr lang="en-US" alt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địa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dũng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cảm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trí </a:t>
            </a:r>
            <a:r>
              <a:rPr lang="en-US" alt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cứu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sống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nho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̉.</a:t>
            </a:r>
          </a:p>
        </p:txBody>
      </p:sp>
      <p:sp>
        <p:nvSpPr>
          <p:cNvPr id="7" name="Right Arrow 6">
            <a:hlinkClick r:id="rId4" action="ppaction://hlinksldjump"/>
          </p:cNvPr>
          <p:cNvSpPr/>
          <p:nvPr/>
        </p:nvSpPr>
        <p:spPr>
          <a:xfrm>
            <a:off x="9697451" y="4701004"/>
            <a:ext cx="1247273" cy="6901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277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utoUpdateAnimBg="0"/>
      <p:bldP spid="11" grpId="0" autoUpdateAnimBg="0"/>
      <p:bldP spid="12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0" descr="Background image presentation | Hình ảnh, Hình nền, Hoạt hì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2893595" y="1963237"/>
            <a:ext cx="6781800" cy="2763838"/>
          </a:xfrm>
          <a:prstGeom prst="cloudCallout">
            <a:avLst>
              <a:gd name="adj1" fmla="val -60263"/>
              <a:gd name="adj2" fmla="val -46498"/>
            </a:avLst>
          </a:prstGeom>
          <a:solidFill>
            <a:srgbClr val="F8F6C6"/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eaLnBrk="0" hangingPunct="0">
              <a:defRPr/>
            </a:pPr>
            <a:r>
              <a:rPr lang="en-US" sz="2800">
                <a:solidFill>
                  <a:srgbClr val="0000FF"/>
                </a:solidFill>
                <a:latin typeface="Times New Roman" pitchFamily="18" charset="0"/>
              </a:rPr>
              <a:t>* Ca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ngợi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tấm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gương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giữ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gìn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an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toàn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giao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thông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đường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sắt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và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hành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động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dũng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cảm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cứu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em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nhỏ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Út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Vịnh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800100" y="730167"/>
            <a:ext cx="2743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u="sng">
                <a:solidFill>
                  <a:srgbClr val="00B050"/>
                </a:solidFill>
                <a:latin typeface="Times New Roman" panose="02020603050405020304" pitchFamily="18" charset="0"/>
              </a:rPr>
              <a:t>Nội dung:</a:t>
            </a:r>
          </a:p>
        </p:txBody>
      </p:sp>
      <p:sp>
        <p:nvSpPr>
          <p:cNvPr id="2" name="Right Arrow 1">
            <a:hlinkClick r:id="rId3" action="ppaction://hlinksldjump"/>
          </p:cNvPr>
          <p:cNvSpPr/>
          <p:nvPr/>
        </p:nvSpPr>
        <p:spPr>
          <a:xfrm>
            <a:off x="10420350" y="6324600"/>
            <a:ext cx="14097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79850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 autoUpdateAnimBg="0"/>
      <p:bldP spid="11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24000" y="274638"/>
            <a:ext cx="8229600" cy="1143000"/>
          </a:xfrm>
        </p:spPr>
        <p:txBody>
          <a:bodyPr/>
          <a:lstStyle/>
          <a:p>
            <a:pPr algn="ctr"/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KHỞI ĐỘNG</a:t>
            </a:r>
          </a:p>
        </p:txBody>
      </p:sp>
      <p:sp>
        <p:nvSpPr>
          <p:cNvPr id="4" name="Horizontal Scroll 3"/>
          <p:cNvSpPr/>
          <p:nvPr/>
        </p:nvSpPr>
        <p:spPr>
          <a:xfrm>
            <a:off x="457200" y="1828800"/>
            <a:ext cx="11353800" cy="3352800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500" b="1" dirty="0"/>
              <a:t>Qua </a:t>
            </a:r>
            <a:r>
              <a:rPr lang="en-US" sz="3500" b="1" dirty="0" err="1"/>
              <a:t>lời</a:t>
            </a:r>
            <a:r>
              <a:rPr lang="en-US" sz="3500" b="1" dirty="0"/>
              <a:t> </a:t>
            </a:r>
            <a:r>
              <a:rPr lang="en-US" sz="3500" b="1" dirty="0" err="1"/>
              <a:t>tâm</a:t>
            </a:r>
            <a:r>
              <a:rPr lang="en-US" sz="3500" b="1" dirty="0"/>
              <a:t> </a:t>
            </a:r>
            <a:r>
              <a:rPr lang="en-US" sz="3500" b="1" dirty="0" err="1"/>
              <a:t>tình</a:t>
            </a:r>
            <a:r>
              <a:rPr lang="en-US" sz="3500" b="1" dirty="0"/>
              <a:t> </a:t>
            </a:r>
            <a:r>
              <a:rPr lang="en-US" sz="3500" b="1" dirty="0" err="1"/>
              <a:t>của</a:t>
            </a:r>
            <a:r>
              <a:rPr lang="en-US" sz="3500" b="1" dirty="0"/>
              <a:t> </a:t>
            </a:r>
            <a:r>
              <a:rPr lang="en-US" sz="3500" b="1" dirty="0" err="1"/>
              <a:t>anh</a:t>
            </a:r>
            <a:r>
              <a:rPr lang="en-US" sz="3500" b="1" dirty="0"/>
              <a:t> </a:t>
            </a:r>
            <a:r>
              <a:rPr lang="en-US" sz="3500" b="1" dirty="0" err="1"/>
              <a:t>chiến</a:t>
            </a:r>
            <a:r>
              <a:rPr lang="en-US" sz="3500" b="1" dirty="0"/>
              <a:t> </a:t>
            </a:r>
            <a:r>
              <a:rPr lang="en-US" sz="3500" b="1" dirty="0" err="1"/>
              <a:t>sĩ</a:t>
            </a:r>
            <a:r>
              <a:rPr lang="en-US" sz="3500" b="1" dirty="0"/>
              <a:t>, </a:t>
            </a:r>
            <a:r>
              <a:rPr lang="en-US" sz="3500" b="1" dirty="0" err="1"/>
              <a:t>em</a:t>
            </a:r>
            <a:r>
              <a:rPr lang="en-US" sz="3500" b="1" dirty="0"/>
              <a:t> </a:t>
            </a:r>
            <a:r>
              <a:rPr lang="en-US" sz="3500" b="1" dirty="0" err="1"/>
              <a:t>có</a:t>
            </a:r>
            <a:r>
              <a:rPr lang="en-US" sz="3500" b="1" dirty="0"/>
              <a:t> </a:t>
            </a:r>
            <a:r>
              <a:rPr lang="en-US" sz="3500" b="1" dirty="0" err="1"/>
              <a:t>cảm</a:t>
            </a:r>
            <a:r>
              <a:rPr lang="en-US" sz="3500" b="1" dirty="0"/>
              <a:t> </a:t>
            </a:r>
            <a:r>
              <a:rPr lang="en-US" sz="3500" b="1" dirty="0" err="1"/>
              <a:t>nghĩ</a:t>
            </a:r>
            <a:r>
              <a:rPr lang="en-US" sz="3500" b="1" dirty="0"/>
              <a:t> </a:t>
            </a:r>
            <a:r>
              <a:rPr lang="en-US" sz="3500" b="1" dirty="0" err="1"/>
              <a:t>gì</a:t>
            </a:r>
            <a:r>
              <a:rPr lang="en-US" sz="3500" b="1" dirty="0"/>
              <a:t> </a:t>
            </a:r>
            <a:r>
              <a:rPr lang="en-US" sz="3500" b="1" dirty="0" err="1"/>
              <a:t>về</a:t>
            </a:r>
            <a:r>
              <a:rPr lang="en-US" sz="3500" b="1" dirty="0"/>
              <a:t> </a:t>
            </a:r>
            <a:r>
              <a:rPr lang="en-US" sz="3500" b="1" dirty="0" err="1"/>
              <a:t>Bầm</a:t>
            </a:r>
            <a:r>
              <a:rPr lang="en-US" sz="3500" b="1" dirty="0"/>
              <a:t> </a:t>
            </a:r>
            <a:r>
              <a:rPr lang="en-US" sz="3500" b="1" dirty="0" err="1"/>
              <a:t>và</a:t>
            </a:r>
            <a:r>
              <a:rPr lang="en-US" sz="3500" b="1" dirty="0"/>
              <a:t> </a:t>
            </a:r>
            <a:r>
              <a:rPr lang="en-US" sz="3500" b="1" dirty="0" err="1"/>
              <a:t>người</a:t>
            </a:r>
            <a:r>
              <a:rPr lang="en-US" sz="3500" b="1" dirty="0"/>
              <a:t> </a:t>
            </a:r>
            <a:r>
              <a:rPr lang="en-US" sz="3500" b="1" dirty="0" err="1"/>
              <a:t>chiến</a:t>
            </a:r>
            <a:r>
              <a:rPr lang="en-US" sz="3500" b="1" dirty="0"/>
              <a:t> </a:t>
            </a:r>
            <a:r>
              <a:rPr lang="en-US" sz="3500" b="1" dirty="0" err="1"/>
              <a:t>sĩ</a:t>
            </a:r>
            <a:r>
              <a:rPr lang="en-US" sz="3500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84797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hủ điểm Những chủ nhân tương lai - Tranh chủ đề - Trần Đức Nam - ĐÔI BỜ  HIỀN LƯƠ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5562" y="704469"/>
            <a:ext cx="4187190" cy="5449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13784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29200" y="304800"/>
            <a:ext cx="243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ÚT VỊNH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162800" y="8382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Theo </a:t>
            </a:r>
            <a:r>
              <a:rPr lang="en-US" b="1" i="1" dirty="0" err="1"/>
              <a:t>Tô</a:t>
            </a:r>
            <a:r>
              <a:rPr lang="en-US" b="1" i="1" dirty="0"/>
              <a:t> </a:t>
            </a:r>
            <a:r>
              <a:rPr lang="en-US" b="1" i="1" dirty="0" err="1"/>
              <a:t>Phương</a:t>
            </a:r>
            <a:endParaRPr lang="en-US" b="1" i="1" dirty="0"/>
          </a:p>
        </p:txBody>
      </p:sp>
      <p:pic>
        <p:nvPicPr>
          <p:cNvPr id="1026" name="Picture 2" descr="bài giảng tiếng việt lớp 5 | tuần 32 | phần tập đọc | Út Vịnh - Yo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618" y="1546086"/>
            <a:ext cx="8843749" cy="4974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15852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537561" y="565397"/>
            <a:ext cx="6858000" cy="8117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MỤC TIÊU</a:t>
            </a:r>
          </a:p>
        </p:txBody>
      </p: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1353334" y="1628213"/>
            <a:ext cx="9286592" cy="1373879"/>
            <a:chOff x="1292225" y="1295400"/>
            <a:chExt cx="2822575" cy="1498600"/>
          </a:xfrm>
        </p:grpSpPr>
        <p:sp>
          <p:nvSpPr>
            <p:cNvPr id="4" name="Rectangle 3"/>
            <p:cNvSpPr/>
            <p:nvPr/>
          </p:nvSpPr>
          <p:spPr>
            <a:xfrm>
              <a:off x="1292225" y="1295400"/>
              <a:ext cx="2822575" cy="1498600"/>
            </a:xfrm>
            <a:prstGeom prst="rect">
              <a:avLst/>
            </a:prstGeom>
            <a:solidFill>
              <a:schemeClr val="bg1"/>
            </a:solidFill>
            <a:ln w="3175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292225" y="1295400"/>
              <a:ext cx="2822575" cy="381000"/>
            </a:xfrm>
            <a:prstGeom prst="rect">
              <a:avLst/>
            </a:prstGeom>
            <a:solidFill>
              <a:schemeClr val="accent2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800" b="1" dirty="0"/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1292225" y="1739900"/>
              <a:ext cx="2822575" cy="0"/>
            </a:xfrm>
            <a:prstGeom prst="line">
              <a:avLst/>
            </a:prstGeom>
            <a:ln w="12700">
              <a:solidFill>
                <a:schemeClr val="accent3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13"/>
          <p:cNvGrpSpPr>
            <a:grpSpLocks/>
          </p:cNvGrpSpPr>
          <p:nvPr/>
        </p:nvGrpSpPr>
        <p:grpSpPr bwMode="auto">
          <a:xfrm>
            <a:off x="1345313" y="3175411"/>
            <a:ext cx="9294613" cy="1423780"/>
            <a:chOff x="1292225" y="1295400"/>
            <a:chExt cx="2822575" cy="1498600"/>
          </a:xfrm>
        </p:grpSpPr>
        <p:sp>
          <p:nvSpPr>
            <p:cNvPr id="8" name="Rectangle 7"/>
            <p:cNvSpPr/>
            <p:nvPr/>
          </p:nvSpPr>
          <p:spPr>
            <a:xfrm>
              <a:off x="1292225" y="1295400"/>
              <a:ext cx="2822575" cy="1498600"/>
            </a:xfrm>
            <a:prstGeom prst="rect">
              <a:avLst/>
            </a:prstGeom>
            <a:solidFill>
              <a:schemeClr val="bg1"/>
            </a:solidFill>
            <a:ln w="3175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292225" y="1295400"/>
              <a:ext cx="2822575" cy="337757"/>
            </a:xfrm>
            <a:prstGeom prst="rect">
              <a:avLst/>
            </a:prstGeom>
            <a:solidFill>
              <a:schemeClr val="accent6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800" b="1" dirty="0"/>
            </a:p>
            <a:p>
              <a:pPr algn="ctr">
                <a:defRPr/>
              </a:pPr>
              <a:endParaRPr lang="en-US" sz="2800" b="1" dirty="0"/>
            </a:p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1292225" y="1739900"/>
              <a:ext cx="2822575" cy="0"/>
            </a:xfrm>
            <a:prstGeom prst="line">
              <a:avLst/>
            </a:prstGeom>
            <a:ln w="12700">
              <a:solidFill>
                <a:schemeClr val="accent3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Freeform 10"/>
          <p:cNvSpPr/>
          <p:nvPr/>
        </p:nvSpPr>
        <p:spPr>
          <a:xfrm>
            <a:off x="1733827" y="2121568"/>
            <a:ext cx="839123" cy="680939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1773570" y="3840212"/>
            <a:ext cx="763991" cy="584044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chemeClr val="accent6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682861" y="2042635"/>
            <a:ext cx="75521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chemeClr val="accent2"/>
                </a:solidFill>
              </a:rPr>
              <a:t>Đọc</a:t>
            </a:r>
            <a:r>
              <a:rPr lang="en-US" sz="2400" b="1" dirty="0">
                <a:solidFill>
                  <a:schemeClr val="accent2"/>
                </a:solidFill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</a:rPr>
              <a:t>đúng</a:t>
            </a:r>
            <a:r>
              <a:rPr lang="en-US" sz="2400" b="1" dirty="0">
                <a:solidFill>
                  <a:schemeClr val="accent2"/>
                </a:solidFill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</a:rPr>
              <a:t>các</a:t>
            </a:r>
            <a:r>
              <a:rPr lang="en-US" sz="2400" b="1" dirty="0">
                <a:solidFill>
                  <a:schemeClr val="accent2"/>
                </a:solidFill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</a:rPr>
              <a:t>tiếng</a:t>
            </a:r>
            <a:r>
              <a:rPr lang="en-US" sz="2400" b="1" dirty="0">
                <a:solidFill>
                  <a:schemeClr val="accent2"/>
                </a:solidFill>
              </a:rPr>
              <a:t>, </a:t>
            </a:r>
            <a:r>
              <a:rPr lang="en-US" sz="2400" b="1" dirty="0" err="1">
                <a:solidFill>
                  <a:schemeClr val="accent2"/>
                </a:solidFill>
              </a:rPr>
              <a:t>từ</a:t>
            </a:r>
            <a:r>
              <a:rPr lang="en-US" sz="2400" b="1" dirty="0">
                <a:solidFill>
                  <a:schemeClr val="accent2"/>
                </a:solidFill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</a:rPr>
              <a:t>khó</a:t>
            </a:r>
            <a:r>
              <a:rPr lang="en-US" sz="2400" b="1" dirty="0">
                <a:solidFill>
                  <a:schemeClr val="accent2"/>
                </a:solidFill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</a:rPr>
              <a:t>hoặc</a:t>
            </a:r>
            <a:r>
              <a:rPr lang="en-US" sz="2400" b="1" dirty="0">
                <a:solidFill>
                  <a:schemeClr val="accent2"/>
                </a:solidFill>
              </a:rPr>
              <a:t> </a:t>
            </a:r>
            <a:r>
              <a:rPr lang="en-US" sz="2400" b="1" err="1">
                <a:solidFill>
                  <a:schemeClr val="accent2"/>
                </a:solidFill>
              </a:rPr>
              <a:t>dễ</a:t>
            </a:r>
            <a:r>
              <a:rPr lang="en-US" sz="2400" b="1">
                <a:solidFill>
                  <a:schemeClr val="accent2"/>
                </a:solidFill>
              </a:rPr>
              <a:t> </a:t>
            </a:r>
            <a:r>
              <a:rPr lang="en-US" sz="2400" b="1" smtClean="0">
                <a:solidFill>
                  <a:schemeClr val="accent2"/>
                </a:solidFill>
              </a:rPr>
              <a:t>lẫn</a:t>
            </a:r>
            <a:endParaRPr lang="en-US" sz="2400" b="1" dirty="0">
              <a:solidFill>
                <a:schemeClr val="accent2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706924" y="3603617"/>
            <a:ext cx="77047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chemeClr val="accent6"/>
                </a:solidFill>
              </a:rPr>
              <a:t>Đọc</a:t>
            </a:r>
            <a:r>
              <a:rPr lang="en-US" sz="2400" b="1" dirty="0">
                <a:solidFill>
                  <a:schemeClr val="accent6"/>
                </a:solidFill>
              </a:rPr>
              <a:t> </a:t>
            </a:r>
            <a:r>
              <a:rPr lang="en-US" sz="2400" b="1" dirty="0" err="1">
                <a:solidFill>
                  <a:schemeClr val="accent6"/>
                </a:solidFill>
              </a:rPr>
              <a:t>trôi</a:t>
            </a:r>
            <a:r>
              <a:rPr lang="en-US" sz="2400" b="1" dirty="0">
                <a:solidFill>
                  <a:schemeClr val="accent6"/>
                </a:solidFill>
              </a:rPr>
              <a:t> </a:t>
            </a:r>
            <a:r>
              <a:rPr lang="en-US" sz="2400" b="1" dirty="0" err="1">
                <a:solidFill>
                  <a:schemeClr val="accent6"/>
                </a:solidFill>
              </a:rPr>
              <a:t>chảy</a:t>
            </a:r>
            <a:r>
              <a:rPr lang="en-US" sz="2400" b="1" dirty="0">
                <a:solidFill>
                  <a:schemeClr val="accent6"/>
                </a:solidFill>
              </a:rPr>
              <a:t> </a:t>
            </a:r>
            <a:r>
              <a:rPr lang="en-US" sz="2400" b="1" dirty="0" err="1">
                <a:solidFill>
                  <a:schemeClr val="accent6"/>
                </a:solidFill>
              </a:rPr>
              <a:t>toàn</a:t>
            </a:r>
            <a:r>
              <a:rPr lang="en-US" sz="2400" b="1" dirty="0">
                <a:solidFill>
                  <a:schemeClr val="accent6"/>
                </a:solidFill>
              </a:rPr>
              <a:t> </a:t>
            </a:r>
            <a:r>
              <a:rPr lang="en-US" sz="2400" b="1" dirty="0" err="1">
                <a:solidFill>
                  <a:schemeClr val="accent6"/>
                </a:solidFill>
              </a:rPr>
              <a:t>bài</a:t>
            </a:r>
            <a:r>
              <a:rPr lang="en-US" sz="2400" b="1" dirty="0">
                <a:solidFill>
                  <a:schemeClr val="accent6"/>
                </a:solidFill>
              </a:rPr>
              <a:t>, </a:t>
            </a:r>
            <a:r>
              <a:rPr lang="en-US" sz="2400" b="1" dirty="0" err="1">
                <a:solidFill>
                  <a:schemeClr val="accent6"/>
                </a:solidFill>
              </a:rPr>
              <a:t>ngắt</a:t>
            </a:r>
            <a:r>
              <a:rPr lang="en-US" sz="2400" b="1" dirty="0">
                <a:solidFill>
                  <a:schemeClr val="accent6"/>
                </a:solidFill>
              </a:rPr>
              <a:t> </a:t>
            </a:r>
            <a:r>
              <a:rPr lang="en-US" sz="2400" b="1" dirty="0" err="1">
                <a:solidFill>
                  <a:schemeClr val="accent6"/>
                </a:solidFill>
              </a:rPr>
              <a:t>nghỉ</a:t>
            </a:r>
            <a:r>
              <a:rPr lang="en-US" sz="2400" b="1" dirty="0">
                <a:solidFill>
                  <a:schemeClr val="accent6"/>
                </a:solidFill>
              </a:rPr>
              <a:t> </a:t>
            </a:r>
            <a:r>
              <a:rPr lang="en-US" sz="2400" b="1" dirty="0" err="1">
                <a:solidFill>
                  <a:schemeClr val="accent6"/>
                </a:solidFill>
              </a:rPr>
              <a:t>đúng</a:t>
            </a:r>
            <a:r>
              <a:rPr lang="en-US" sz="2400" b="1" dirty="0">
                <a:solidFill>
                  <a:schemeClr val="accent6"/>
                </a:solidFill>
              </a:rPr>
              <a:t>; </a:t>
            </a:r>
            <a:r>
              <a:rPr lang="en-US" sz="2400" b="1" dirty="0" err="1">
                <a:solidFill>
                  <a:schemeClr val="accent6"/>
                </a:solidFill>
              </a:rPr>
              <a:t>đọc</a:t>
            </a:r>
            <a:r>
              <a:rPr lang="en-US" sz="2400" b="1" dirty="0">
                <a:solidFill>
                  <a:schemeClr val="accent6"/>
                </a:solidFill>
              </a:rPr>
              <a:t> </a:t>
            </a:r>
            <a:r>
              <a:rPr lang="en-US" sz="2400" b="1" dirty="0" err="1">
                <a:solidFill>
                  <a:schemeClr val="accent6"/>
                </a:solidFill>
              </a:rPr>
              <a:t>diễn</a:t>
            </a:r>
            <a:r>
              <a:rPr lang="en-US" sz="2400" b="1" dirty="0">
                <a:solidFill>
                  <a:schemeClr val="accent6"/>
                </a:solidFill>
              </a:rPr>
              <a:t> </a:t>
            </a:r>
            <a:r>
              <a:rPr lang="en-US" sz="2400" b="1" dirty="0" err="1">
                <a:solidFill>
                  <a:schemeClr val="accent6"/>
                </a:solidFill>
              </a:rPr>
              <a:t>cảm</a:t>
            </a:r>
            <a:r>
              <a:rPr lang="en-US" sz="2400" b="1" dirty="0">
                <a:solidFill>
                  <a:schemeClr val="accent6"/>
                </a:solidFill>
              </a:rPr>
              <a:t> </a:t>
            </a:r>
            <a:r>
              <a:rPr lang="en-US" sz="2400" b="1" dirty="0" err="1">
                <a:solidFill>
                  <a:schemeClr val="accent6"/>
                </a:solidFill>
              </a:rPr>
              <a:t>và</a:t>
            </a:r>
            <a:r>
              <a:rPr lang="en-US" sz="2400" b="1" dirty="0">
                <a:solidFill>
                  <a:schemeClr val="accent6"/>
                </a:solidFill>
              </a:rPr>
              <a:t> </a:t>
            </a:r>
            <a:r>
              <a:rPr lang="en-US" sz="2400" b="1" dirty="0" err="1">
                <a:solidFill>
                  <a:schemeClr val="accent6"/>
                </a:solidFill>
              </a:rPr>
              <a:t>nhấn</a:t>
            </a:r>
            <a:r>
              <a:rPr lang="en-US" sz="2400" b="1" dirty="0">
                <a:solidFill>
                  <a:schemeClr val="accent6"/>
                </a:solidFill>
              </a:rPr>
              <a:t> </a:t>
            </a:r>
            <a:r>
              <a:rPr lang="en-US" sz="2400" b="1" dirty="0" err="1">
                <a:solidFill>
                  <a:schemeClr val="accent6"/>
                </a:solidFill>
              </a:rPr>
              <a:t>giọng</a:t>
            </a:r>
            <a:r>
              <a:rPr lang="en-US" sz="2400" b="1" dirty="0">
                <a:solidFill>
                  <a:schemeClr val="accent6"/>
                </a:solidFill>
              </a:rPr>
              <a:t> ở </a:t>
            </a:r>
            <a:r>
              <a:rPr lang="en-US" sz="2400" b="1" dirty="0" err="1">
                <a:solidFill>
                  <a:schemeClr val="accent6"/>
                </a:solidFill>
              </a:rPr>
              <a:t>những</a:t>
            </a:r>
            <a:r>
              <a:rPr lang="en-US" sz="2400" b="1" dirty="0">
                <a:solidFill>
                  <a:schemeClr val="accent6"/>
                </a:solidFill>
              </a:rPr>
              <a:t> </a:t>
            </a:r>
            <a:r>
              <a:rPr lang="en-US" sz="2400" b="1" dirty="0" err="1">
                <a:solidFill>
                  <a:schemeClr val="accent6"/>
                </a:solidFill>
              </a:rPr>
              <a:t>từ</a:t>
            </a:r>
            <a:r>
              <a:rPr lang="en-US" sz="2400" b="1" dirty="0">
                <a:solidFill>
                  <a:schemeClr val="accent6"/>
                </a:solidFill>
              </a:rPr>
              <a:t> </a:t>
            </a:r>
            <a:r>
              <a:rPr lang="en-US" sz="2400" b="1" dirty="0" err="1">
                <a:solidFill>
                  <a:schemeClr val="accent6"/>
                </a:solidFill>
              </a:rPr>
              <a:t>gợi</a:t>
            </a:r>
            <a:r>
              <a:rPr lang="en-US" sz="2400" b="1" dirty="0">
                <a:solidFill>
                  <a:schemeClr val="accent6"/>
                </a:solidFill>
              </a:rPr>
              <a:t> </a:t>
            </a:r>
            <a:r>
              <a:rPr lang="en-US" sz="2400" b="1" dirty="0" err="1">
                <a:solidFill>
                  <a:schemeClr val="accent6"/>
                </a:solidFill>
              </a:rPr>
              <a:t>tả</a:t>
            </a:r>
            <a:endParaRPr lang="en-US" sz="2400" b="1" dirty="0">
              <a:solidFill>
                <a:schemeClr val="accent6"/>
              </a:solidFill>
            </a:endParaRPr>
          </a:p>
        </p:txBody>
      </p:sp>
      <p:grpSp>
        <p:nvGrpSpPr>
          <p:cNvPr id="15" name="Group 13"/>
          <p:cNvGrpSpPr>
            <a:grpSpLocks/>
          </p:cNvGrpSpPr>
          <p:nvPr/>
        </p:nvGrpSpPr>
        <p:grpSpPr bwMode="auto">
          <a:xfrm>
            <a:off x="1345313" y="4712368"/>
            <a:ext cx="9294614" cy="1171783"/>
            <a:chOff x="1292225" y="1295400"/>
            <a:chExt cx="2822575" cy="1498600"/>
          </a:xfrm>
        </p:grpSpPr>
        <p:sp>
          <p:nvSpPr>
            <p:cNvPr id="16" name="Rectangle 15"/>
            <p:cNvSpPr/>
            <p:nvPr/>
          </p:nvSpPr>
          <p:spPr>
            <a:xfrm>
              <a:off x="1292225" y="1295400"/>
              <a:ext cx="2822575" cy="1498600"/>
            </a:xfrm>
            <a:prstGeom prst="rect">
              <a:avLst/>
            </a:prstGeom>
            <a:solidFill>
              <a:schemeClr val="bg1"/>
            </a:solidFill>
            <a:ln w="3175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292225" y="1295400"/>
              <a:ext cx="2822575" cy="381000"/>
            </a:xfrm>
            <a:prstGeom prst="rect">
              <a:avLst/>
            </a:prstGeom>
            <a:solidFill>
              <a:srgbClr val="FF00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800" b="1" dirty="0"/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1292225" y="1739900"/>
              <a:ext cx="2822575" cy="0"/>
            </a:xfrm>
            <a:prstGeom prst="line">
              <a:avLst/>
            </a:prstGeom>
            <a:ln w="12700">
              <a:solidFill>
                <a:schemeClr val="accent3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Freeform 18"/>
          <p:cNvSpPr/>
          <p:nvPr/>
        </p:nvSpPr>
        <p:spPr>
          <a:xfrm>
            <a:off x="1765549" y="5093368"/>
            <a:ext cx="841019" cy="622167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FF00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641403" y="5310970"/>
            <a:ext cx="76189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Hiểu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các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từ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khó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và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nội</a:t>
            </a:r>
            <a:r>
              <a:rPr lang="en-US" sz="2400" b="1" dirty="0">
                <a:solidFill>
                  <a:srgbClr val="FF0000"/>
                </a:solidFill>
              </a:rPr>
              <a:t> dung </a:t>
            </a:r>
            <a:r>
              <a:rPr lang="en-US" sz="2400" b="1" dirty="0" err="1">
                <a:solidFill>
                  <a:srgbClr val="FF0000"/>
                </a:solidFill>
              </a:rPr>
              <a:t>bài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tập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đọc</a:t>
            </a:r>
            <a:r>
              <a:rPr lang="en-US" sz="2400" b="1" dirty="0">
                <a:solidFill>
                  <a:srgbClr val="A3CEB8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145711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/>
          <p:cNvSpPr>
            <a:spLocks noChangeArrowheads="1"/>
          </p:cNvSpPr>
          <p:nvPr/>
        </p:nvSpPr>
        <p:spPr bwMode="gray">
          <a:xfrm rot="16200000">
            <a:off x="6262566" y="984459"/>
            <a:ext cx="934203" cy="5943602"/>
          </a:xfrm>
          <a:prstGeom prst="rect">
            <a:avLst/>
          </a:prstGeom>
          <a:gradFill flip="none" rotWithShape="1">
            <a:gsLst>
              <a:gs pos="0">
                <a:srgbClr val="DDDDDD"/>
              </a:gs>
              <a:gs pos="42000">
                <a:srgbClr val="FFFFFF"/>
              </a:gs>
              <a:gs pos="100000">
                <a:srgbClr val="FFFFFF"/>
              </a:gs>
            </a:gsLst>
            <a:lin ang="5400000" scaled="1"/>
            <a:tileRect/>
          </a:gradFill>
          <a:ln>
            <a:solidFill>
              <a:srgbClr val="969696"/>
            </a:solidFill>
          </a:ln>
          <a:effectLst>
            <a:reflection blurRad="6350" stA="50000" endA="300" endPos="38500" dist="50800" dir="5400000" sy="-100000" algn="bl" rotWithShape="0"/>
          </a:effectLst>
          <a:scene3d>
            <a:camera prst="orthographicFront">
              <a:rot lat="0" lon="0" rev="0"/>
            </a:camera>
            <a:lightRig rig="contrasting" dir="tl">
              <a:rot lat="0" lon="0" rev="17400000"/>
            </a:lightRig>
          </a:scene3d>
          <a:sp3d>
            <a:bevelT w="88900" h="88900"/>
          </a:sp3d>
        </p:spPr>
        <p:txBody>
          <a:bodyPr anchor="ctr"/>
          <a:lstStyle/>
          <a:p>
            <a:pPr>
              <a:defRPr/>
            </a:pPr>
            <a:endParaRPr lang="en-US" kern="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ound Same Side Corner Rectangle 4"/>
          <p:cNvSpPr/>
          <p:nvPr/>
        </p:nvSpPr>
        <p:spPr bwMode="gray">
          <a:xfrm>
            <a:off x="1624265" y="1342381"/>
            <a:ext cx="1881106" cy="417234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000FF"/>
          </a:solidFill>
          <a:ln>
            <a:noFill/>
          </a:ln>
          <a:effectLst>
            <a:outerShdw blurRad="50800" dist="38100" dir="54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tIns="0" anchor="ctr"/>
          <a:lstStyle/>
          <a:p>
            <a:pPr>
              <a:defRPr/>
            </a:pPr>
            <a:r>
              <a:rPr lang="en-US" b="1" kern="0" dirty="0">
                <a:solidFill>
                  <a:sysClr val="window" lastClr="FFFFFF"/>
                </a:solidFill>
                <a:effectLst>
                  <a:glow rad="63500">
                    <a:srgbClr val="84AA33">
                      <a:lumMod val="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ĐOẠN 1</a:t>
            </a:r>
          </a:p>
        </p:txBody>
      </p:sp>
      <p:sp>
        <p:nvSpPr>
          <p:cNvPr id="6" name="Rectangle 16"/>
          <p:cNvSpPr>
            <a:spLocks noChangeArrowheads="1"/>
          </p:cNvSpPr>
          <p:nvPr/>
        </p:nvSpPr>
        <p:spPr bwMode="gray">
          <a:xfrm rot="16200000">
            <a:off x="6170295" y="-258692"/>
            <a:ext cx="1026188" cy="5931090"/>
          </a:xfrm>
          <a:prstGeom prst="rect">
            <a:avLst/>
          </a:prstGeom>
          <a:gradFill flip="none" rotWithShape="1">
            <a:gsLst>
              <a:gs pos="0">
                <a:srgbClr val="DDDDDD"/>
              </a:gs>
              <a:gs pos="42000">
                <a:srgbClr val="FFFFFF"/>
              </a:gs>
              <a:gs pos="100000">
                <a:srgbClr val="FFFFFF"/>
              </a:gs>
            </a:gsLst>
            <a:lin ang="5400000" scaled="1"/>
            <a:tileRect/>
          </a:gradFill>
          <a:ln>
            <a:solidFill>
              <a:srgbClr val="969696"/>
            </a:solidFill>
          </a:ln>
          <a:effectLst>
            <a:reflection blurRad="6350" stA="50000" endA="300" endPos="38500" dist="50800" dir="5400000" sy="-100000" algn="bl" rotWithShape="0"/>
          </a:effectLst>
          <a:scene3d>
            <a:camera prst="orthographicFront">
              <a:rot lat="0" lon="0" rev="0"/>
            </a:camera>
            <a:lightRig rig="contrasting" dir="tl">
              <a:rot lat="0" lon="0" rev="17400000"/>
            </a:lightRig>
          </a:scene3d>
          <a:sp3d>
            <a:bevelT w="88900" h="88900"/>
          </a:sp3d>
        </p:spPr>
        <p:txBody>
          <a:bodyPr anchor="ctr"/>
          <a:lstStyle/>
          <a:p>
            <a:pPr>
              <a:defRPr/>
            </a:pPr>
            <a:endParaRPr lang="en-US" kern="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ound Same Side Corner Rectangle 6"/>
          <p:cNvSpPr/>
          <p:nvPr/>
        </p:nvSpPr>
        <p:spPr bwMode="gray">
          <a:xfrm>
            <a:off x="1624265" y="2346158"/>
            <a:ext cx="1881106" cy="417234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0B0F0"/>
          </a:solidFill>
          <a:ln>
            <a:noFill/>
          </a:ln>
          <a:effectLst>
            <a:outerShdw blurRad="50800" dist="38100" dir="54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tIns="0" anchor="ctr"/>
          <a:lstStyle/>
          <a:p>
            <a:pPr>
              <a:defRPr/>
            </a:pPr>
            <a:r>
              <a:rPr lang="en-US" b="1" kern="0" dirty="0">
                <a:solidFill>
                  <a:sysClr val="window" lastClr="FFFFFF"/>
                </a:solidFill>
                <a:effectLst>
                  <a:glow rad="63500">
                    <a:srgbClr val="84AA33">
                      <a:lumMod val="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ĐOẠN 2</a:t>
            </a:r>
          </a:p>
        </p:txBody>
      </p:sp>
      <p:sp>
        <p:nvSpPr>
          <p:cNvPr id="8" name="Rectangle 22"/>
          <p:cNvSpPr>
            <a:spLocks noChangeArrowheads="1"/>
          </p:cNvSpPr>
          <p:nvPr/>
        </p:nvSpPr>
        <p:spPr bwMode="gray">
          <a:xfrm>
            <a:off x="4037265" y="2498559"/>
            <a:ext cx="5511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400" b="1" dirty="0" err="1">
                <a:solidFill>
                  <a:srgbClr val="0000FF"/>
                </a:solidFill>
                <a:latin typeface="Time New Roman"/>
              </a:rPr>
              <a:t>Tiếp</a:t>
            </a:r>
            <a:r>
              <a:rPr lang="en-US" sz="2400" b="1" dirty="0">
                <a:solidFill>
                  <a:srgbClr val="0000FF"/>
                </a:solidFill>
                <a:latin typeface="Time New Roman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 New Roman"/>
              </a:rPr>
              <a:t>theo</a:t>
            </a:r>
            <a:r>
              <a:rPr lang="en-US" sz="2400" b="1" dirty="0">
                <a:solidFill>
                  <a:srgbClr val="0000FF"/>
                </a:solidFill>
                <a:latin typeface="Time New Roman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 New Roman"/>
              </a:rPr>
              <a:t>đến</a:t>
            </a:r>
            <a:r>
              <a:rPr lang="en-US" sz="2400" b="1" dirty="0">
                <a:solidFill>
                  <a:srgbClr val="0000FF"/>
                </a:solidFill>
                <a:latin typeface="Time New Roman"/>
              </a:rPr>
              <a:t>….. </a:t>
            </a:r>
            <a:r>
              <a:rPr lang="en-US" sz="2400" b="1" i="1" dirty="0" err="1">
                <a:solidFill>
                  <a:srgbClr val="FF0000"/>
                </a:solidFill>
                <a:latin typeface="Time New Roman"/>
              </a:rPr>
              <a:t>như</a:t>
            </a:r>
            <a:r>
              <a:rPr lang="en-US" sz="2400" b="1" i="1" dirty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 New Roman"/>
              </a:rPr>
              <a:t>vậy</a:t>
            </a:r>
            <a:r>
              <a:rPr lang="en-US" sz="2400" b="1" i="1" dirty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 New Roman"/>
              </a:rPr>
              <a:t>nữa</a:t>
            </a:r>
            <a:endParaRPr lang="en-US" sz="2400" b="1" i="1" dirty="0">
              <a:solidFill>
                <a:srgbClr val="FF0000"/>
              </a:solidFill>
              <a:latin typeface="Time New Roman"/>
            </a:endParaRPr>
          </a:p>
        </p:txBody>
      </p:sp>
      <p:sp>
        <p:nvSpPr>
          <p:cNvPr id="9" name="Round Same Side Corner Rectangle 8"/>
          <p:cNvSpPr/>
          <p:nvPr/>
        </p:nvSpPr>
        <p:spPr bwMode="gray">
          <a:xfrm>
            <a:off x="1707997" y="3641558"/>
            <a:ext cx="1881106" cy="417234"/>
          </a:xfrm>
          <a:prstGeom prst="round2SameRect">
            <a:avLst>
              <a:gd name="adj1" fmla="val 50000"/>
              <a:gd name="adj2" fmla="val 0"/>
            </a:avLst>
          </a:prstGeom>
          <a:gradFill rotWithShape="1">
            <a:gsLst>
              <a:gs pos="20000">
                <a:srgbClr val="FEB80A"/>
              </a:gs>
              <a:gs pos="50000">
                <a:srgbClr val="FEB80A">
                  <a:lumMod val="75000"/>
                </a:srgbClr>
              </a:gs>
              <a:gs pos="51000">
                <a:srgbClr val="FEB80A"/>
              </a:gs>
              <a:gs pos="85000">
                <a:srgbClr val="FEB80A">
                  <a:lumMod val="60000"/>
                  <a:lumOff val="40000"/>
                </a:srgbClr>
              </a:gs>
            </a:gsLst>
            <a:lin ang="16200000" scaled="0"/>
          </a:gradFill>
          <a:ln>
            <a:noFill/>
          </a:ln>
          <a:effectLst>
            <a:outerShdw blurRad="50800" dist="38100" dir="54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tIns="0" anchor="ctr"/>
          <a:lstStyle/>
          <a:p>
            <a:pPr>
              <a:defRPr/>
            </a:pPr>
            <a:r>
              <a:rPr lang="en-US" b="1" kern="0" dirty="0">
                <a:solidFill>
                  <a:sysClr val="window" lastClr="FFFFFF"/>
                </a:solidFill>
                <a:effectLst>
                  <a:glow rad="63500">
                    <a:srgbClr val="84AA33">
                      <a:lumMod val="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ĐOẠN 3</a:t>
            </a:r>
          </a:p>
        </p:txBody>
      </p:sp>
      <p:sp>
        <p:nvSpPr>
          <p:cNvPr id="12" name="Rectangle 16"/>
          <p:cNvSpPr>
            <a:spLocks noChangeArrowheads="1"/>
          </p:cNvSpPr>
          <p:nvPr/>
        </p:nvSpPr>
        <p:spPr bwMode="gray">
          <a:xfrm rot="16200000">
            <a:off x="6175364" y="-1567339"/>
            <a:ext cx="968991" cy="5943602"/>
          </a:xfrm>
          <a:prstGeom prst="rect">
            <a:avLst/>
          </a:prstGeom>
          <a:gradFill flip="none" rotWithShape="1">
            <a:gsLst>
              <a:gs pos="0">
                <a:srgbClr val="DDDDDD"/>
              </a:gs>
              <a:gs pos="42000">
                <a:srgbClr val="FFFFFF"/>
              </a:gs>
              <a:gs pos="100000">
                <a:srgbClr val="FFFFFF"/>
              </a:gs>
            </a:gsLst>
            <a:lin ang="5400000" scaled="1"/>
            <a:tileRect/>
          </a:gradFill>
          <a:ln>
            <a:solidFill>
              <a:srgbClr val="969696"/>
            </a:solidFill>
          </a:ln>
          <a:effectLst>
            <a:reflection blurRad="6350" stA="50000" endA="300" endPos="38500" dist="50800" dir="5400000" sy="-100000" algn="bl" rotWithShape="0"/>
          </a:effectLst>
          <a:scene3d>
            <a:camera prst="orthographicFront">
              <a:rot lat="0" lon="0" rev="0"/>
            </a:camera>
            <a:lightRig rig="contrasting" dir="tl">
              <a:rot lat="0" lon="0" rev="17400000"/>
            </a:lightRig>
          </a:scene3d>
          <a:sp3d>
            <a:bevelT w="88900" h="88900"/>
          </a:sp3d>
        </p:spPr>
        <p:txBody>
          <a:bodyPr anchor="ctr"/>
          <a:lstStyle/>
          <a:p>
            <a:pPr>
              <a:defRPr/>
            </a:pPr>
            <a:endParaRPr lang="en-US" kern="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22"/>
          <p:cNvSpPr>
            <a:spLocks noChangeArrowheads="1"/>
          </p:cNvSpPr>
          <p:nvPr/>
        </p:nvSpPr>
        <p:spPr bwMode="gray">
          <a:xfrm>
            <a:off x="3970590" y="1288884"/>
            <a:ext cx="55181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400" b="1" dirty="0" err="1">
                <a:solidFill>
                  <a:srgbClr val="0000FF"/>
                </a:solidFill>
                <a:latin typeface="Time New Roman"/>
              </a:rPr>
              <a:t>Nhà</a:t>
            </a:r>
            <a:r>
              <a:rPr lang="en-US" sz="2400" b="1" dirty="0">
                <a:solidFill>
                  <a:srgbClr val="0000FF"/>
                </a:solidFill>
                <a:latin typeface="Time New Roman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 New Roman"/>
              </a:rPr>
              <a:t>Út</a:t>
            </a:r>
            <a:r>
              <a:rPr lang="en-US" sz="2400" b="1" dirty="0">
                <a:solidFill>
                  <a:srgbClr val="0000FF"/>
                </a:solidFill>
                <a:latin typeface="Time New Roman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 New Roman"/>
              </a:rPr>
              <a:t>Vịnh</a:t>
            </a:r>
            <a:r>
              <a:rPr lang="en-US" sz="2400" b="1" dirty="0">
                <a:solidFill>
                  <a:srgbClr val="0000FF"/>
                </a:solidFill>
                <a:latin typeface="Time New Roman"/>
              </a:rPr>
              <a:t> … </a:t>
            </a:r>
            <a:r>
              <a:rPr lang="en-US" sz="2400" b="1" dirty="0" err="1">
                <a:solidFill>
                  <a:srgbClr val="0000FF"/>
                </a:solidFill>
                <a:latin typeface="Time New Roman"/>
              </a:rPr>
              <a:t>ném</a:t>
            </a:r>
            <a:r>
              <a:rPr lang="en-US" sz="2400" b="1" dirty="0">
                <a:solidFill>
                  <a:srgbClr val="0000FF"/>
                </a:solidFill>
                <a:latin typeface="Time New Roman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 New Roman"/>
              </a:rPr>
              <a:t>đá</a:t>
            </a:r>
            <a:r>
              <a:rPr lang="en-US" sz="2400" b="1" dirty="0">
                <a:solidFill>
                  <a:srgbClr val="0000FF"/>
                </a:solidFill>
                <a:latin typeface="Time New Roman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 New Roman"/>
              </a:rPr>
              <a:t>lên</a:t>
            </a:r>
            <a:r>
              <a:rPr lang="en-US" sz="2400" b="1" dirty="0">
                <a:solidFill>
                  <a:srgbClr val="0000FF"/>
                </a:solidFill>
                <a:latin typeface="Time New Roman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 New Roman"/>
              </a:rPr>
              <a:t>tàu</a:t>
            </a:r>
            <a:r>
              <a:rPr lang="en-US" sz="2400" b="1" dirty="0">
                <a:solidFill>
                  <a:srgbClr val="0000FF"/>
                </a:solidFill>
                <a:latin typeface="Time New Roman"/>
              </a:rPr>
              <a:t>.</a:t>
            </a:r>
            <a:endParaRPr lang="en-US" sz="2400" b="1" i="1" dirty="0">
              <a:solidFill>
                <a:srgbClr val="FF0000"/>
              </a:solidFill>
              <a:latin typeface="Time New Roman"/>
              <a:cs typeface="Times New Roman" panose="02020603050405020304" pitchFamily="18" charset="0"/>
            </a:endParaRPr>
          </a:p>
          <a:p>
            <a:pPr algn="l"/>
            <a:r>
              <a:rPr lang="en-US" sz="2400" i="1" dirty="0">
                <a:solidFill>
                  <a:srgbClr val="FF0000"/>
                </a:solidFill>
                <a:latin typeface="Time New Roman"/>
                <a:cs typeface="Times New Roman" panose="02020603050405020304" pitchFamily="18" charset="0"/>
              </a:rPr>
              <a:t>.</a:t>
            </a:r>
            <a:endParaRPr lang="en-US" sz="2400" i="1" dirty="0">
              <a:solidFill>
                <a:srgbClr val="FF0000"/>
              </a:solidFill>
              <a:latin typeface="Time New Roman"/>
            </a:endParaRPr>
          </a:p>
        </p:txBody>
      </p:sp>
      <p:sp>
        <p:nvSpPr>
          <p:cNvPr id="14" name="Rectangle 22"/>
          <p:cNvSpPr>
            <a:spLocks noChangeArrowheads="1"/>
          </p:cNvSpPr>
          <p:nvPr/>
        </p:nvSpPr>
        <p:spPr bwMode="gray">
          <a:xfrm>
            <a:off x="3986466" y="3717759"/>
            <a:ext cx="54260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 err="1">
                <a:solidFill>
                  <a:srgbClr val="0000FF"/>
                </a:solidFill>
                <a:latin typeface="Time New Roman"/>
              </a:rPr>
              <a:t>Tiếp</a:t>
            </a:r>
            <a:r>
              <a:rPr lang="en-US" sz="2400" b="1" dirty="0">
                <a:solidFill>
                  <a:srgbClr val="0000FF"/>
                </a:solidFill>
                <a:latin typeface="Time New Roman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 New Roman"/>
              </a:rPr>
              <a:t>theo</a:t>
            </a:r>
            <a:r>
              <a:rPr lang="en-US" sz="2400" b="1" dirty="0">
                <a:solidFill>
                  <a:srgbClr val="0000FF"/>
                </a:solidFill>
                <a:latin typeface="Time New Roman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 New Roman"/>
              </a:rPr>
              <a:t>đến</a:t>
            </a:r>
            <a:r>
              <a:rPr lang="en-US" sz="2400" b="1" dirty="0">
                <a:solidFill>
                  <a:srgbClr val="0000FF"/>
                </a:solidFill>
                <a:latin typeface="Time New Roman"/>
              </a:rPr>
              <a:t>….. </a:t>
            </a:r>
            <a:r>
              <a:rPr lang="en-US" sz="2400" b="1" i="1" dirty="0" err="1">
                <a:solidFill>
                  <a:srgbClr val="FF0000"/>
                </a:solidFill>
                <a:latin typeface="Time New Roman"/>
              </a:rPr>
              <a:t>tàu</a:t>
            </a:r>
            <a:r>
              <a:rPr lang="en-US" sz="2400" b="1" i="1" dirty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 New Roman"/>
              </a:rPr>
              <a:t>hỏa</a:t>
            </a:r>
            <a:r>
              <a:rPr lang="en-US" sz="2400" b="1" i="1" dirty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 New Roman"/>
              </a:rPr>
              <a:t>đến</a:t>
            </a:r>
            <a:r>
              <a:rPr lang="en-US" sz="2400" b="1" i="1" dirty="0">
                <a:solidFill>
                  <a:srgbClr val="FF0000"/>
                </a:solidFill>
                <a:latin typeface="Time New Roman"/>
              </a:rPr>
              <a:t>!</a:t>
            </a:r>
            <a:endParaRPr lang="en-US" sz="2000" b="1" i="1" dirty="0">
              <a:solidFill>
                <a:srgbClr val="FF0000"/>
              </a:solidFill>
              <a:latin typeface="Time New Roman"/>
            </a:endParaRPr>
          </a:p>
        </p:txBody>
      </p:sp>
      <p:sp>
        <p:nvSpPr>
          <p:cNvPr id="16" name="Rectangle 16"/>
          <p:cNvSpPr>
            <a:spLocks noChangeArrowheads="1"/>
          </p:cNvSpPr>
          <p:nvPr/>
        </p:nvSpPr>
        <p:spPr bwMode="gray">
          <a:xfrm rot="16200000">
            <a:off x="6262566" y="2127458"/>
            <a:ext cx="934203" cy="5943602"/>
          </a:xfrm>
          <a:prstGeom prst="rect">
            <a:avLst/>
          </a:prstGeom>
          <a:gradFill flip="none" rotWithShape="1">
            <a:gsLst>
              <a:gs pos="0">
                <a:srgbClr val="DDDDDD"/>
              </a:gs>
              <a:gs pos="42000">
                <a:srgbClr val="FFFFFF"/>
              </a:gs>
              <a:gs pos="100000">
                <a:srgbClr val="FFFFFF"/>
              </a:gs>
            </a:gsLst>
            <a:lin ang="5400000" scaled="1"/>
            <a:tileRect/>
          </a:gradFill>
          <a:ln>
            <a:solidFill>
              <a:srgbClr val="969696"/>
            </a:solidFill>
          </a:ln>
          <a:effectLst>
            <a:reflection blurRad="6350" stA="50000" endA="300" endPos="38500" dist="50800" dir="5400000" sy="-100000" algn="bl" rotWithShape="0"/>
          </a:effectLst>
          <a:scene3d>
            <a:camera prst="orthographicFront">
              <a:rot lat="0" lon="0" rev="0"/>
            </a:camera>
            <a:lightRig rig="contrasting" dir="tl">
              <a:rot lat="0" lon="0" rev="17400000"/>
            </a:lightRig>
          </a:scene3d>
          <a:sp3d>
            <a:bevelT w="88900" h="88900"/>
          </a:sp3d>
        </p:spPr>
        <p:txBody>
          <a:bodyPr anchor="ctr"/>
          <a:lstStyle/>
          <a:p>
            <a:pPr>
              <a:defRPr/>
            </a:pPr>
            <a:endParaRPr lang="en-US" kern="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22"/>
          <p:cNvSpPr>
            <a:spLocks noChangeArrowheads="1"/>
          </p:cNvSpPr>
          <p:nvPr/>
        </p:nvSpPr>
        <p:spPr bwMode="gray">
          <a:xfrm>
            <a:off x="3986466" y="4936959"/>
            <a:ext cx="54260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 err="1">
                <a:solidFill>
                  <a:srgbClr val="0000FF"/>
                </a:solidFill>
                <a:latin typeface="Time New Roman"/>
              </a:rPr>
              <a:t>Tiếp</a:t>
            </a:r>
            <a:r>
              <a:rPr lang="en-US" sz="2400" b="1" dirty="0">
                <a:solidFill>
                  <a:srgbClr val="0000FF"/>
                </a:solidFill>
                <a:latin typeface="Time New Roman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 New Roman"/>
              </a:rPr>
              <a:t>theo</a:t>
            </a:r>
            <a:r>
              <a:rPr lang="en-US" sz="2400" b="1" dirty="0">
                <a:solidFill>
                  <a:srgbClr val="0000FF"/>
                </a:solidFill>
                <a:latin typeface="Time New Roman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 New Roman"/>
              </a:rPr>
              <a:t>đến</a:t>
            </a:r>
            <a:r>
              <a:rPr lang="en-US" sz="2400" b="1" dirty="0">
                <a:solidFill>
                  <a:srgbClr val="0000FF"/>
                </a:solidFill>
                <a:latin typeface="Time New Roman"/>
              </a:rPr>
              <a:t>….. </a:t>
            </a:r>
            <a:r>
              <a:rPr lang="en-US" sz="2400" b="1" i="1" dirty="0" err="1">
                <a:solidFill>
                  <a:srgbClr val="FF0000"/>
                </a:solidFill>
                <a:latin typeface="Time New Roman"/>
              </a:rPr>
              <a:t>không</a:t>
            </a:r>
            <a:r>
              <a:rPr lang="en-US" sz="2400" b="1" i="1" dirty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 New Roman"/>
              </a:rPr>
              <a:t>nói</a:t>
            </a:r>
            <a:r>
              <a:rPr lang="en-US" sz="2400" b="1" i="1" dirty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 New Roman"/>
              </a:rPr>
              <a:t>nên</a:t>
            </a:r>
            <a:r>
              <a:rPr lang="en-US" sz="2400" b="1" i="1" dirty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 New Roman"/>
              </a:rPr>
              <a:t>lời</a:t>
            </a:r>
            <a:endParaRPr lang="en-US" sz="2400" b="1" i="1" dirty="0">
              <a:solidFill>
                <a:srgbClr val="FF0000"/>
              </a:solidFill>
              <a:latin typeface="Time New Roman"/>
            </a:endParaRPr>
          </a:p>
        </p:txBody>
      </p:sp>
      <p:sp>
        <p:nvSpPr>
          <p:cNvPr id="18" name="Round Same Side Corner Rectangle 17"/>
          <p:cNvSpPr/>
          <p:nvPr/>
        </p:nvSpPr>
        <p:spPr bwMode="gray">
          <a:xfrm>
            <a:off x="1700465" y="4936958"/>
            <a:ext cx="1881106" cy="417234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0B050"/>
          </a:solidFill>
          <a:ln>
            <a:noFill/>
          </a:ln>
          <a:effectLst>
            <a:outerShdw blurRad="50800" dist="38100" dir="54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tIns="0" anchor="ctr"/>
          <a:lstStyle/>
          <a:p>
            <a:pPr>
              <a:defRPr/>
            </a:pPr>
            <a:r>
              <a:rPr lang="en-US" b="1" kern="0" dirty="0">
                <a:solidFill>
                  <a:sysClr val="window" lastClr="FFFFFF"/>
                </a:solidFill>
                <a:effectLst>
                  <a:glow rad="63500">
                    <a:srgbClr val="84AA33">
                      <a:lumMod val="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ĐOẠN 4</a:t>
            </a:r>
          </a:p>
        </p:txBody>
      </p:sp>
    </p:spTree>
    <p:extLst>
      <p:ext uri="{BB962C8B-B14F-4D97-AF65-F5344CB8AC3E}">
        <p14:creationId xmlns:p14="http://schemas.microsoft.com/office/powerpoint/2010/main" val="1991843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4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481388" y="304800"/>
            <a:ext cx="4953000" cy="838200"/>
          </a:xfrm>
        </p:spPr>
        <p:txBody>
          <a:bodyPr/>
          <a:lstStyle/>
          <a:p>
            <a:pPr eaLnBrk="1" hangingPunct="1"/>
            <a:r>
              <a:rPr lang="en-US" sz="2800" b="1">
                <a:solidFill>
                  <a:srgbClr val="FF0000"/>
                </a:solidFill>
              </a:rPr>
              <a:t>TÌM HIỂU NỘI DUNG BÀI</a:t>
            </a:r>
          </a:p>
        </p:txBody>
      </p:sp>
      <p:grpSp>
        <p:nvGrpSpPr>
          <p:cNvPr id="2" name="Group 62"/>
          <p:cNvGrpSpPr>
            <a:grpSpLocks/>
          </p:cNvGrpSpPr>
          <p:nvPr/>
        </p:nvGrpSpPr>
        <p:grpSpPr bwMode="auto">
          <a:xfrm>
            <a:off x="866273" y="1336679"/>
            <a:ext cx="10027599" cy="953763"/>
            <a:chOff x="1392" y="1386"/>
            <a:chExt cx="4544" cy="529"/>
          </a:xfrm>
        </p:grpSpPr>
        <p:sp>
          <p:nvSpPr>
            <p:cNvPr id="40995" name="Rectangle 35"/>
            <p:cNvSpPr>
              <a:spLocks noChangeArrowheads="1"/>
            </p:cNvSpPr>
            <p:nvPr/>
          </p:nvSpPr>
          <p:spPr bwMode="gray">
            <a:xfrm rot="3419336">
              <a:off x="1405" y="1466"/>
              <a:ext cx="302" cy="328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  <a:contourClr>
                <a:schemeClr val="accent1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pPr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6161" name="Text Box 37"/>
            <p:cNvSpPr txBox="1">
              <a:spLocks noChangeArrowheads="1"/>
            </p:cNvSpPr>
            <p:nvPr/>
          </p:nvSpPr>
          <p:spPr bwMode="gray">
            <a:xfrm>
              <a:off x="2001" y="1386"/>
              <a:ext cx="3935" cy="52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/>
              <a:r>
                <a:rPr lang="en-US" sz="2800" dirty="0" err="1">
                  <a:solidFill>
                    <a:srgbClr val="0000CC"/>
                  </a:solidFill>
                  <a:latin typeface="Time New Roman"/>
                </a:rPr>
                <a:t>Đoạn</a:t>
              </a:r>
              <a:r>
                <a:rPr lang="en-US" sz="2800" dirty="0">
                  <a:solidFill>
                    <a:srgbClr val="0000CC"/>
                  </a:solidFill>
                  <a:latin typeface="Time New Roman"/>
                </a:rPr>
                <a:t> </a:t>
              </a:r>
              <a:r>
                <a:rPr lang="en-US" sz="2800" dirty="0" err="1">
                  <a:solidFill>
                    <a:srgbClr val="0000CC"/>
                  </a:solidFill>
                  <a:latin typeface="Time New Roman"/>
                </a:rPr>
                <a:t>đường</a:t>
              </a:r>
              <a:r>
                <a:rPr lang="en-US" sz="2800" dirty="0">
                  <a:solidFill>
                    <a:srgbClr val="0000CC"/>
                  </a:solidFill>
                  <a:latin typeface="Time New Roman"/>
                </a:rPr>
                <a:t> </a:t>
              </a:r>
              <a:r>
                <a:rPr lang="en-US" sz="2800" dirty="0" err="1">
                  <a:solidFill>
                    <a:srgbClr val="0000CC"/>
                  </a:solidFill>
                  <a:latin typeface="Time New Roman"/>
                </a:rPr>
                <a:t>sắt</a:t>
              </a:r>
              <a:r>
                <a:rPr lang="en-US" sz="2800" dirty="0">
                  <a:solidFill>
                    <a:srgbClr val="0000CC"/>
                  </a:solidFill>
                  <a:latin typeface="Time New Roman"/>
                </a:rPr>
                <a:t> </a:t>
              </a:r>
              <a:r>
                <a:rPr lang="en-US" sz="2800" dirty="0" err="1">
                  <a:solidFill>
                    <a:srgbClr val="0000CC"/>
                  </a:solidFill>
                  <a:latin typeface="Time New Roman"/>
                </a:rPr>
                <a:t>gần</a:t>
              </a:r>
              <a:r>
                <a:rPr lang="en-US" sz="2800" dirty="0">
                  <a:solidFill>
                    <a:srgbClr val="0000CC"/>
                  </a:solidFill>
                  <a:latin typeface="Time New Roman"/>
                </a:rPr>
                <a:t> </a:t>
              </a:r>
              <a:r>
                <a:rPr lang="en-US" sz="2800" dirty="0" err="1">
                  <a:solidFill>
                    <a:srgbClr val="0000CC"/>
                  </a:solidFill>
                  <a:latin typeface="Time New Roman"/>
                </a:rPr>
                <a:t>nhà</a:t>
              </a:r>
              <a:r>
                <a:rPr lang="en-US" sz="2800" dirty="0">
                  <a:solidFill>
                    <a:srgbClr val="0000CC"/>
                  </a:solidFill>
                  <a:latin typeface="Time New Roman"/>
                </a:rPr>
                <a:t> </a:t>
              </a:r>
              <a:r>
                <a:rPr lang="en-US" sz="2800" dirty="0" err="1">
                  <a:solidFill>
                    <a:srgbClr val="0000CC"/>
                  </a:solidFill>
                  <a:latin typeface="Time New Roman"/>
                </a:rPr>
                <a:t>Út</a:t>
              </a:r>
              <a:r>
                <a:rPr lang="en-US" sz="2800" dirty="0">
                  <a:solidFill>
                    <a:srgbClr val="0000CC"/>
                  </a:solidFill>
                  <a:latin typeface="Time New Roman"/>
                </a:rPr>
                <a:t> </a:t>
              </a:r>
              <a:r>
                <a:rPr lang="en-US" sz="2800" dirty="0" err="1">
                  <a:solidFill>
                    <a:srgbClr val="0000CC"/>
                  </a:solidFill>
                  <a:latin typeface="Time New Roman"/>
                </a:rPr>
                <a:t>Vịnh</a:t>
              </a:r>
              <a:r>
                <a:rPr lang="en-US" sz="2800" dirty="0">
                  <a:solidFill>
                    <a:srgbClr val="0000CC"/>
                  </a:solidFill>
                  <a:latin typeface="Time New Roman"/>
                </a:rPr>
                <a:t> </a:t>
              </a:r>
              <a:r>
                <a:rPr lang="en-US" sz="2800" dirty="0" err="1">
                  <a:solidFill>
                    <a:srgbClr val="0000CC"/>
                  </a:solidFill>
                  <a:latin typeface="Time New Roman"/>
                </a:rPr>
                <a:t>mấy</a:t>
              </a:r>
              <a:r>
                <a:rPr lang="en-US" sz="2800" dirty="0">
                  <a:solidFill>
                    <a:srgbClr val="0000CC"/>
                  </a:solidFill>
                  <a:latin typeface="Time New Roman"/>
                </a:rPr>
                <a:t> </a:t>
              </a:r>
              <a:r>
                <a:rPr lang="en-US" sz="2800" dirty="0" err="1">
                  <a:solidFill>
                    <a:srgbClr val="0000CC"/>
                  </a:solidFill>
                  <a:latin typeface="Time New Roman"/>
                </a:rPr>
                <a:t>năm</a:t>
              </a:r>
              <a:r>
                <a:rPr lang="en-US" sz="2800" dirty="0">
                  <a:solidFill>
                    <a:srgbClr val="0000CC"/>
                  </a:solidFill>
                  <a:latin typeface="Time New Roman"/>
                </a:rPr>
                <a:t> nay </a:t>
              </a:r>
              <a:r>
                <a:rPr lang="en-US" sz="2800" dirty="0" err="1">
                  <a:solidFill>
                    <a:srgbClr val="0000CC"/>
                  </a:solidFill>
                  <a:latin typeface="Time New Roman"/>
                </a:rPr>
                <a:t>thường</a:t>
              </a:r>
              <a:r>
                <a:rPr lang="en-US" sz="2800" dirty="0">
                  <a:solidFill>
                    <a:srgbClr val="0000CC"/>
                  </a:solidFill>
                  <a:latin typeface="Time New Roman"/>
                </a:rPr>
                <a:t> </a:t>
              </a:r>
              <a:r>
                <a:rPr lang="en-US" sz="2800" dirty="0" err="1">
                  <a:solidFill>
                    <a:srgbClr val="0000CC"/>
                  </a:solidFill>
                  <a:latin typeface="Time New Roman"/>
                </a:rPr>
                <a:t>có</a:t>
              </a:r>
              <a:r>
                <a:rPr lang="en-US" sz="2800" dirty="0">
                  <a:solidFill>
                    <a:srgbClr val="0000CC"/>
                  </a:solidFill>
                  <a:latin typeface="Time New Roman"/>
                </a:rPr>
                <a:t> </a:t>
              </a:r>
              <a:r>
                <a:rPr lang="en-US" sz="2800" dirty="0" err="1">
                  <a:solidFill>
                    <a:srgbClr val="0000CC"/>
                  </a:solidFill>
                  <a:latin typeface="Time New Roman"/>
                </a:rPr>
                <a:t>những</a:t>
              </a:r>
              <a:r>
                <a:rPr lang="en-US" sz="2800" dirty="0">
                  <a:solidFill>
                    <a:srgbClr val="0000CC"/>
                  </a:solidFill>
                  <a:latin typeface="Time New Roman"/>
                </a:rPr>
                <a:t> </a:t>
              </a:r>
              <a:r>
                <a:rPr lang="en-US" sz="2800" dirty="0" err="1">
                  <a:solidFill>
                    <a:srgbClr val="0000CC"/>
                  </a:solidFill>
                  <a:latin typeface="Time New Roman"/>
                </a:rPr>
                <a:t>sự</a:t>
              </a:r>
              <a:r>
                <a:rPr lang="en-US" sz="2800" dirty="0">
                  <a:solidFill>
                    <a:srgbClr val="0000CC"/>
                  </a:solidFill>
                  <a:latin typeface="Time New Roman"/>
                </a:rPr>
                <a:t> </a:t>
              </a:r>
              <a:r>
                <a:rPr lang="en-US" sz="2800" dirty="0" err="1">
                  <a:solidFill>
                    <a:srgbClr val="0000CC"/>
                  </a:solidFill>
                  <a:latin typeface="Time New Roman"/>
                </a:rPr>
                <a:t>cố</a:t>
              </a:r>
              <a:r>
                <a:rPr lang="en-US" sz="2800" dirty="0">
                  <a:solidFill>
                    <a:srgbClr val="0000CC"/>
                  </a:solidFill>
                  <a:latin typeface="Time New Roman"/>
                </a:rPr>
                <a:t> </a:t>
              </a:r>
              <a:r>
                <a:rPr lang="en-US" sz="2800" dirty="0" err="1">
                  <a:solidFill>
                    <a:srgbClr val="0000CC"/>
                  </a:solidFill>
                  <a:latin typeface="Time New Roman"/>
                </a:rPr>
                <a:t>gì</a:t>
              </a:r>
              <a:r>
                <a:rPr lang="en-US" sz="2800" dirty="0">
                  <a:solidFill>
                    <a:srgbClr val="0000CC"/>
                  </a:solidFill>
                  <a:latin typeface="Time New Roman"/>
                </a:rPr>
                <a:t>?</a:t>
              </a:r>
            </a:p>
          </p:txBody>
        </p:sp>
        <p:sp>
          <p:nvSpPr>
            <p:cNvPr id="6162" name="Text Box 38"/>
            <p:cNvSpPr txBox="1">
              <a:spLocks noChangeArrowheads="1"/>
            </p:cNvSpPr>
            <p:nvPr/>
          </p:nvSpPr>
          <p:spPr bwMode="gray">
            <a:xfrm>
              <a:off x="1440" y="1493"/>
              <a:ext cx="214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3" name="Group 63"/>
          <p:cNvGrpSpPr>
            <a:grpSpLocks/>
          </p:cNvGrpSpPr>
          <p:nvPr/>
        </p:nvGrpSpPr>
        <p:grpSpPr bwMode="auto">
          <a:xfrm>
            <a:off x="870418" y="2438401"/>
            <a:ext cx="9996338" cy="954088"/>
            <a:chOff x="1392" y="1772"/>
            <a:chExt cx="4804" cy="601"/>
          </a:xfrm>
        </p:grpSpPr>
        <p:sp>
          <p:nvSpPr>
            <p:cNvPr id="6157" name="Rectangle 40"/>
            <p:cNvSpPr>
              <a:spLocks noChangeArrowheads="1"/>
            </p:cNvSpPr>
            <p:nvPr/>
          </p:nvSpPr>
          <p:spPr bwMode="gray">
            <a:xfrm rot="3419336">
              <a:off x="1405" y="1921"/>
              <a:ext cx="302" cy="328"/>
            </a:xfrm>
            <a:prstGeom prst="rect">
              <a:avLst/>
            </a:prstGeom>
            <a:solidFill>
              <a:schemeClr val="accent2"/>
            </a:soli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2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6158" name="Text Box 42"/>
            <p:cNvSpPr txBox="1">
              <a:spLocks noChangeArrowheads="1"/>
            </p:cNvSpPr>
            <p:nvPr/>
          </p:nvSpPr>
          <p:spPr bwMode="gray">
            <a:xfrm>
              <a:off x="2019" y="1772"/>
              <a:ext cx="4177" cy="60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 err="1">
                  <a:solidFill>
                    <a:srgbClr val="0000CC"/>
                  </a:solidFill>
                </a:rPr>
                <a:t>Út</a:t>
              </a:r>
              <a:r>
                <a:rPr lang="en-US" sz="2800" dirty="0">
                  <a:solidFill>
                    <a:srgbClr val="0000CC"/>
                  </a:solidFill>
                </a:rPr>
                <a:t> </a:t>
              </a:r>
              <a:r>
                <a:rPr lang="en-US" sz="2800" dirty="0" err="1">
                  <a:solidFill>
                    <a:srgbClr val="0000CC"/>
                  </a:solidFill>
                </a:rPr>
                <a:t>Vịnh</a:t>
              </a:r>
              <a:r>
                <a:rPr lang="en-US" sz="2800" dirty="0">
                  <a:solidFill>
                    <a:srgbClr val="0000CC"/>
                  </a:solidFill>
                </a:rPr>
                <a:t> </a:t>
              </a:r>
              <a:r>
                <a:rPr lang="en-US" sz="2800" dirty="0" err="1">
                  <a:solidFill>
                    <a:srgbClr val="0000CC"/>
                  </a:solidFill>
                </a:rPr>
                <a:t>đã</a:t>
              </a:r>
              <a:r>
                <a:rPr lang="en-US" sz="2800" dirty="0">
                  <a:solidFill>
                    <a:srgbClr val="0000CC"/>
                  </a:solidFill>
                </a:rPr>
                <a:t> </a:t>
              </a:r>
              <a:r>
                <a:rPr lang="en-US" sz="2800" dirty="0" err="1">
                  <a:solidFill>
                    <a:srgbClr val="0000CC"/>
                  </a:solidFill>
                </a:rPr>
                <a:t>làm</a:t>
              </a:r>
              <a:r>
                <a:rPr lang="en-US" sz="2800" dirty="0">
                  <a:solidFill>
                    <a:srgbClr val="0000CC"/>
                  </a:solidFill>
                </a:rPr>
                <a:t> </a:t>
              </a:r>
              <a:r>
                <a:rPr lang="en-US" sz="2800" dirty="0" err="1">
                  <a:solidFill>
                    <a:srgbClr val="0000CC"/>
                  </a:solidFill>
                </a:rPr>
                <a:t>gì</a:t>
              </a:r>
              <a:r>
                <a:rPr lang="en-US" sz="2800" dirty="0">
                  <a:solidFill>
                    <a:srgbClr val="0000CC"/>
                  </a:solidFill>
                </a:rPr>
                <a:t> </a:t>
              </a:r>
              <a:r>
                <a:rPr lang="en-US" sz="2800" dirty="0" err="1">
                  <a:solidFill>
                    <a:srgbClr val="0000CC"/>
                  </a:solidFill>
                </a:rPr>
                <a:t>để</a:t>
              </a:r>
              <a:r>
                <a:rPr lang="en-US" sz="2800" dirty="0">
                  <a:solidFill>
                    <a:srgbClr val="0000CC"/>
                  </a:solidFill>
                </a:rPr>
                <a:t> </a:t>
              </a:r>
              <a:r>
                <a:rPr lang="en-US" sz="2800" dirty="0" err="1">
                  <a:solidFill>
                    <a:srgbClr val="0000CC"/>
                  </a:solidFill>
                </a:rPr>
                <a:t>thực</a:t>
              </a:r>
              <a:r>
                <a:rPr lang="en-US" sz="2800" dirty="0">
                  <a:solidFill>
                    <a:srgbClr val="0000CC"/>
                  </a:solidFill>
                </a:rPr>
                <a:t> </a:t>
              </a:r>
              <a:r>
                <a:rPr lang="en-US" sz="2800" dirty="0" err="1">
                  <a:solidFill>
                    <a:srgbClr val="0000CC"/>
                  </a:solidFill>
                </a:rPr>
                <a:t>hiện</a:t>
              </a:r>
              <a:r>
                <a:rPr lang="en-US" sz="2800" dirty="0">
                  <a:solidFill>
                    <a:srgbClr val="0000CC"/>
                  </a:solidFill>
                </a:rPr>
                <a:t> </a:t>
              </a:r>
              <a:r>
                <a:rPr lang="en-US" sz="2800" dirty="0" err="1">
                  <a:solidFill>
                    <a:srgbClr val="0000CC"/>
                  </a:solidFill>
                </a:rPr>
                <a:t>nhiệm</a:t>
              </a:r>
              <a:r>
                <a:rPr lang="en-US" sz="2800" dirty="0">
                  <a:solidFill>
                    <a:srgbClr val="0000CC"/>
                  </a:solidFill>
                </a:rPr>
                <a:t> </a:t>
              </a:r>
              <a:r>
                <a:rPr lang="en-US" sz="2800" dirty="0" err="1">
                  <a:solidFill>
                    <a:srgbClr val="0000CC"/>
                  </a:solidFill>
                </a:rPr>
                <a:t>vụ</a:t>
              </a:r>
              <a:r>
                <a:rPr lang="en-US" sz="2800" dirty="0">
                  <a:solidFill>
                    <a:srgbClr val="0000CC"/>
                  </a:solidFill>
                </a:rPr>
                <a:t> </a:t>
              </a:r>
              <a:r>
                <a:rPr lang="en-US" sz="2800" dirty="0" err="1">
                  <a:solidFill>
                    <a:srgbClr val="0000CC"/>
                  </a:solidFill>
                </a:rPr>
                <a:t>giữ</a:t>
              </a:r>
              <a:r>
                <a:rPr lang="en-US" sz="2800" dirty="0">
                  <a:solidFill>
                    <a:srgbClr val="0000CC"/>
                  </a:solidFill>
                </a:rPr>
                <a:t> </a:t>
              </a:r>
              <a:r>
                <a:rPr lang="en-US" sz="2800" dirty="0" err="1">
                  <a:solidFill>
                    <a:srgbClr val="0000CC"/>
                  </a:solidFill>
                </a:rPr>
                <a:t>gìn</a:t>
              </a:r>
              <a:r>
                <a:rPr lang="en-US" sz="2800" dirty="0">
                  <a:solidFill>
                    <a:srgbClr val="0000CC"/>
                  </a:solidFill>
                </a:rPr>
                <a:t> an </a:t>
              </a:r>
              <a:r>
                <a:rPr lang="en-US" sz="2800" dirty="0" err="1">
                  <a:solidFill>
                    <a:srgbClr val="0000CC"/>
                  </a:solidFill>
                </a:rPr>
                <a:t>toàn</a:t>
              </a:r>
              <a:r>
                <a:rPr lang="en-US" sz="2800" dirty="0">
                  <a:solidFill>
                    <a:srgbClr val="0000CC"/>
                  </a:solidFill>
                </a:rPr>
                <a:t> </a:t>
              </a:r>
              <a:r>
                <a:rPr lang="en-US" sz="2800" dirty="0" err="1">
                  <a:solidFill>
                    <a:srgbClr val="0000CC"/>
                  </a:solidFill>
                </a:rPr>
                <a:t>đường</a:t>
              </a:r>
              <a:r>
                <a:rPr lang="en-US" sz="2800" dirty="0">
                  <a:solidFill>
                    <a:srgbClr val="0000CC"/>
                  </a:solidFill>
                </a:rPr>
                <a:t> </a:t>
              </a:r>
              <a:r>
                <a:rPr lang="en-US" sz="2800" dirty="0" err="1">
                  <a:solidFill>
                    <a:srgbClr val="0000CC"/>
                  </a:solidFill>
                </a:rPr>
                <a:t>sắt</a:t>
              </a:r>
              <a:r>
                <a:rPr lang="en-US" sz="2800" dirty="0">
                  <a:solidFill>
                    <a:srgbClr val="0000CC"/>
                  </a:solidFill>
                </a:rPr>
                <a:t>?</a:t>
              </a:r>
            </a:p>
          </p:txBody>
        </p:sp>
        <p:sp>
          <p:nvSpPr>
            <p:cNvPr id="6159" name="Text Box 43"/>
            <p:cNvSpPr txBox="1">
              <a:spLocks noChangeArrowheads="1"/>
            </p:cNvSpPr>
            <p:nvPr/>
          </p:nvSpPr>
          <p:spPr bwMode="gray">
            <a:xfrm>
              <a:off x="1440" y="1948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5" name="Group 65"/>
          <p:cNvGrpSpPr>
            <a:grpSpLocks/>
          </p:cNvGrpSpPr>
          <p:nvPr/>
        </p:nvGrpSpPr>
        <p:grpSpPr bwMode="auto">
          <a:xfrm>
            <a:off x="848508" y="4800605"/>
            <a:ext cx="6443396" cy="523876"/>
            <a:chOff x="1392" y="3171"/>
            <a:chExt cx="3442" cy="330"/>
          </a:xfrm>
        </p:grpSpPr>
        <p:sp>
          <p:nvSpPr>
            <p:cNvPr id="6151" name="Rectangle 59"/>
            <p:cNvSpPr>
              <a:spLocks noChangeArrowheads="1"/>
            </p:cNvSpPr>
            <p:nvPr/>
          </p:nvSpPr>
          <p:spPr bwMode="gray">
            <a:xfrm rot="3419336">
              <a:off x="1405" y="3161"/>
              <a:ext cx="302" cy="328"/>
            </a:xfrm>
            <a:prstGeom prst="rect">
              <a:avLst/>
            </a:prstGeom>
            <a:solidFill>
              <a:schemeClr val="accent2"/>
            </a:soli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2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6152" name="Text Box 60"/>
            <p:cNvSpPr txBox="1">
              <a:spLocks noChangeArrowheads="1"/>
            </p:cNvSpPr>
            <p:nvPr/>
          </p:nvSpPr>
          <p:spPr bwMode="gray">
            <a:xfrm>
              <a:off x="2054" y="3171"/>
              <a:ext cx="2780" cy="3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2800" dirty="0" err="1">
                  <a:solidFill>
                    <a:srgbClr val="0000CC"/>
                  </a:solidFill>
                </a:rPr>
                <a:t>Em</a:t>
              </a:r>
              <a:r>
                <a:rPr lang="en-US" sz="2800" dirty="0">
                  <a:solidFill>
                    <a:srgbClr val="0000CC"/>
                  </a:solidFill>
                </a:rPr>
                <a:t> </a:t>
              </a:r>
              <a:r>
                <a:rPr lang="en-US" sz="2800" dirty="0" err="1">
                  <a:solidFill>
                    <a:srgbClr val="0000CC"/>
                  </a:solidFill>
                </a:rPr>
                <a:t>học</a:t>
              </a:r>
              <a:r>
                <a:rPr lang="en-US" sz="2800" dirty="0">
                  <a:solidFill>
                    <a:srgbClr val="0000CC"/>
                  </a:solidFill>
                </a:rPr>
                <a:t> </a:t>
              </a:r>
              <a:r>
                <a:rPr lang="en-US" sz="2800" dirty="0" err="1">
                  <a:solidFill>
                    <a:srgbClr val="0000CC"/>
                  </a:solidFill>
                </a:rPr>
                <a:t>tập</a:t>
              </a:r>
              <a:r>
                <a:rPr lang="en-US" sz="2800" dirty="0">
                  <a:solidFill>
                    <a:srgbClr val="0000CC"/>
                  </a:solidFill>
                </a:rPr>
                <a:t> </a:t>
              </a:r>
              <a:r>
                <a:rPr lang="en-US" sz="2800" dirty="0" err="1">
                  <a:solidFill>
                    <a:srgbClr val="0000CC"/>
                  </a:solidFill>
                </a:rPr>
                <a:t>được</a:t>
              </a:r>
              <a:r>
                <a:rPr lang="en-US" sz="2800" dirty="0">
                  <a:solidFill>
                    <a:srgbClr val="0000CC"/>
                  </a:solidFill>
                </a:rPr>
                <a:t> ở </a:t>
              </a:r>
              <a:r>
                <a:rPr lang="en-US" sz="2800" dirty="0" err="1">
                  <a:solidFill>
                    <a:srgbClr val="0000CC"/>
                  </a:solidFill>
                </a:rPr>
                <a:t>Út</a:t>
              </a:r>
              <a:r>
                <a:rPr lang="en-US" sz="2800" dirty="0">
                  <a:solidFill>
                    <a:srgbClr val="0000CC"/>
                  </a:solidFill>
                </a:rPr>
                <a:t> </a:t>
              </a:r>
              <a:r>
                <a:rPr lang="en-US" sz="2800" dirty="0" err="1">
                  <a:solidFill>
                    <a:srgbClr val="0000CC"/>
                  </a:solidFill>
                </a:rPr>
                <a:t>Vịnh</a:t>
              </a:r>
              <a:r>
                <a:rPr lang="en-US" sz="2800" dirty="0">
                  <a:solidFill>
                    <a:srgbClr val="0000CC"/>
                  </a:solidFill>
                </a:rPr>
                <a:t> </a:t>
              </a:r>
              <a:r>
                <a:rPr lang="en-US" sz="2800" dirty="0" err="1">
                  <a:solidFill>
                    <a:srgbClr val="0000CC"/>
                  </a:solidFill>
                </a:rPr>
                <a:t>điều</a:t>
              </a:r>
              <a:r>
                <a:rPr lang="en-US" sz="2800" dirty="0">
                  <a:solidFill>
                    <a:srgbClr val="0000CC"/>
                  </a:solidFill>
                </a:rPr>
                <a:t> </a:t>
              </a:r>
              <a:r>
                <a:rPr lang="en-US" sz="2800" dirty="0" err="1">
                  <a:solidFill>
                    <a:srgbClr val="0000CC"/>
                  </a:solidFill>
                </a:rPr>
                <a:t>gì</a:t>
              </a:r>
              <a:endParaRPr lang="en-US" sz="2800" dirty="0">
                <a:solidFill>
                  <a:srgbClr val="0000CC"/>
                </a:solidFill>
              </a:endParaRPr>
            </a:p>
          </p:txBody>
        </p:sp>
        <p:sp>
          <p:nvSpPr>
            <p:cNvPr id="6153" name="Text Box 61"/>
            <p:cNvSpPr txBox="1">
              <a:spLocks noChangeArrowheads="1"/>
            </p:cNvSpPr>
            <p:nvPr/>
          </p:nvSpPr>
          <p:spPr bwMode="gray">
            <a:xfrm>
              <a:off x="1440" y="3188"/>
              <a:ext cx="214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chemeClr val="bg1"/>
                  </a:solidFill>
                </a:rPr>
                <a:t>4</a:t>
              </a:r>
            </a:p>
          </p:txBody>
        </p:sp>
      </p:grpSp>
      <p:grpSp>
        <p:nvGrpSpPr>
          <p:cNvPr id="19" name="Group 62"/>
          <p:cNvGrpSpPr>
            <a:grpSpLocks/>
          </p:cNvGrpSpPr>
          <p:nvPr/>
        </p:nvGrpSpPr>
        <p:grpSpPr bwMode="auto">
          <a:xfrm>
            <a:off x="917074" y="3581401"/>
            <a:ext cx="9718842" cy="954088"/>
            <a:chOff x="1392" y="1386"/>
            <a:chExt cx="4544" cy="601"/>
          </a:xfrm>
        </p:grpSpPr>
        <p:sp>
          <p:nvSpPr>
            <p:cNvPr id="20" name="Rectangle 35"/>
            <p:cNvSpPr>
              <a:spLocks noChangeArrowheads="1"/>
            </p:cNvSpPr>
            <p:nvPr/>
          </p:nvSpPr>
          <p:spPr bwMode="gray">
            <a:xfrm rot="3419336">
              <a:off x="1405" y="1466"/>
              <a:ext cx="302" cy="328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  <a:contourClr>
                <a:schemeClr val="accent1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pPr>
                <a:defRPr/>
              </a:pPr>
              <a:endParaRPr lang="en-US" sz="2800">
                <a:latin typeface="Arial" panose="020B0604020202020204" pitchFamily="34" charset="0"/>
              </a:endParaRPr>
            </a:p>
          </p:txBody>
        </p:sp>
        <p:sp>
          <p:nvSpPr>
            <p:cNvPr id="21" name="Text Box 37"/>
            <p:cNvSpPr txBox="1">
              <a:spLocks noChangeArrowheads="1"/>
            </p:cNvSpPr>
            <p:nvPr/>
          </p:nvSpPr>
          <p:spPr bwMode="gray">
            <a:xfrm>
              <a:off x="2001" y="1386"/>
              <a:ext cx="3935" cy="60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800" dirty="0" err="1">
                  <a:solidFill>
                    <a:srgbClr val="0000CC"/>
                  </a:solidFill>
                </a:rPr>
                <a:t>Út</a:t>
              </a:r>
              <a:r>
                <a:rPr lang="en-US" sz="2800" dirty="0">
                  <a:solidFill>
                    <a:srgbClr val="0000CC"/>
                  </a:solidFill>
                </a:rPr>
                <a:t> </a:t>
              </a:r>
              <a:r>
                <a:rPr lang="en-US" sz="2800" dirty="0" err="1">
                  <a:solidFill>
                    <a:srgbClr val="0000CC"/>
                  </a:solidFill>
                </a:rPr>
                <a:t>Vịnh</a:t>
              </a:r>
              <a:r>
                <a:rPr lang="en-US" sz="2800" dirty="0">
                  <a:solidFill>
                    <a:srgbClr val="0000CC"/>
                  </a:solidFill>
                </a:rPr>
                <a:t> </a:t>
              </a:r>
              <a:r>
                <a:rPr lang="en-US" sz="2800" dirty="0" err="1">
                  <a:solidFill>
                    <a:srgbClr val="0000CC"/>
                  </a:solidFill>
                </a:rPr>
                <a:t>đã</a:t>
              </a:r>
              <a:r>
                <a:rPr lang="en-US" sz="2800" dirty="0">
                  <a:solidFill>
                    <a:srgbClr val="0000CC"/>
                  </a:solidFill>
                </a:rPr>
                <a:t> </a:t>
              </a:r>
              <a:r>
                <a:rPr lang="en-US" sz="2800" dirty="0" err="1">
                  <a:solidFill>
                    <a:srgbClr val="0000CC"/>
                  </a:solidFill>
                </a:rPr>
                <a:t>hành</a:t>
              </a:r>
              <a:r>
                <a:rPr lang="en-US" sz="2800" dirty="0">
                  <a:solidFill>
                    <a:srgbClr val="0000CC"/>
                  </a:solidFill>
                </a:rPr>
                <a:t> </a:t>
              </a:r>
              <a:r>
                <a:rPr lang="en-US" sz="2800" dirty="0" err="1">
                  <a:solidFill>
                    <a:srgbClr val="0000CC"/>
                  </a:solidFill>
                </a:rPr>
                <a:t>động</a:t>
              </a:r>
              <a:r>
                <a:rPr lang="en-US" sz="2800" dirty="0">
                  <a:solidFill>
                    <a:srgbClr val="0000CC"/>
                  </a:solidFill>
                </a:rPr>
                <a:t> </a:t>
              </a:r>
              <a:r>
                <a:rPr lang="en-US" sz="2800" dirty="0" err="1">
                  <a:solidFill>
                    <a:srgbClr val="0000CC"/>
                  </a:solidFill>
                </a:rPr>
                <a:t>như</a:t>
              </a:r>
              <a:r>
                <a:rPr lang="en-US" sz="2800" dirty="0">
                  <a:solidFill>
                    <a:srgbClr val="0000CC"/>
                  </a:solidFill>
                </a:rPr>
                <a:t> </a:t>
              </a:r>
              <a:r>
                <a:rPr lang="en-US" sz="2800" dirty="0" err="1">
                  <a:solidFill>
                    <a:srgbClr val="0000CC"/>
                  </a:solidFill>
                </a:rPr>
                <a:t>thế</a:t>
              </a:r>
              <a:r>
                <a:rPr lang="en-US" sz="2800" dirty="0">
                  <a:solidFill>
                    <a:srgbClr val="0000CC"/>
                  </a:solidFill>
                </a:rPr>
                <a:t> </a:t>
              </a:r>
              <a:r>
                <a:rPr lang="en-US" sz="2800" dirty="0" err="1">
                  <a:solidFill>
                    <a:srgbClr val="0000CC"/>
                  </a:solidFill>
                </a:rPr>
                <a:t>nào</a:t>
              </a:r>
              <a:r>
                <a:rPr lang="en-US" sz="2800" dirty="0">
                  <a:solidFill>
                    <a:srgbClr val="0000CC"/>
                  </a:solidFill>
                </a:rPr>
                <a:t> </a:t>
              </a:r>
              <a:r>
                <a:rPr lang="en-US" sz="2800" dirty="0" err="1">
                  <a:solidFill>
                    <a:srgbClr val="0000CC"/>
                  </a:solidFill>
                </a:rPr>
                <a:t>để</a:t>
              </a:r>
              <a:r>
                <a:rPr lang="en-US" sz="2800" dirty="0">
                  <a:solidFill>
                    <a:srgbClr val="0000CC"/>
                  </a:solidFill>
                </a:rPr>
                <a:t> </a:t>
              </a:r>
              <a:r>
                <a:rPr lang="en-US" sz="2800" dirty="0" err="1">
                  <a:solidFill>
                    <a:srgbClr val="0000CC"/>
                  </a:solidFill>
                </a:rPr>
                <a:t>cứu</a:t>
              </a:r>
              <a:r>
                <a:rPr lang="en-US" sz="2800" dirty="0">
                  <a:solidFill>
                    <a:srgbClr val="0000CC"/>
                  </a:solidFill>
                </a:rPr>
                <a:t> </a:t>
              </a:r>
              <a:r>
                <a:rPr lang="en-US" sz="2800" dirty="0" err="1">
                  <a:solidFill>
                    <a:srgbClr val="0000CC"/>
                  </a:solidFill>
                </a:rPr>
                <a:t>hai</a:t>
              </a:r>
              <a:r>
                <a:rPr lang="en-US" sz="2800" dirty="0">
                  <a:solidFill>
                    <a:srgbClr val="0000CC"/>
                  </a:solidFill>
                </a:rPr>
                <a:t> </a:t>
              </a:r>
              <a:r>
                <a:rPr lang="en-US" sz="2800" dirty="0" err="1">
                  <a:solidFill>
                    <a:srgbClr val="0000CC"/>
                  </a:solidFill>
                </a:rPr>
                <a:t>em</a:t>
              </a:r>
              <a:r>
                <a:rPr lang="en-US" sz="2800" dirty="0">
                  <a:solidFill>
                    <a:srgbClr val="0000CC"/>
                  </a:solidFill>
                </a:rPr>
                <a:t> </a:t>
              </a:r>
              <a:r>
                <a:rPr lang="en-US" sz="2800" dirty="0" err="1">
                  <a:solidFill>
                    <a:srgbClr val="0000CC"/>
                  </a:solidFill>
                </a:rPr>
                <a:t>nhỏ</a:t>
              </a:r>
              <a:r>
                <a:rPr lang="en-US" sz="2800" dirty="0">
                  <a:solidFill>
                    <a:srgbClr val="0000CC"/>
                  </a:solidFill>
                </a:rPr>
                <a:t> </a:t>
              </a:r>
              <a:r>
                <a:rPr lang="en-US" sz="2800" dirty="0" err="1">
                  <a:solidFill>
                    <a:srgbClr val="0000CC"/>
                  </a:solidFill>
                </a:rPr>
                <a:t>đang</a:t>
              </a:r>
              <a:r>
                <a:rPr lang="en-US" sz="2800" dirty="0">
                  <a:solidFill>
                    <a:srgbClr val="0000CC"/>
                  </a:solidFill>
                </a:rPr>
                <a:t> </a:t>
              </a:r>
              <a:r>
                <a:rPr lang="en-US" sz="2800" dirty="0" err="1">
                  <a:solidFill>
                    <a:srgbClr val="0000CC"/>
                  </a:solidFill>
                </a:rPr>
                <a:t>chơi</a:t>
              </a:r>
              <a:r>
                <a:rPr lang="en-US" sz="2800" dirty="0">
                  <a:solidFill>
                    <a:srgbClr val="0000CC"/>
                  </a:solidFill>
                </a:rPr>
                <a:t>?</a:t>
              </a:r>
            </a:p>
          </p:txBody>
        </p:sp>
        <p:sp>
          <p:nvSpPr>
            <p:cNvPr id="22" name="Text Box 38"/>
            <p:cNvSpPr txBox="1">
              <a:spLocks noChangeArrowheads="1"/>
            </p:cNvSpPr>
            <p:nvPr/>
          </p:nvSpPr>
          <p:spPr bwMode="gray">
            <a:xfrm>
              <a:off x="1440" y="1493"/>
              <a:ext cx="172" cy="3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</a:rPr>
                <a:t>3</a:t>
              </a:r>
            </a:p>
          </p:txBody>
        </p:sp>
      </p:grpSp>
      <p:grpSp>
        <p:nvGrpSpPr>
          <p:cNvPr id="24" name="Group 62"/>
          <p:cNvGrpSpPr>
            <a:grpSpLocks/>
          </p:cNvGrpSpPr>
          <p:nvPr/>
        </p:nvGrpSpPr>
        <p:grpSpPr bwMode="auto">
          <a:xfrm>
            <a:off x="917074" y="5638802"/>
            <a:ext cx="8506326" cy="631826"/>
            <a:chOff x="1392" y="1386"/>
            <a:chExt cx="4544" cy="398"/>
          </a:xfrm>
        </p:grpSpPr>
        <p:sp>
          <p:nvSpPr>
            <p:cNvPr id="25" name="Rectangle 35"/>
            <p:cNvSpPr>
              <a:spLocks noChangeArrowheads="1"/>
            </p:cNvSpPr>
            <p:nvPr/>
          </p:nvSpPr>
          <p:spPr bwMode="gray">
            <a:xfrm rot="3419336">
              <a:off x="1405" y="1466"/>
              <a:ext cx="302" cy="328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  <a:contourClr>
                <a:schemeClr val="accent1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pPr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26" name="Text Box 37"/>
            <p:cNvSpPr txBox="1">
              <a:spLocks noChangeArrowheads="1"/>
            </p:cNvSpPr>
            <p:nvPr/>
          </p:nvSpPr>
          <p:spPr bwMode="gray">
            <a:xfrm>
              <a:off x="2001" y="1386"/>
              <a:ext cx="3935" cy="3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/>
              <a:r>
                <a:rPr lang="en-US" sz="2800" dirty="0" err="1">
                  <a:solidFill>
                    <a:srgbClr val="0000CC"/>
                  </a:solidFill>
                </a:rPr>
                <a:t>Nêu</a:t>
              </a:r>
              <a:r>
                <a:rPr lang="en-US" sz="2800" dirty="0">
                  <a:solidFill>
                    <a:srgbClr val="0000CC"/>
                  </a:solidFill>
                </a:rPr>
                <a:t> </a:t>
              </a:r>
              <a:r>
                <a:rPr lang="en-US" sz="2800" dirty="0" err="1">
                  <a:solidFill>
                    <a:srgbClr val="0000CC"/>
                  </a:solidFill>
                </a:rPr>
                <a:t>nội</a:t>
              </a:r>
              <a:r>
                <a:rPr lang="en-US" sz="2800" dirty="0">
                  <a:solidFill>
                    <a:srgbClr val="0000CC"/>
                  </a:solidFill>
                </a:rPr>
                <a:t> dung </a:t>
              </a:r>
              <a:r>
                <a:rPr lang="en-US" sz="2800" dirty="0" err="1">
                  <a:solidFill>
                    <a:srgbClr val="0000CC"/>
                  </a:solidFill>
                </a:rPr>
                <a:t>bài</a:t>
              </a:r>
              <a:r>
                <a:rPr lang="en-US" sz="2800" dirty="0">
                  <a:solidFill>
                    <a:srgbClr val="0000CC"/>
                  </a:solidFill>
                </a:rPr>
                <a:t>.</a:t>
              </a:r>
            </a:p>
          </p:txBody>
        </p:sp>
        <p:sp>
          <p:nvSpPr>
            <p:cNvPr id="27" name="Text Box 38"/>
            <p:cNvSpPr txBox="1">
              <a:spLocks noChangeArrowheads="1"/>
            </p:cNvSpPr>
            <p:nvPr/>
          </p:nvSpPr>
          <p:spPr bwMode="gray">
            <a:xfrm>
              <a:off x="1440" y="1493"/>
              <a:ext cx="214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</a:rPr>
                <a:t>5</a:t>
              </a:r>
            </a:p>
          </p:txBody>
        </p:sp>
      </p:grpSp>
      <p:sp>
        <p:nvSpPr>
          <p:cNvPr id="4" name="5-Point Star 3">
            <a:hlinkClick r:id="rId3" action="ppaction://hlinksldjump"/>
          </p:cNvPr>
          <p:cNvSpPr/>
          <p:nvPr/>
        </p:nvSpPr>
        <p:spPr>
          <a:xfrm>
            <a:off x="10866756" y="1421610"/>
            <a:ext cx="449278" cy="33019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-Point Star 5">
            <a:hlinkClick r:id="rId4" action="ppaction://hlinksldjump"/>
          </p:cNvPr>
          <p:cNvSpPr/>
          <p:nvPr/>
        </p:nvSpPr>
        <p:spPr>
          <a:xfrm>
            <a:off x="10893873" y="2509255"/>
            <a:ext cx="422161" cy="40193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hlinkClick r:id="rId5" action="ppaction://hlinksldjump"/>
          </p:cNvPr>
          <p:cNvSpPr/>
          <p:nvPr/>
        </p:nvSpPr>
        <p:spPr>
          <a:xfrm>
            <a:off x="10851781" y="6270628"/>
            <a:ext cx="928506" cy="3365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5-Point Star 27">
            <a:hlinkClick r:id="rId6" action="ppaction://hlinksldjump"/>
          </p:cNvPr>
          <p:cNvSpPr/>
          <p:nvPr/>
        </p:nvSpPr>
        <p:spPr>
          <a:xfrm>
            <a:off x="10880314" y="3600245"/>
            <a:ext cx="422161" cy="40193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5-Point Star 28">
            <a:hlinkClick r:id="rId7" action="ppaction://hlinksldjump"/>
          </p:cNvPr>
          <p:cNvSpPr/>
          <p:nvPr/>
        </p:nvSpPr>
        <p:spPr>
          <a:xfrm>
            <a:off x="10866756" y="4833525"/>
            <a:ext cx="422161" cy="40193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883107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19"/>
          <p:cNvSpPr>
            <a:spLocks noChangeArrowheads="1"/>
          </p:cNvSpPr>
          <p:nvPr/>
        </p:nvSpPr>
        <p:spPr bwMode="auto">
          <a:xfrm>
            <a:off x="1676400" y="1420813"/>
            <a:ext cx="8763000" cy="4572000"/>
          </a:xfrm>
          <a:prstGeom prst="plaque">
            <a:avLst>
              <a:gd name="adj" fmla="val 9704"/>
            </a:avLst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  <a:scene3d>
            <a:camera prst="legacyObliqueTopRight"/>
            <a:lightRig rig="legacyHarsh3" dir="b"/>
          </a:scene3d>
          <a:sp3d extrusionH="227000" prstMaterial="legacyMatte">
            <a:bevelT w="13500" h="13500" prst="angle"/>
            <a:bevelB w="13500" h="13500" prst="angle"/>
            <a:extrusionClr>
              <a:srgbClr val="663300"/>
            </a:extrusionClr>
          </a:sp3d>
        </p:spPr>
        <p:txBody>
          <a:bodyPr wrap="none" anchor="ctr">
            <a:flatTx/>
          </a:bodyPr>
          <a:lstStyle/>
          <a:p>
            <a:pPr algn="ctr"/>
            <a:endParaRPr lang="vi-VN">
              <a:latin typeface="Arial" charset="0"/>
            </a:endParaRPr>
          </a:p>
        </p:txBody>
      </p:sp>
      <p:sp>
        <p:nvSpPr>
          <p:cNvPr id="7171" name="Text Box 10"/>
          <p:cNvSpPr txBox="1">
            <a:spLocks noChangeArrowheads="1"/>
          </p:cNvSpPr>
          <p:nvPr/>
        </p:nvSpPr>
        <p:spPr bwMode="auto">
          <a:xfrm>
            <a:off x="3962401" y="533400"/>
            <a:ext cx="4740275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en-US" sz="3200" b="1" dirty="0" err="1">
                <a:cs typeface="Times New Roman" pitchFamily="18" charset="0"/>
              </a:rPr>
              <a:t>Nêu</a:t>
            </a:r>
            <a:r>
              <a:rPr lang="en-US" sz="3200" b="1" dirty="0">
                <a:cs typeface="Times New Roman" pitchFamily="18" charset="0"/>
              </a:rPr>
              <a:t> </a:t>
            </a:r>
            <a:r>
              <a:rPr lang="en-US" sz="3200" b="1" dirty="0" err="1">
                <a:cs typeface="Times New Roman" pitchFamily="18" charset="0"/>
              </a:rPr>
              <a:t>cách</a:t>
            </a:r>
            <a:r>
              <a:rPr lang="en-US" sz="3200" b="1" dirty="0">
                <a:cs typeface="Times New Roman" pitchFamily="18" charset="0"/>
              </a:rPr>
              <a:t> </a:t>
            </a:r>
            <a:r>
              <a:rPr lang="vi-VN" sz="3200" b="1" dirty="0">
                <a:cs typeface="Times New Roman" pitchFamily="18" charset="0"/>
              </a:rPr>
              <a:t>đọ</a:t>
            </a:r>
            <a:r>
              <a:rPr lang="en-US" sz="3200" b="1" dirty="0">
                <a:cs typeface="Times New Roman" pitchFamily="18" charset="0"/>
              </a:rPr>
              <a:t>c </a:t>
            </a:r>
            <a:r>
              <a:rPr lang="en-US" sz="3200" b="1" dirty="0" err="1">
                <a:cs typeface="Times New Roman" pitchFamily="18" charset="0"/>
              </a:rPr>
              <a:t>toàn</a:t>
            </a:r>
            <a:r>
              <a:rPr lang="en-US" sz="3200" b="1" dirty="0">
                <a:cs typeface="Times New Roman" pitchFamily="18" charset="0"/>
              </a:rPr>
              <a:t> </a:t>
            </a:r>
            <a:r>
              <a:rPr lang="en-US" sz="3200" b="1" dirty="0" err="1">
                <a:cs typeface="Times New Roman" pitchFamily="18" charset="0"/>
              </a:rPr>
              <a:t>bài</a:t>
            </a:r>
            <a:r>
              <a:rPr lang="en-US" sz="3200" b="1" dirty="0">
                <a:cs typeface="Times New Roman" pitchFamily="18" charset="0"/>
              </a:rPr>
              <a:t>?</a:t>
            </a:r>
          </a:p>
        </p:txBody>
      </p:sp>
      <p:sp>
        <p:nvSpPr>
          <p:cNvPr id="7172" name="Text Box 9"/>
          <p:cNvSpPr txBox="1">
            <a:spLocks noChangeArrowheads="1"/>
          </p:cNvSpPr>
          <p:nvPr/>
        </p:nvSpPr>
        <p:spPr bwMode="auto">
          <a:xfrm>
            <a:off x="1941096" y="2644942"/>
            <a:ext cx="8610600" cy="138499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Char char="-"/>
            </a:pPr>
            <a:r>
              <a:rPr lang="en-US" sz="2400" b="1" i="1" dirty="0" err="1">
                <a:solidFill>
                  <a:srgbClr val="FF0000"/>
                </a:solidFill>
              </a:rPr>
              <a:t>Đọc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toàn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bài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với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giọng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kể</a:t>
            </a:r>
            <a:r>
              <a:rPr lang="en-US" sz="2400" b="1" i="1" dirty="0">
                <a:solidFill>
                  <a:srgbClr val="FF0000"/>
                </a:solidFill>
              </a:rPr>
              <a:t>  </a:t>
            </a:r>
            <a:r>
              <a:rPr lang="en-US" sz="2400" b="1" i="1" dirty="0" err="1">
                <a:solidFill>
                  <a:srgbClr val="FF0000"/>
                </a:solidFill>
              </a:rPr>
              <a:t>chậm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rãi</a:t>
            </a:r>
            <a:r>
              <a:rPr lang="en-US" sz="2400" b="1" i="1" dirty="0">
                <a:solidFill>
                  <a:srgbClr val="FF0000"/>
                </a:solidFill>
              </a:rPr>
              <a:t>, thong </a:t>
            </a:r>
            <a:r>
              <a:rPr lang="en-US" sz="2400" b="1" i="1" dirty="0" err="1">
                <a:solidFill>
                  <a:srgbClr val="FF0000"/>
                </a:solidFill>
              </a:rPr>
              <a:t>thả</a:t>
            </a:r>
            <a:r>
              <a:rPr lang="en-US" sz="2400" b="1" i="1" dirty="0">
                <a:solidFill>
                  <a:srgbClr val="FF0000"/>
                </a:solidFill>
              </a:rPr>
              <a:t>. </a:t>
            </a:r>
            <a:r>
              <a:rPr lang="en-US" sz="2400" b="1" i="1" dirty="0" err="1">
                <a:solidFill>
                  <a:srgbClr val="FF0000"/>
                </a:solidFill>
              </a:rPr>
              <a:t>Đoạn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cuối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đọc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với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giọng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hồi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hộp</a:t>
            </a:r>
            <a:r>
              <a:rPr lang="en-US" sz="2400" b="1" i="1" dirty="0">
                <a:solidFill>
                  <a:srgbClr val="FF0000"/>
                </a:solidFill>
              </a:rPr>
              <a:t>, </a:t>
            </a:r>
            <a:r>
              <a:rPr lang="en-US" sz="2400" b="1" i="1" dirty="0" err="1">
                <a:solidFill>
                  <a:srgbClr val="FF0000"/>
                </a:solidFill>
              </a:rPr>
              <a:t>nhanh</a:t>
            </a:r>
            <a:r>
              <a:rPr lang="en-US" sz="2400" b="1" i="1" dirty="0">
                <a:solidFill>
                  <a:srgbClr val="FF0000"/>
                </a:solidFill>
              </a:rPr>
              <a:t>, </a:t>
            </a:r>
            <a:r>
              <a:rPr lang="en-US" sz="2400" b="1" i="1" dirty="0" err="1">
                <a:solidFill>
                  <a:srgbClr val="FF0000"/>
                </a:solidFill>
              </a:rPr>
              <a:t>dồn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dập</a:t>
            </a:r>
            <a:r>
              <a:rPr lang="en-US" sz="2400" b="1" i="1" dirty="0">
                <a:solidFill>
                  <a:srgbClr val="FF0000"/>
                </a:solidFill>
              </a:rPr>
              <a:t>.</a:t>
            </a:r>
          </a:p>
          <a:p>
            <a:pPr marL="342900" indent="-342900">
              <a:spcBef>
                <a:spcPct val="50000"/>
              </a:spcBef>
              <a:buFontTx/>
              <a:buChar char="-"/>
            </a:pPr>
            <a:r>
              <a:rPr lang="en-US" sz="2400" b="1" i="1" dirty="0" err="1">
                <a:solidFill>
                  <a:srgbClr val="FF0000"/>
                </a:solidFill>
              </a:rPr>
              <a:t>Nhấn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giọng</a:t>
            </a:r>
            <a:r>
              <a:rPr lang="en-US" sz="2400" b="1" i="1" dirty="0">
                <a:solidFill>
                  <a:srgbClr val="FF0000"/>
                </a:solidFill>
              </a:rPr>
              <a:t> ở </a:t>
            </a:r>
            <a:r>
              <a:rPr lang="en-US" sz="2400" b="1" i="1" dirty="0" err="1">
                <a:solidFill>
                  <a:srgbClr val="FF0000"/>
                </a:solidFill>
              </a:rPr>
              <a:t>những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từ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ngữ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miêu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tả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sự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nguy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hiểm</a:t>
            </a:r>
            <a:endParaRPr lang="en-US" sz="24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784636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nimBg="1"/>
      <p:bldP spid="7171" grpId="0"/>
      <p:bldP spid="7171" grpId="1"/>
      <p:bldP spid="717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>
            <a:spLocks/>
          </p:cNvSpPr>
          <p:nvPr/>
        </p:nvSpPr>
        <p:spPr bwMode="auto">
          <a:xfrm>
            <a:off x="0" y="1371600"/>
            <a:ext cx="11638548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   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Thấy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lạ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, 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Vịnh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nhìn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ra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đường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tàu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.  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Thì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ra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cô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bé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Hoa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Lan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đang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ngồi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chơi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chuyền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thẻ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trên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đó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.</a:t>
            </a:r>
          </a:p>
          <a:p>
            <a:pPr algn="just" eaLnBrk="1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  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Vịnh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lao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ra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như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tên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bắn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,   la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lớn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:                                                  </a:t>
            </a:r>
          </a:p>
          <a:p>
            <a:pPr algn="just" eaLnBrk="1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	    -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Hoa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,  Lan 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tàu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hỏa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đến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!</a:t>
            </a:r>
          </a:p>
          <a:p>
            <a:pPr algn="just" eaLnBrk="1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	   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Nghe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thấy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tiếng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la,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bé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Hoa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giật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mình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ngã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lăn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khỏi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đường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tàu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còn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bé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Lan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đứng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ngây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, 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khóc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thét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.</a:t>
            </a:r>
          </a:p>
          <a:p>
            <a:pPr algn="just" eaLnBrk="1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	   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Đoàn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tàu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vừa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réo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còi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vừa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ầm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ầm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lao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tới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. 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chút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do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dự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Vịnh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nhào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tới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ôm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Lan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lăn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xuống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mép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ruộng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cứu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sống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cô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bé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trước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cái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chết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gang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tấc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5" name="Rectangle 7"/>
          <p:cNvSpPr txBox="1">
            <a:spLocks noChangeArrowheads="1"/>
          </p:cNvSpPr>
          <p:nvPr/>
        </p:nvSpPr>
        <p:spPr>
          <a:xfrm>
            <a:off x="3200400" y="328865"/>
            <a:ext cx="5715000" cy="57467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  <a:buFontTx/>
              <a:buNone/>
              <a:defRPr/>
            </a:pPr>
            <a:r>
              <a:rPr lang="en-US" sz="4000" b="1" u="sng">
                <a:solidFill>
                  <a:srgbClr val="660033"/>
                </a:solidFill>
                <a:latin typeface="Times New Roman" pitchFamily="18" charset="0"/>
              </a:rPr>
              <a:t>Luyện đọc diễn cảm</a:t>
            </a:r>
            <a:r>
              <a:rPr lang="en-US" sz="4000" b="1" u="sng">
                <a:solidFill>
                  <a:srgbClr val="660033"/>
                </a:solidFill>
              </a:rPr>
              <a:t>:</a:t>
            </a:r>
            <a:endParaRPr lang="en-US" sz="4000" b="1" u="sng" dirty="0">
              <a:solidFill>
                <a:srgbClr val="66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176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501</TotalTime>
  <Words>700</Words>
  <Application>Microsoft Office PowerPoint</Application>
  <PresentationFormat>Custom</PresentationFormat>
  <Paragraphs>88</Paragraphs>
  <Slides>19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TẬP ĐỌC 5</vt:lpstr>
      <vt:lpstr>KHỞI ĐỘNG</vt:lpstr>
      <vt:lpstr>PowerPoint Presentation</vt:lpstr>
      <vt:lpstr>PowerPoint Presentation</vt:lpstr>
      <vt:lpstr>PowerPoint Presentation</vt:lpstr>
      <vt:lpstr>PowerPoint Presentation</vt:lpstr>
      <vt:lpstr>TÌM HIỂU NỘI DUNG BÀI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TẬP ĐỌC 5</dc:title>
  <dc:creator>Windows User</dc:creator>
  <cp:lastModifiedBy>A</cp:lastModifiedBy>
  <cp:revision>20</cp:revision>
  <dcterms:created xsi:type="dcterms:W3CDTF">2021-04-22T02:22:51Z</dcterms:created>
  <dcterms:modified xsi:type="dcterms:W3CDTF">2021-06-07T08:22:50Z</dcterms:modified>
</cp:coreProperties>
</file>