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23" r:id="rId3"/>
    <p:sldMasterId id="2147483737" r:id="rId4"/>
    <p:sldMasterId id="2147483750" r:id="rId5"/>
  </p:sldMasterIdLst>
  <p:notesMasterIdLst>
    <p:notesMasterId r:id="rId15"/>
  </p:notesMasterIdLst>
  <p:sldIdLst>
    <p:sldId id="310" r:id="rId6"/>
    <p:sldId id="258" r:id="rId7"/>
    <p:sldId id="323" r:id="rId8"/>
    <p:sldId id="290" r:id="rId9"/>
    <p:sldId id="304" r:id="rId10"/>
    <p:sldId id="322" r:id="rId11"/>
    <p:sldId id="312" r:id="rId12"/>
    <p:sldId id="324"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3300"/>
    <a:srgbClr val="FF99CC"/>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7" autoAdjust="0"/>
    <p:restoredTop sz="94660"/>
  </p:normalViewPr>
  <p:slideViewPr>
    <p:cSldViewPr snapToGrid="0">
      <p:cViewPr varScale="1">
        <p:scale>
          <a:sx n="68" d="100"/>
          <a:sy n="68" d="100"/>
        </p:scale>
        <p:origin x="82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7ECEE-AFA8-48A7-9666-E6E30956E675}"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1EDC5-88F8-4033-86D8-30F00EE6753C}" type="slidenum">
              <a:rPr lang="en-US" smtClean="0"/>
              <a:t>‹#›</a:t>
            </a:fld>
            <a:endParaRPr lang="en-US"/>
          </a:p>
        </p:txBody>
      </p:sp>
    </p:spTree>
    <p:extLst>
      <p:ext uri="{BB962C8B-B14F-4D97-AF65-F5344CB8AC3E}">
        <p14:creationId xmlns:p14="http://schemas.microsoft.com/office/powerpoint/2010/main" val="19917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68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91245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30404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64712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229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39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198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79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31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724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526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2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13257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00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75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626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06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515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969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839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275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64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81836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30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774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53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19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123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136338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3781309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801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203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297366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94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545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90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43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80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190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934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452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485057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83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t>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44619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7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1154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397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908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572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196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526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42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867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00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t>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28118381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222166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t>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02939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66291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78477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t>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t>‹#›</a:t>
            </a:fld>
            <a:endParaRPr lang="en-US"/>
          </a:p>
        </p:txBody>
      </p:sp>
    </p:spTree>
    <p:extLst>
      <p:ext uri="{BB962C8B-B14F-4D97-AF65-F5344CB8AC3E}">
        <p14:creationId xmlns:p14="http://schemas.microsoft.com/office/powerpoint/2010/main" val="12861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0323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61436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4603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solidFill>
                  <a:prstClr val="black">
                    <a:tint val="75000"/>
                  </a:prstClr>
                </a:solidFill>
              </a:rPr>
              <a:pPr/>
              <a:t>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8177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365" y="196945"/>
            <a:ext cx="1150649" cy="1160493"/>
          </a:xfrm>
          <a:prstGeom prst="rect">
            <a:avLst/>
          </a:prstGeom>
        </p:spPr>
      </p:pic>
      <p:sp>
        <p:nvSpPr>
          <p:cNvPr id="5" name="Rectangle 4"/>
          <p:cNvSpPr/>
          <p:nvPr/>
        </p:nvSpPr>
        <p:spPr>
          <a:xfrm>
            <a:off x="2929620" y="1627591"/>
            <a:ext cx="633275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TRƯỜNG TIỂU HỌC ĐỨC GIANG</a:t>
            </a:r>
          </a:p>
        </p:txBody>
      </p:sp>
      <p:sp>
        <p:nvSpPr>
          <p:cNvPr id="9" name="Rectangle 8"/>
          <p:cNvSpPr/>
          <p:nvPr/>
        </p:nvSpPr>
        <p:spPr>
          <a:xfrm>
            <a:off x="854297" y="2642374"/>
            <a:ext cx="1048340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chào</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cờ</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Tuần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21</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1787001" y="3831153"/>
            <a:ext cx="861799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Đức</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Giang</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ngày</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3200" i="1" noProof="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07</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tháng</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02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năm</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2022</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14" y="4664441"/>
            <a:ext cx="2954645" cy="219355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935" y="4896822"/>
            <a:ext cx="5231065" cy="205658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133" y="180291"/>
            <a:ext cx="1177147" cy="1177147"/>
          </a:xfrm>
          <a:prstGeom prst="rect">
            <a:avLst/>
          </a:prstGeom>
        </p:spPr>
      </p:pic>
    </p:spTree>
    <p:extLst>
      <p:ext uri="{BB962C8B-B14F-4D97-AF65-F5344CB8AC3E}">
        <p14:creationId xmlns:p14="http://schemas.microsoft.com/office/powerpoint/2010/main" val="145644605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7" name="Rectangle 6"/>
          <p:cNvSpPr/>
          <p:nvPr/>
        </p:nvSpPr>
        <p:spPr>
          <a:xfrm>
            <a:off x="1256714" y="686602"/>
            <a:ext cx="1041009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 HOẠT DƯỚI CỜ TUẦN </a:t>
            </a:r>
            <a:r>
              <a:rPr lang="en-US" sz="2800" noProof="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21</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0" y="1814657"/>
            <a:ext cx="12192000" cy="21852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Buổi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cờ</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a:defRPr/>
            </a:pP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Phát</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động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chủ</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điểm</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tháng</a:t>
            </a:r>
            <a:r>
              <a:rPr lang="en-US" sz="3400" dirty="0">
                <a:solidFill>
                  <a:prstClr val="black"/>
                </a:solidFill>
                <a:latin typeface="Times New Roman" panose="02020603050405020304" pitchFamily="18" charset="0"/>
                <a:cs typeface="Times New Roman" panose="02020603050405020304" pitchFamily="18" charset="0"/>
              </a:rPr>
              <a:t> 2 : “</a:t>
            </a:r>
            <a:r>
              <a:rPr lang="en-US" sz="3400" dirty="0" err="1">
                <a:solidFill>
                  <a:prstClr val="black"/>
                </a:solidFill>
                <a:latin typeface="Times New Roman" panose="02020603050405020304" pitchFamily="18" charset="0"/>
                <a:cs typeface="Times New Roman" panose="02020603050405020304" pitchFamily="18" charset="0"/>
              </a:rPr>
              <a:t>Mừng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Đảng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mừng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Xuân</a:t>
            </a:r>
            <a:r>
              <a:rPr lang="en-US" sz="3400" dirty="0">
                <a:solidFill>
                  <a:prstClr val="black"/>
                </a:solidFill>
                <a:latin typeface="Times New Roman" panose="02020603050405020304" pitchFamily="18" charset="0"/>
                <a:cs typeface="Times New Roman" panose="02020603050405020304" pitchFamily="18" charset="0"/>
              </a:rPr>
              <a:t>”.</a:t>
            </a:r>
          </a:p>
          <a:p>
            <a:pPr>
              <a:defRPr/>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Tuyên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truyền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ngày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thành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lập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Đảng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cộng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sản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Việt</a:t>
            </a:r>
            <a:r>
              <a:rPr lang="en-US" sz="3400" dirty="0">
                <a:latin typeface="Times New Roman" panose="02020603050405020304" pitchFamily="18" charset="0"/>
                <a:cs typeface="Times New Roman" panose="02020603050405020304" pitchFamily="18" charset="0"/>
              </a:rPr>
              <a:t> Nam.</a:t>
            </a:r>
            <a:endParaRPr lang="en-US" sz="3400" b="1" dirty="0">
              <a:latin typeface="Times New Roman" panose="02020603050405020304" pitchFamily="18" charset="0"/>
              <a:cs typeface="Times New Roman" panose="02020603050405020304" pitchFamily="18" charset="0"/>
            </a:endParaRPr>
          </a:p>
          <a:p>
            <a:pPr>
              <a:defRPr/>
            </a:pPr>
            <a:r>
              <a:rPr lang="en-US" sz="32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Tuyên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truyền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phòng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chống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covid</a:t>
            </a:r>
            <a:r>
              <a:rPr lang="en-US" sz="3400" dirty="0">
                <a:latin typeface="Times New Roman" panose="02020603050405020304" pitchFamily="18" charset="0"/>
                <a:cs typeface="Times New Roman" panose="02020603050405020304" pitchFamily="18" charset="0"/>
              </a:rPr>
              <a:t> 19.</a:t>
            </a:r>
            <a:endPar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4051495" y="1106771"/>
            <a:ext cx="44875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NỘI DUNG</a:t>
            </a:r>
          </a:p>
        </p:txBody>
      </p:sp>
    </p:spTree>
    <p:extLst>
      <p:ext uri="{BB962C8B-B14F-4D97-AF65-F5344CB8AC3E}">
        <p14:creationId xmlns:p14="http://schemas.microsoft.com/office/powerpoint/2010/main" val="131409903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rgbClr val="CC00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61293" y="78973"/>
            <a:ext cx="7400937" cy="553998"/>
          </a:xfrm>
          <a:prstGeom prst="rect">
            <a:avLst/>
          </a:prstGeom>
          <a:noFill/>
        </p:spPr>
        <p:txBody>
          <a:bodyPr wrap="none" lIns="91440" tIns="45720" rIns="91440" bIns="45720">
            <a:spAutoFit/>
          </a:bodyPr>
          <a:lstStyle/>
          <a:p>
            <a:pPr algn="ctr">
              <a:defRPr/>
            </a:pPr>
            <a:r>
              <a:rPr lang="en-US" sz="3000" b="1" spc="-150" dirty="0">
                <a:ln w="0"/>
                <a:solidFill>
                  <a:srgbClr val="FF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VIỆT HƯNG</a:t>
            </a:r>
          </a:p>
        </p:txBody>
      </p:sp>
      <p:sp>
        <p:nvSpPr>
          <p:cNvPr id="7" name="Rectangle 6"/>
          <p:cNvSpPr/>
          <p:nvPr/>
        </p:nvSpPr>
        <p:spPr>
          <a:xfrm>
            <a:off x="1229944" y="659786"/>
            <a:ext cx="10463629" cy="523220"/>
          </a:xfrm>
          <a:prstGeom prst="rect">
            <a:avLst/>
          </a:prstGeom>
          <a:noFill/>
        </p:spPr>
        <p:txBody>
          <a:bodyPr wrap="square" lIns="91440" tIns="45720" rIns="91440" bIns="45720">
            <a:spAutoFit/>
          </a:bodyPr>
          <a:lstStyle/>
          <a:p>
            <a:pPr algn="ctr">
              <a:defRPr/>
            </a:pPr>
            <a:r>
              <a:rPr lang="en-US" sz="2800" b="1" dirty="0">
                <a:ln w="0"/>
                <a:solidFill>
                  <a:srgbClr val="FFC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21</a:t>
            </a:r>
          </a:p>
        </p:txBody>
      </p:sp>
      <p:sp>
        <p:nvSpPr>
          <p:cNvPr id="3" name="TextBox 2"/>
          <p:cNvSpPr txBox="1"/>
          <p:nvPr/>
        </p:nvSpPr>
        <p:spPr>
          <a:xfrm>
            <a:off x="304013" y="1183006"/>
            <a:ext cx="7490158" cy="5504071"/>
          </a:xfrm>
          <a:prstGeom prst="rect">
            <a:avLst/>
          </a:prstGeom>
          <a:noFill/>
        </p:spPr>
        <p:txBody>
          <a:bodyPr wrap="square" rtlCol="0">
            <a:spAutoFit/>
          </a:bodyPr>
          <a:lstStyle/>
          <a:p>
            <a:pPr algn="ctr">
              <a:lnSpc>
                <a:spcPct val="150000"/>
              </a:lnSpc>
            </a:pPr>
            <a:r>
              <a:rPr lang="en-US" sz="4000" dirty="0" err="1">
                <a:solidFill>
                  <a:srgbClr val="FF0000"/>
                </a:solidFill>
                <a:latin typeface="Barlow Condensed Black" panose="00000A06000000000000" pitchFamily="2" charset="0"/>
              </a:rPr>
              <a:t>Đầu</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xuân</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năm</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mới</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xin</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kính</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chúc</a:t>
            </a:r>
            <a:endParaRPr lang="en-US" sz="4000" dirty="0">
              <a:solidFill>
                <a:srgbClr val="FF0000"/>
              </a:solidFill>
              <a:latin typeface="Barlow Condensed Black" panose="00000A06000000000000" pitchFamily="2" charset="0"/>
            </a:endParaRPr>
          </a:p>
          <a:p>
            <a:pPr algn="ctr">
              <a:lnSpc>
                <a:spcPct val="150000"/>
              </a:lnSpc>
            </a:pP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các</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thầy</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cô</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và</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các</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em</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học</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sinh</a:t>
            </a:r>
            <a:endParaRPr lang="en-US" sz="4000" dirty="0">
              <a:solidFill>
                <a:srgbClr val="FF0000"/>
              </a:solidFill>
              <a:latin typeface="Barlow Condensed Black" panose="00000A06000000000000" pitchFamily="2" charset="0"/>
            </a:endParaRPr>
          </a:p>
          <a:p>
            <a:pPr algn="ctr">
              <a:lnSpc>
                <a:spcPct val="150000"/>
              </a:lnSpc>
            </a:pPr>
            <a:r>
              <a:rPr lang="en-US" sz="4000" dirty="0" err="1">
                <a:solidFill>
                  <a:srgbClr val="FF0000"/>
                </a:solidFill>
                <a:latin typeface="Barlow Condensed Black" panose="00000A06000000000000" pitchFamily="2" charset="0"/>
              </a:rPr>
              <a:t>luôn</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dồi</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dào</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sức</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khỏe</a:t>
            </a:r>
            <a:r>
              <a:rPr lang="en-US" sz="4000" dirty="0">
                <a:solidFill>
                  <a:srgbClr val="FF0000"/>
                </a:solidFill>
                <a:latin typeface="Barlow Condensed Black" panose="00000A06000000000000" pitchFamily="2" charset="0"/>
              </a:rPr>
              <a:t>,</a:t>
            </a:r>
          </a:p>
          <a:p>
            <a:pPr algn="ctr">
              <a:lnSpc>
                <a:spcPct val="150000"/>
              </a:lnSpc>
            </a:pPr>
            <a:r>
              <a:rPr lang="vi-VN" sz="4000" b="0" i="0" dirty="0">
                <a:solidFill>
                  <a:srgbClr val="FF0000"/>
                </a:solidFill>
                <a:effectLst/>
                <a:latin typeface="Barlow Condensed Black" panose="00000A06000000000000" pitchFamily="2" charset="0"/>
              </a:rPr>
              <a:t>hạnh phúc, </a:t>
            </a:r>
            <a:r>
              <a:rPr lang="en-US" sz="4000" b="0" i="0" dirty="0" err="1">
                <a:solidFill>
                  <a:srgbClr val="FF0000"/>
                </a:solidFill>
                <a:effectLst/>
                <a:latin typeface="Barlow Condensed Black" panose="00000A06000000000000" pitchFamily="2" charset="0"/>
              </a:rPr>
              <a:t>vui</a:t>
            </a:r>
            <a:r>
              <a:rPr lang="en-US" sz="4000" b="0" i="0" dirty="0">
                <a:solidFill>
                  <a:srgbClr val="FF0000"/>
                </a:solidFill>
                <a:effectLst/>
                <a:latin typeface="Barlow Condensed Black" panose="00000A06000000000000" pitchFamily="2" charset="0"/>
              </a:rPr>
              <a:t> </a:t>
            </a:r>
            <a:r>
              <a:rPr lang="en-US" sz="4000" b="0" i="0" dirty="0" err="1">
                <a:solidFill>
                  <a:srgbClr val="FF0000"/>
                </a:solidFill>
                <a:effectLst/>
                <a:latin typeface="Barlow Condensed Black" panose="00000A06000000000000" pitchFamily="2" charset="0"/>
              </a:rPr>
              <a:t>vẻ</a:t>
            </a:r>
            <a:endParaRPr lang="en-US" sz="4000" b="0" i="0" dirty="0">
              <a:solidFill>
                <a:srgbClr val="FF0000"/>
              </a:solidFill>
              <a:effectLst/>
              <a:latin typeface="Barlow Condensed Black" panose="00000A06000000000000" pitchFamily="2" charset="0"/>
            </a:endParaRPr>
          </a:p>
          <a:p>
            <a:pPr algn="ctr">
              <a:lnSpc>
                <a:spcPct val="150000"/>
              </a:lnSpc>
            </a:pPr>
            <a:r>
              <a:rPr lang="en-US" sz="4000" dirty="0" err="1">
                <a:solidFill>
                  <a:srgbClr val="FF0000"/>
                </a:solidFill>
                <a:latin typeface="Barlow Condensed Black" panose="00000A06000000000000" pitchFamily="2" charset="0"/>
              </a:rPr>
              <a:t>và</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một</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năm</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Hổ</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bùng</a:t>
            </a:r>
            <a:r>
              <a:rPr lang="en-US" sz="4000" dirty="0">
                <a:solidFill>
                  <a:srgbClr val="FF0000"/>
                </a:solidFill>
                <a:latin typeface="Barlow Condensed Black" panose="00000A06000000000000" pitchFamily="2" charset="0"/>
              </a:rPr>
              <a:t> </a:t>
            </a:r>
            <a:r>
              <a:rPr lang="en-US" sz="4000" dirty="0" err="1">
                <a:solidFill>
                  <a:srgbClr val="FF0000"/>
                </a:solidFill>
                <a:latin typeface="Barlow Condensed Black" panose="00000A06000000000000" pitchFamily="2" charset="0"/>
              </a:rPr>
              <a:t>nổ</a:t>
            </a:r>
            <a:r>
              <a:rPr lang="en-US" sz="4000" dirty="0">
                <a:solidFill>
                  <a:srgbClr val="FF0000"/>
                </a:solidFill>
                <a:latin typeface="Barlow Condensed Black" panose="00000A06000000000000" pitchFamily="2" charset="0"/>
              </a:rPr>
              <a:t>!</a:t>
            </a:r>
            <a:r>
              <a:rPr lang="vi-VN" sz="4000" b="0" i="0" dirty="0">
                <a:solidFill>
                  <a:srgbClr val="FF0000"/>
                </a:solidFill>
                <a:effectLst/>
                <a:latin typeface="Barlow Condensed Black" panose="00000A06000000000000" pitchFamily="2" charset="0"/>
              </a:rPr>
              <a:t> </a:t>
            </a:r>
            <a:endParaRPr lang="en-US" sz="4000" b="0" i="0" dirty="0">
              <a:solidFill>
                <a:srgbClr val="FF0000"/>
              </a:solidFill>
              <a:effectLst/>
              <a:latin typeface="Barlow Condensed Black" panose="00000A06000000000000" pitchFamily="2" charset="0"/>
            </a:endParaRPr>
          </a:p>
          <a:p>
            <a:pPr algn="ctr">
              <a:lnSpc>
                <a:spcPct val="150000"/>
              </a:lnSpc>
            </a:pPr>
            <a:r>
              <a:rPr lang="vi-VN" sz="4000" b="0" i="0" dirty="0">
                <a:solidFill>
                  <a:srgbClr val="FF0000"/>
                </a:solidFill>
                <a:effectLst/>
                <a:latin typeface="Barlow Condensed Black" panose="00000A06000000000000" pitchFamily="2" charset="0"/>
              </a:rPr>
              <a:t>Happy New Year!</a:t>
            </a:r>
            <a:endParaRPr lang="en-US" sz="4000" dirty="0">
              <a:solidFill>
                <a:srgbClr val="FF0000"/>
              </a:solidFill>
              <a:latin typeface="Barlow Condensed Black" panose="00000A06000000000000" pitchFamily="2" charset="0"/>
            </a:endParaRPr>
          </a:p>
        </p:txBody>
      </p:sp>
    </p:spTree>
    <p:extLst>
      <p:ext uri="{BB962C8B-B14F-4D97-AF65-F5344CB8AC3E}">
        <p14:creationId xmlns:p14="http://schemas.microsoft.com/office/powerpoint/2010/main" val="69394611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53631"/>
            <a:ext cx="12192000" cy="1066800"/>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066800"/>
          </a:xfrm>
          <a:prstGeom prst="rect">
            <a:avLst/>
          </a:prstGeom>
        </p:spPr>
      </p:pic>
      <p:sp>
        <p:nvSpPr>
          <p:cNvPr id="6" name="Rectangle 5"/>
          <p:cNvSpPr/>
          <p:nvPr/>
        </p:nvSpPr>
        <p:spPr>
          <a:xfrm>
            <a:off x="2997573" y="78973"/>
            <a:ext cx="692837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11" name="Rectangle 10"/>
          <p:cNvSpPr/>
          <p:nvPr/>
        </p:nvSpPr>
        <p:spPr>
          <a:xfrm>
            <a:off x="1202229" y="546071"/>
            <a:ext cx="1041009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 HOẠT DƯỚI CỜ TUẦN </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21</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0942" y="1262130"/>
            <a:ext cx="12052320" cy="3892861"/>
          </a:xfrm>
          <a:prstGeom prst="rect">
            <a:avLst/>
          </a:prstGeom>
        </p:spPr>
        <p:txBody>
          <a:bodyPr wrap="square">
            <a:spAutoFit/>
          </a:bodyPr>
          <a:lstStyle/>
          <a:p>
            <a:pPr lvl="0" algn="ctr">
              <a:lnSpc>
                <a:spcPct val="150000"/>
              </a:lnSpc>
              <a:defRPr/>
            </a:pPr>
            <a:r>
              <a:rPr lang="en-US" sz="2800" b="1" dirty="0" err="1">
                <a:solidFill>
                  <a:prstClr val="black"/>
                </a:solidFill>
                <a:latin typeface="Times New Roman" panose="02020603050405020304" pitchFamily="18" charset="0"/>
                <a:cs typeface="Times New Roman" panose="02020603050405020304" pitchFamily="18" charset="0"/>
              </a:rPr>
              <a:t>Phát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động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chủ</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điểm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tháng</a:t>
            </a:r>
            <a:r>
              <a:rPr lang="en-US" sz="2800" b="1" dirty="0">
                <a:solidFill>
                  <a:prstClr val="black"/>
                </a:solidFill>
                <a:latin typeface="Times New Roman" panose="02020603050405020304" pitchFamily="18" charset="0"/>
                <a:cs typeface="Times New Roman" panose="02020603050405020304" pitchFamily="18" charset="0"/>
              </a:rPr>
              <a:t> 2 : “</a:t>
            </a:r>
            <a:r>
              <a:rPr lang="en-US" sz="2800" b="1" dirty="0" err="1">
                <a:solidFill>
                  <a:prstClr val="black"/>
                </a:solidFill>
                <a:latin typeface="Times New Roman" panose="02020603050405020304" pitchFamily="18" charset="0"/>
                <a:cs typeface="Times New Roman" panose="02020603050405020304" pitchFamily="18" charset="0"/>
              </a:rPr>
              <a:t>Mừng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mừng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Xuân</a:t>
            </a:r>
            <a:r>
              <a:rPr lang="en-US" sz="2800" b="1" dirty="0">
                <a:solidFill>
                  <a:prstClr val="black"/>
                </a:solidFill>
                <a:latin typeface="Times New Roman" panose="02020603050405020304" pitchFamily="18" charset="0"/>
                <a:cs typeface="Times New Roman" panose="02020603050405020304" pitchFamily="18" charset="0"/>
              </a:rPr>
              <a:t>”.</a:t>
            </a:r>
          </a:p>
          <a:p>
            <a:pPr lvl="0">
              <a:lnSpc>
                <a:spcPct val="150000"/>
              </a:lnSpc>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a:t>
            </a:r>
            <a:r>
              <a:rPr lang="en-US" sz="2800" b="1" dirty="0" err="1">
                <a:solidFill>
                  <a:prstClr val="black"/>
                </a:solidFill>
                <a:latin typeface="Times New Roman" panose="02020603050405020304" pitchFamily="18" charset="0"/>
                <a:cs typeface="Times New Roman" panose="02020603050405020304" pitchFamily="18" charset="0"/>
              </a:rPr>
              <a:t>Mừng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mừng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Xuân</a:t>
            </a:r>
            <a:r>
              <a:rPr lang="en-US" sz="28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l</a:t>
            </a:r>
            <a:r>
              <a:rPr lang="vi-VN" sz="2800" dirty="0">
                <a:latin typeface="Times New Roman" panose="02020603050405020304" pitchFamily="18" charset="0"/>
                <a:cs typeface="Times New Roman" panose="02020603050405020304" pitchFamily="18" charset="0"/>
              </a:rPr>
              <a:t>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vi-VN" sz="2800" dirty="0">
                <a:latin typeface="Times New Roman" pitchFamily="18" charset="0"/>
                <a:cs typeface="Times New Roman" pitchFamily="18" charset="0"/>
              </a:rPr>
              <a:t>9</a:t>
            </a:r>
            <a:r>
              <a:rPr lang="en-US" sz="2800" dirty="0">
                <a:latin typeface="Times New Roman" pitchFamily="18" charset="0"/>
                <a:cs typeface="Times New Roman" pitchFamily="18" charset="0"/>
              </a:rPr>
              <a:t>2</a:t>
            </a:r>
            <a:r>
              <a:rPr lang="vi-VN" sz="2800" dirty="0">
                <a:latin typeface="Times New Roman" pitchFamily="18" charset="0"/>
                <a:cs typeface="Times New Roman" pitchFamily="18" charset="0"/>
              </a:rPr>
              <a:t> năm Ngày thành lập Đảng Cộng sản Việt Nam (</a:t>
            </a:r>
            <a:r>
              <a:rPr lang="en-US" sz="2800" dirty="0">
                <a:latin typeface="Times New Roman" pitchFamily="18" charset="0"/>
                <a:cs typeface="Times New Roman" pitchFamily="18" charset="0"/>
              </a:rPr>
              <a:t>0</a:t>
            </a:r>
            <a:r>
              <a:rPr lang="vi-VN" sz="2800" dirty="0">
                <a:latin typeface="Times New Roman" pitchFamily="18" charset="0"/>
                <a:cs typeface="Times New Roman" pitchFamily="18" charset="0"/>
              </a:rPr>
              <a:t>3</a:t>
            </a:r>
            <a:r>
              <a:rPr lang="en-US" sz="2800" dirty="0">
                <a:latin typeface="Times New Roman" pitchFamily="18" charset="0"/>
                <a:cs typeface="Times New Roman" pitchFamily="18" charset="0"/>
              </a:rPr>
              <a:t>/0</a:t>
            </a:r>
            <a:r>
              <a:rPr lang="vi-VN" sz="2800" dirty="0">
                <a:latin typeface="Times New Roman" pitchFamily="18" charset="0"/>
                <a:cs typeface="Times New Roman" pitchFamily="18" charset="0"/>
              </a:rPr>
              <a:t>2</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1930 – </a:t>
            </a:r>
            <a:r>
              <a:rPr lang="en-US" sz="2800" dirty="0">
                <a:latin typeface="Times New Roman" pitchFamily="18" charset="0"/>
                <a:cs typeface="Times New Roman" pitchFamily="18" charset="0"/>
              </a:rPr>
              <a:t>0</a:t>
            </a:r>
            <a:r>
              <a:rPr lang="vi-VN" sz="2800" dirty="0">
                <a:latin typeface="Times New Roman" pitchFamily="18" charset="0"/>
                <a:cs typeface="Times New Roman" pitchFamily="18" charset="0"/>
              </a:rPr>
              <a:t>3</a:t>
            </a:r>
            <a:r>
              <a:rPr lang="en-US" sz="2800" dirty="0">
                <a:latin typeface="Times New Roman" pitchFamily="18" charset="0"/>
                <a:cs typeface="Times New Roman" pitchFamily="18" charset="0"/>
              </a:rPr>
              <a:t>/0</a:t>
            </a:r>
            <a:r>
              <a:rPr lang="vi-VN" sz="2800" dirty="0">
                <a:latin typeface="Times New Roman" pitchFamily="18" charset="0"/>
                <a:cs typeface="Times New Roman" pitchFamily="18" charset="0"/>
              </a:rPr>
              <a:t>2</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202</a:t>
            </a:r>
            <a:r>
              <a:rPr lang="en-US" sz="2800" dirty="0">
                <a:latin typeface="Times New Roman" pitchFamily="18" charset="0"/>
                <a:cs typeface="Times New Roman" pitchFamily="18" charset="0"/>
              </a:rPr>
              <a:t>2</a:t>
            </a:r>
            <a:r>
              <a:rPr lang="vi-VN" sz="2800" dirty="0">
                <a:latin typeface="Times New Roman" pitchFamily="18" charset="0"/>
                <a:cs typeface="Times New Roman"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473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1735"/>
        <p:cNvGrpSpPr/>
        <p:nvPr/>
      </p:nvGrpSpPr>
      <p:grpSpPr>
        <a:xfrm>
          <a:off x="0" y="0"/>
          <a:ext cx="0" cy="0"/>
          <a:chOff x="0" y="0"/>
          <a:chExt cx="0" cy="0"/>
        </a:xfrm>
      </p:grpSpPr>
      <p:sp>
        <p:nvSpPr>
          <p:cNvPr id="2" name="Rectangle 1"/>
          <p:cNvSpPr/>
          <p:nvPr/>
        </p:nvSpPr>
        <p:spPr>
          <a:xfrm>
            <a:off x="1502893" y="287155"/>
            <a:ext cx="9779000" cy="704061"/>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3" name="Rectangle 2"/>
          <p:cNvSpPr/>
          <p:nvPr/>
        </p:nvSpPr>
        <p:spPr>
          <a:xfrm>
            <a:off x="3057754" y="129770"/>
            <a:ext cx="6406690" cy="49244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6" name="Rectangle 5"/>
          <p:cNvSpPr/>
          <p:nvPr/>
        </p:nvSpPr>
        <p:spPr>
          <a:xfrm>
            <a:off x="1256714" y="508149"/>
            <a:ext cx="10410092" cy="49244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SINH HOẠT DƯỚI CỜ TUẦN </a:t>
            </a:r>
            <a:r>
              <a:rPr lang="en-US" sz="2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21</a:t>
            </a:r>
            <a:endParaRPr kumimoji="0" lang="en-US" sz="2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824248" y="1146219"/>
            <a:ext cx="10457645" cy="523220"/>
          </a:xfrm>
          <a:prstGeom prst="rect">
            <a:avLst/>
          </a:prstGeom>
        </p:spPr>
        <p:txBody>
          <a:bodyPr wrap="square">
            <a:spAutoFit/>
          </a:bodyPr>
          <a:lstStyle/>
          <a:p>
            <a:pPr algn="ctr">
              <a:defRPr/>
            </a:pPr>
            <a:r>
              <a:rPr lang="en-US" sz="2800" b="1" dirty="0" err="1">
                <a:latin typeface="Times New Roman" panose="02020603050405020304" pitchFamily="18" charset="0"/>
                <a:cs typeface="Times New Roman" panose="02020603050405020304" pitchFamily="18" charset="0"/>
              </a:rPr>
              <a:t>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a:t>
            </a:r>
          </a:p>
        </p:txBody>
      </p:sp>
      <p:sp>
        <p:nvSpPr>
          <p:cNvPr id="5" name="Rectangle 4"/>
          <p:cNvSpPr/>
          <p:nvPr/>
        </p:nvSpPr>
        <p:spPr>
          <a:xfrm>
            <a:off x="824247" y="1685656"/>
            <a:ext cx="10457645" cy="5386090"/>
          </a:xfrm>
          <a:prstGeom prst="rect">
            <a:avLst/>
          </a:prstGeom>
        </p:spPr>
        <p:txBody>
          <a:bodyPr wrap="square">
            <a:spAutoFit/>
          </a:bodyPr>
          <a:lstStyle/>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Vào mùa xuân năm 1930, trước yêu cầu khách quan của các mạng Việt Nam, với cương vị là phái viên của Quốc tế Cộng Sản, có quyền quyết định mọi vấn đề liên quan đến phong trào cách mạng của ba nước Đông Dương, từ ngày 06/01/1930 đến 03/02/1930 Nguyễn </a:t>
            </a:r>
            <a:r>
              <a:rPr lang="en-US" sz="2800" dirty="0" err="1">
                <a:latin typeface="Times New Roman" pitchFamily="18" charset="0"/>
                <a:cs typeface="Times New Roman" pitchFamily="18" charset="0"/>
              </a:rPr>
              <a:t>Ái</a:t>
            </a:r>
            <a:r>
              <a:rPr lang="vi-VN" sz="2800" dirty="0">
                <a:latin typeface="Times New Roman" pitchFamily="18" charset="0"/>
                <a:cs typeface="Times New Roman" pitchFamily="18" charset="0"/>
              </a:rPr>
              <a:t> Quốc đã chủ động triệu tập Hội nghị hợp nhất các tổ chức cộng sản để thành lập Đảng Cộng Sản Việt Nam tại Cửu Long (Hương Cảng - Trung Quốc).</a:t>
            </a:r>
            <a:br>
              <a:rPr lang="vi-VN" sz="2800" dirty="0">
                <a:latin typeface="Times New Roman" pitchFamily="18" charset="0"/>
                <a:cs typeface="Times New Roman" pitchFamily="18" charset="0"/>
              </a:rPr>
            </a:b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Hội nghị thành lập Đảng mang tầm vóc lịch sử, ý nghĩa to lớn như một Đại hội. Đảng Cộng sản Việt Nam ra đời là kết quả của cuộc đấu tranh dân tộc và giai cấp quyết liệt của nhân dân Việt Nam, là sản phẩm của sự kết hợp giữa Chủ nghĩa Mác - Lê Nin với phong trào công nhân và phong trào yêu nước ở Việt Nam trong thời đại mới.</a:t>
            </a:r>
            <a:br>
              <a:rPr lang="vi-VN" sz="2800" dirty="0">
                <a:latin typeface="Times New Roman" pitchFamily="18" charset="0"/>
                <a:cs typeface="Times New Roman" pitchFamily="18" charset="0"/>
              </a:rPr>
            </a:br>
            <a:br>
              <a:rPr lang="vi-VN" dirty="0"/>
            </a:br>
            <a:endParaRPr lang="en-US" dirty="0"/>
          </a:p>
        </p:txBody>
      </p:sp>
    </p:spTree>
    <p:extLst>
      <p:ext uri="{BB962C8B-B14F-4D97-AF65-F5344CB8AC3E}">
        <p14:creationId xmlns:p14="http://schemas.microsoft.com/office/powerpoint/2010/main" val="266844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901556" y="78973"/>
            <a:ext cx="7120412"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VIỆT HƯN</a:t>
            </a:r>
          </a:p>
        </p:txBody>
      </p:sp>
      <p:sp>
        <p:nvSpPr>
          <p:cNvPr id="7" name="Rectangle 6"/>
          <p:cNvSpPr/>
          <p:nvPr/>
        </p:nvSpPr>
        <p:spPr>
          <a:xfrm>
            <a:off x="1256714" y="686602"/>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21</a:t>
            </a:r>
          </a:p>
        </p:txBody>
      </p:sp>
      <p:sp>
        <p:nvSpPr>
          <p:cNvPr id="2" name="Rectangle 1"/>
          <p:cNvSpPr/>
          <p:nvPr/>
        </p:nvSpPr>
        <p:spPr>
          <a:xfrm>
            <a:off x="0" y="1437300"/>
            <a:ext cx="12192000" cy="4832092"/>
          </a:xfrm>
          <a:prstGeom prst="rect">
            <a:avLst/>
          </a:prstGeom>
        </p:spPr>
        <p:txBody>
          <a:bodyPr wrap="square">
            <a:spAutoFit/>
          </a:bodyPr>
          <a:lstStyle/>
          <a:p>
            <a:pPr algn="just"/>
            <a:r>
              <a:rPr lang="en-US" sz="2800"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Sự ra đời của Đảng Cộng Sản Việt Nam là sự kiện trọng đại, mốc son chói lọi mở ra bước ngoặt vĩ đại trong lịch sử dân tộc Việt Nam. Đảng ra đời đã kết thúc thời kỳ khủng hoảng về giai cấp và đường lối lãnh đạo của cách mạng Việt Nam. Lần đầu tiên trong lịch sử cách mạng giải phóng dân tộc của nhân dân ta đặt dưới sự lãnh đạo duy nhất của Đảng Cộng sản Việt Nam - Một Đảng có đường lối cách mạng khoa học và sáng tạo, có tổ chức chặt chẽ, có đội ngũ cán bộ Đảng viên kiên trung, nguyện suốt đời hy sinh cho lý tưởng của Đảng, cho độc lập dân tộc, tự do và hạnh phúc của nhân dân.</a:t>
            </a:r>
            <a:endParaRPr lang="en-US" sz="2800" dirty="0">
              <a:solidFill>
                <a:prstClr val="black"/>
              </a:solidFill>
              <a:latin typeface="Times New Roman" pitchFamily="18" charset="0"/>
              <a:cs typeface="Times New Roman" pitchFamily="18" charset="0"/>
            </a:endParaRPr>
          </a:p>
          <a:p>
            <a:pPr algn="just"/>
            <a:r>
              <a:rPr lang="en-US" sz="2800"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Đảng ra đời là sự chuẩn bị tất yếu đầu tiên có tính quyết định cho những bước phát triển mới trong lịch sử phát triển của dân tộc Việt Nam. Từ đây cách mạng Việt Nam trở thành bộ phận gắn bó khăng khít của cách mạng thế giới.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22557946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SINH HOẠT DƯỚI CỜ TUẦN 21</a:t>
            </a:r>
          </a:p>
        </p:txBody>
      </p:sp>
      <p:sp>
        <p:nvSpPr>
          <p:cNvPr id="2" name="Rectangle 1"/>
          <p:cNvSpPr/>
          <p:nvPr/>
        </p:nvSpPr>
        <p:spPr>
          <a:xfrm>
            <a:off x="40942" y="1271871"/>
            <a:ext cx="6681830" cy="5262979"/>
          </a:xfrm>
          <a:prstGeom prst="rect">
            <a:avLst/>
          </a:prstGeom>
        </p:spPr>
        <p:txBody>
          <a:bodyPr wrap="square">
            <a:spAutoFit/>
          </a:bodyPr>
          <a:lstStyle/>
          <a:p>
            <a:pPr lvl="0"/>
            <a:r>
              <a:rPr lang="en-US" sz="2800"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Với ý nghĩa lớn lao và tầm vóc lịch sử đó, Đại hội đại biểu toàn quốc lần thứ III của Đảng (9/1960) đã quyết định lấy ngày</a:t>
            </a:r>
            <a:r>
              <a:rPr lang="en-US" sz="2800"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03/02 hàng năm là ngày kỷ niệm thành lập Đảng Cộng Sản Việt Nam.</a:t>
            </a:r>
            <a:br>
              <a:rPr lang="vi-VN" sz="2800" dirty="0">
                <a:solidFill>
                  <a:prstClr val="black"/>
                </a:solidFill>
                <a:latin typeface="Times New Roman" pitchFamily="18" charset="0"/>
                <a:cs typeface="Times New Roman" pitchFamily="18" charset="0"/>
              </a:rPr>
            </a:br>
            <a:r>
              <a:rPr lang="en-US" sz="2800"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Với tư tưởng  Độc lập và Tự do mà Chủ tịch Hồ Chí Minh đã vạch ra trong cương lĩnh chính trị đầu tiên của Đảng, được Người sáng lập, rèn luyện và lãnh đạo, Đảng Cộng Sản Việt Nam đã trở thành ngọn đuốc soi đường cho nhân dân ta đứng lên đấu tranh giải phóng dân tộc.</a:t>
            </a:r>
            <a:endParaRPr lang="en-US" sz="2800" dirty="0">
              <a:solidFill>
                <a:prstClr val="black"/>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080" y="1234788"/>
            <a:ext cx="4338726" cy="5623212"/>
          </a:xfrm>
          <a:prstGeom prst="rect">
            <a:avLst/>
          </a:prstGeom>
        </p:spPr>
      </p:pic>
    </p:spTree>
    <p:extLst>
      <p:ext uri="{BB962C8B-B14F-4D97-AF65-F5344CB8AC3E}">
        <p14:creationId xmlns:p14="http://schemas.microsoft.com/office/powerpoint/2010/main" val="205711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7" name="Rectangle 6"/>
          <p:cNvSpPr/>
          <p:nvPr/>
        </p:nvSpPr>
        <p:spPr>
          <a:xfrm>
            <a:off x="1146220" y="686602"/>
            <a:ext cx="11045780"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21:PHÒNG CHỐNG COVID 19</a:t>
            </a:r>
          </a:p>
        </p:txBody>
      </p:sp>
      <p:pic>
        <p:nvPicPr>
          <p:cNvPr id="2" name="hướng dẫn phòng chống phòng dịch covid khi hs đến trường">
            <a:hlinkClick r:id="" action="ppaction://media"/>
            <a:extLst>
              <a:ext uri="{FF2B5EF4-FFF2-40B4-BE49-F238E27FC236}">
                <a16:creationId xmlns:a16="http://schemas.microsoft.com/office/drawing/2014/main" id="{030C3702-756D-41FF-AAF5-B273837654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23890"/>
            <a:ext cx="12192000" cy="5634109"/>
          </a:xfrm>
          <a:prstGeom prst="rect">
            <a:avLst/>
          </a:prstGeom>
        </p:spPr>
      </p:pic>
    </p:spTree>
    <p:extLst>
      <p:ext uri="{BB962C8B-B14F-4D97-AF65-F5344CB8AC3E}">
        <p14:creationId xmlns:p14="http://schemas.microsoft.com/office/powerpoint/2010/main" val="35410110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97791" y="1624084"/>
            <a:ext cx="6318913"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tuần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Xin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15619696"/>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2483</TotalTime>
  <Words>819</Words>
  <Application>Microsoft Office PowerPoint</Application>
  <PresentationFormat>Widescreen</PresentationFormat>
  <Paragraphs>39</Paragraphs>
  <Slides>9</Slides>
  <Notes>1</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9</vt:i4>
      </vt:variant>
    </vt:vector>
  </HeadingPairs>
  <TitlesOfParts>
    <vt:vector size="19" baseType="lpstr">
      <vt:lpstr>Arial</vt:lpstr>
      <vt:lpstr>Barlow Condensed Black</vt:lpstr>
      <vt:lpstr>Calibri</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Phương Thu (420000462)</cp:lastModifiedBy>
  <cp:revision>91</cp:revision>
  <dcterms:created xsi:type="dcterms:W3CDTF">2021-10-10T09:47:35Z</dcterms:created>
  <dcterms:modified xsi:type="dcterms:W3CDTF">2022-02-06T13:59:34Z</dcterms:modified>
</cp:coreProperties>
</file>