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23" r:id="rId3"/>
    <p:sldMasterId id="2147483737" r:id="rId4"/>
    <p:sldMasterId id="2147483750" r:id="rId5"/>
  </p:sldMasterIdLst>
  <p:notesMasterIdLst>
    <p:notesMasterId r:id="rId24"/>
  </p:notesMasterIdLst>
  <p:sldIdLst>
    <p:sldId id="310" r:id="rId6"/>
    <p:sldId id="258" r:id="rId7"/>
    <p:sldId id="323" r:id="rId8"/>
    <p:sldId id="290" r:id="rId9"/>
    <p:sldId id="304" r:id="rId10"/>
    <p:sldId id="322" r:id="rId11"/>
    <p:sldId id="320" r:id="rId12"/>
    <p:sldId id="312" r:id="rId13"/>
    <p:sldId id="313" r:id="rId14"/>
    <p:sldId id="314" r:id="rId15"/>
    <p:sldId id="315" r:id="rId16"/>
    <p:sldId id="316" r:id="rId17"/>
    <p:sldId id="319" r:id="rId18"/>
    <p:sldId id="318" r:id="rId19"/>
    <p:sldId id="317" r:id="rId20"/>
    <p:sldId id="321" r:id="rId21"/>
    <p:sldId id="324"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4660"/>
  </p:normalViewPr>
  <p:slideViewPr>
    <p:cSldViewPr snapToGrid="0">
      <p:cViewPr varScale="1">
        <p:scale>
          <a:sx n="68" d="100"/>
          <a:sy n="68" d="100"/>
        </p:scale>
        <p:origin x="8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7ECEE-AFA8-48A7-9666-E6E30956E675}"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1EDC5-88F8-4033-86D8-30F00EE6753C}" type="slidenum">
              <a:rPr lang="en-US" smtClean="0"/>
              <a:t>‹#›</a:t>
            </a:fld>
            <a:endParaRPr lang="en-US"/>
          </a:p>
        </p:txBody>
      </p:sp>
    </p:spTree>
    <p:extLst>
      <p:ext uri="{BB962C8B-B14F-4D97-AF65-F5344CB8AC3E}">
        <p14:creationId xmlns:p14="http://schemas.microsoft.com/office/powerpoint/2010/main" val="19917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68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91245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30404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64712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229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39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98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79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3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24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26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1325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0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75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626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6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515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969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83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75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64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81836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77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53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19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12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3633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3781309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801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203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297366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94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545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90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43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80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190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934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452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485057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83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44619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7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1154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3970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90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72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196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526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42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867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00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2811838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222166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02939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6629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7847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t>‹#›</a:t>
            </a:fld>
            <a:endParaRPr lang="en-US"/>
          </a:p>
        </p:txBody>
      </p:sp>
    </p:spTree>
    <p:extLst>
      <p:ext uri="{BB962C8B-B14F-4D97-AF65-F5344CB8AC3E}">
        <p14:creationId xmlns:p14="http://schemas.microsoft.com/office/powerpoint/2010/main" val="12861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323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143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460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177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oyte.binhduong.gov.vn/soyte/index.php/thong-tin-y-hoc/truyn-thong-gksk/474-an-toan-v-sinh-thc-phm-ngay-tt"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365" y="196945"/>
            <a:ext cx="1150649" cy="1160493"/>
          </a:xfrm>
          <a:prstGeom prst="rect">
            <a:avLst/>
          </a:prstGeom>
        </p:spPr>
      </p:pic>
      <p:sp>
        <p:nvSpPr>
          <p:cNvPr id="5" name="Rectangle 4"/>
          <p:cNvSpPr/>
          <p:nvPr/>
        </p:nvSpPr>
        <p:spPr>
          <a:xfrm>
            <a:off x="2929620" y="1627591"/>
            <a:ext cx="633275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TRƯỜNG TIỂU HỌC ĐỨC GIANG</a:t>
            </a:r>
          </a:p>
        </p:txBody>
      </p:sp>
      <p:sp>
        <p:nvSpPr>
          <p:cNvPr id="9" name="Rectangle 8"/>
          <p:cNvSpPr/>
          <p:nvPr/>
        </p:nvSpPr>
        <p:spPr>
          <a:xfrm>
            <a:off x="854297" y="2642374"/>
            <a:ext cx="1048340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cờ</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Tuần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20</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787001" y="3831153"/>
            <a:ext cx="861799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Đức</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Giang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3200" i="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24</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01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2022</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4" y="4664441"/>
            <a:ext cx="2954645" cy="219355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935" y="4896822"/>
            <a:ext cx="5231065" cy="205658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133" y="180291"/>
            <a:ext cx="1177147" cy="1177147"/>
          </a:xfrm>
          <a:prstGeom prst="rect">
            <a:avLst/>
          </a:prstGeom>
        </p:spPr>
      </p:pic>
    </p:spTree>
    <p:extLst>
      <p:ext uri="{BB962C8B-B14F-4D97-AF65-F5344CB8AC3E}">
        <p14:creationId xmlns:p14="http://schemas.microsoft.com/office/powerpoint/2010/main" val="145644605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7" name="Rectangle 6"/>
          <p:cNvSpPr/>
          <p:nvPr/>
        </p:nvSpPr>
        <p:spPr>
          <a:xfrm>
            <a:off x="2297214" y="1853214"/>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3</a:t>
            </a:r>
          </a:p>
        </p:txBody>
      </p:sp>
      <p:sp>
        <p:nvSpPr>
          <p:cNvPr id="8" name="Rectangle 7"/>
          <p:cNvSpPr/>
          <p:nvPr/>
        </p:nvSpPr>
        <p:spPr>
          <a:xfrm>
            <a:off x="532337" y="2583972"/>
            <a:ext cx="10364844" cy="954107"/>
          </a:xfrm>
          <a:prstGeom prst="rect">
            <a:avLst/>
          </a:prstGeom>
        </p:spPr>
        <p:txBody>
          <a:bodyPr wrap="square">
            <a:spAutoFit/>
          </a:bodyPr>
          <a:lstStyle/>
          <a:p>
            <a:pPr algn="ct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br>
              <a:rPr lang="en-US" sz="2800" b="1" dirty="0">
                <a:latin typeface="Times New Roman" pitchFamily="18" charset="0"/>
                <a:cs typeface="Times New Roman" pitchFamily="18" charset="0"/>
              </a:rPr>
            </a:br>
            <a:endParaRPr lang="en-US" sz="2800" b="1" dirty="0">
              <a:solidFill>
                <a:prstClr val="black"/>
              </a:solidFill>
              <a:latin typeface="Times New Roman" pitchFamily="18" charset="0"/>
              <a:cs typeface="Times New Roman" pitchFamily="18" charset="0"/>
            </a:endParaRPr>
          </a:p>
        </p:txBody>
      </p:sp>
      <p:sp>
        <p:nvSpPr>
          <p:cNvPr id="10" name="Rectangle 9"/>
          <p:cNvSpPr/>
          <p:nvPr/>
        </p:nvSpPr>
        <p:spPr>
          <a:xfrm>
            <a:off x="2297215" y="3451239"/>
            <a:ext cx="7013862"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106657"/>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11" name="Rectangle 10"/>
          <p:cNvSpPr/>
          <p:nvPr/>
        </p:nvSpPr>
        <p:spPr>
          <a:xfrm>
            <a:off x="2235362" y="1891852"/>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4</a:t>
            </a:r>
          </a:p>
        </p:txBody>
      </p:sp>
      <p:sp>
        <p:nvSpPr>
          <p:cNvPr id="12" name="Rectangle 11"/>
          <p:cNvSpPr/>
          <p:nvPr/>
        </p:nvSpPr>
        <p:spPr>
          <a:xfrm>
            <a:off x="532337" y="2944879"/>
            <a:ext cx="10364844" cy="830997"/>
          </a:xfrm>
          <a:prstGeom prst="rect">
            <a:avLst/>
          </a:prstGeom>
        </p:spPr>
        <p:txBody>
          <a:bodyPr wrap="square">
            <a:spAutoFit/>
          </a:bodyPr>
          <a:lstStyle/>
          <a:p>
            <a:pPr algn="ctr"/>
            <a:r>
              <a:rPr lang="en-US" sz="2400" b="1" dirty="0" err="1"/>
              <a:t>Vạn</a:t>
            </a:r>
            <a:r>
              <a:rPr lang="en-US" sz="2400" b="1" dirty="0"/>
              <a:t> </a:t>
            </a:r>
            <a:r>
              <a:rPr lang="en-US" sz="2400" b="1" dirty="0" err="1"/>
              <a:t>sự</a:t>
            </a:r>
            <a:r>
              <a:rPr lang="en-US" sz="2400" b="1" dirty="0"/>
              <a:t> </a:t>
            </a:r>
            <a:r>
              <a:rPr lang="en-US" sz="2400" b="1" dirty="0" err="1"/>
              <a:t>như</a:t>
            </a:r>
            <a:r>
              <a:rPr lang="en-US" sz="2400" b="1" dirty="0"/>
              <a:t> ý - </a:t>
            </a:r>
            <a:r>
              <a:rPr lang="en-US" sz="2400" b="1" dirty="0" err="1"/>
              <a:t>Vạn</a:t>
            </a:r>
            <a:r>
              <a:rPr lang="en-US" sz="2400" b="1" dirty="0"/>
              <a:t> </a:t>
            </a:r>
            <a:r>
              <a:rPr lang="en-US" sz="2400" b="1" dirty="0" err="1"/>
              <a:t>sự</a:t>
            </a:r>
            <a:r>
              <a:rPr lang="en-US" sz="2400" b="1" dirty="0"/>
              <a:t> </a:t>
            </a:r>
            <a:r>
              <a:rPr lang="en-US" sz="2400" b="1" dirty="0" err="1"/>
              <a:t>khởi</a:t>
            </a:r>
            <a:r>
              <a:rPr lang="en-US" sz="2400" b="1" dirty="0"/>
              <a:t> </a:t>
            </a:r>
            <a:r>
              <a:rPr lang="en-US" sz="2400" b="1" dirty="0" err="1"/>
              <a:t>đầu</a:t>
            </a:r>
            <a:r>
              <a:rPr lang="en-US" sz="2400" b="1" dirty="0"/>
              <a:t> nan . </a:t>
            </a:r>
            <a:r>
              <a:rPr lang="en-US" sz="2400" b="1" dirty="0" err="1"/>
              <a:t>Đâu</a:t>
            </a:r>
            <a:r>
              <a:rPr lang="en-US" sz="2400" b="1" dirty="0"/>
              <a:t> </a:t>
            </a:r>
            <a:r>
              <a:rPr lang="en-US" sz="2400" b="1" dirty="0" err="1"/>
              <a:t>là</a:t>
            </a:r>
            <a:r>
              <a:rPr lang="en-US" sz="2400" b="1" dirty="0"/>
              <a:t> </a:t>
            </a:r>
            <a:r>
              <a:rPr lang="en-US" sz="2400" b="1" dirty="0" err="1"/>
              <a:t>câu</a:t>
            </a:r>
            <a:r>
              <a:rPr lang="en-US" sz="2400" b="1" dirty="0"/>
              <a:t> </a:t>
            </a:r>
            <a:r>
              <a:rPr lang="en-US" sz="2400" b="1" dirty="0" err="1"/>
              <a:t>chúc</a:t>
            </a:r>
            <a:r>
              <a:rPr lang="en-US" sz="2400" b="1" dirty="0"/>
              <a:t> </a:t>
            </a:r>
            <a:r>
              <a:rPr lang="en-US" sz="2400" b="1" dirty="0" err="1"/>
              <a:t>Tết</a:t>
            </a:r>
            <a:r>
              <a:rPr lang="en-US" sz="2400" b="1" dirty="0"/>
              <a:t>?</a:t>
            </a:r>
            <a:br>
              <a:rPr lang="en-US" sz="2400" dirty="0"/>
            </a:br>
            <a:endParaRPr lang="en-US" sz="2400" b="1" dirty="0">
              <a:solidFill>
                <a:prstClr val="black"/>
              </a:solidFill>
            </a:endParaRPr>
          </a:p>
        </p:txBody>
      </p:sp>
      <p:sp>
        <p:nvSpPr>
          <p:cNvPr id="15" name="Rectangle 14"/>
          <p:cNvSpPr/>
          <p:nvPr/>
        </p:nvSpPr>
        <p:spPr>
          <a:xfrm>
            <a:off x="3853466" y="4275487"/>
            <a:ext cx="3722586"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solidFill>
                  <a:prstClr val="black"/>
                </a:solidFill>
              </a:rPr>
              <a:t>Đáp</a:t>
            </a:r>
            <a:r>
              <a:rPr lang="en-US" sz="2800" dirty="0">
                <a:solidFill>
                  <a:prstClr val="black"/>
                </a:solidFill>
              </a:rPr>
              <a:t> </a:t>
            </a:r>
            <a:r>
              <a:rPr lang="en-US" sz="2800" dirty="0" err="1">
                <a:solidFill>
                  <a:prstClr val="black"/>
                </a:solidFill>
              </a:rPr>
              <a:t>án</a:t>
            </a:r>
            <a:r>
              <a:rPr lang="en-US" sz="2800" dirty="0">
                <a:solidFill>
                  <a:prstClr val="black"/>
                </a:solidFill>
              </a:rPr>
              <a:t>: </a:t>
            </a:r>
            <a:r>
              <a:rPr lang="en-US" sz="2800" b="1" dirty="0" err="1"/>
              <a:t>Vạn</a:t>
            </a:r>
            <a:r>
              <a:rPr lang="en-US" sz="2800" b="1" dirty="0"/>
              <a:t> </a:t>
            </a:r>
            <a:r>
              <a:rPr lang="en-US" sz="2800" b="1" dirty="0" err="1"/>
              <a:t>sự</a:t>
            </a:r>
            <a:r>
              <a:rPr lang="en-US" sz="2800" b="1" dirty="0"/>
              <a:t> </a:t>
            </a:r>
            <a:r>
              <a:rPr lang="en-US" sz="2800" b="1" dirty="0" err="1"/>
              <a:t>như</a:t>
            </a:r>
            <a:r>
              <a:rPr lang="en-US" sz="2800" b="1" dirty="0"/>
              <a:t> ý</a:t>
            </a:r>
            <a:endParaRPr lang="en-US" sz="2800" dirty="0"/>
          </a:p>
        </p:txBody>
      </p:sp>
      <p:sp>
        <p:nvSpPr>
          <p:cNvPr id="16" name="Rectangle 1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7" name="Rectangle 6"/>
          <p:cNvSpPr/>
          <p:nvPr/>
        </p:nvSpPr>
        <p:spPr>
          <a:xfrm>
            <a:off x="2235362" y="1750184"/>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5</a:t>
            </a:r>
          </a:p>
        </p:txBody>
      </p:sp>
      <p:sp>
        <p:nvSpPr>
          <p:cNvPr id="8" name="Rectangle 7"/>
          <p:cNvSpPr/>
          <p:nvPr/>
        </p:nvSpPr>
        <p:spPr>
          <a:xfrm>
            <a:off x="532337" y="2584271"/>
            <a:ext cx="10364844" cy="523220"/>
          </a:xfrm>
          <a:prstGeom prst="rect">
            <a:avLst/>
          </a:prstGeom>
        </p:spPr>
        <p:txBody>
          <a:bodyPr wrap="square">
            <a:spAutoFit/>
          </a:bodyPr>
          <a:lstStyle/>
          <a:p>
            <a:pPr algn="ctr"/>
            <a:r>
              <a:rPr lang="en-US" sz="2800" b="1" dirty="0" err="1">
                <a:latin typeface="Times New Roman" pitchFamily="18" charset="0"/>
                <a:cs typeface="Times New Roman" pitchFamily="18" charset="0"/>
              </a:rPr>
              <a:t>Tết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p:txBody>
      </p:sp>
      <p:sp>
        <p:nvSpPr>
          <p:cNvPr id="10" name="Rectangle 9"/>
          <p:cNvSpPr/>
          <p:nvPr/>
        </p:nvSpPr>
        <p:spPr>
          <a:xfrm>
            <a:off x="3309257" y="3451239"/>
            <a:ext cx="4855029"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solidFill>
                  <a:prstClr val="black"/>
                </a:solidFill>
              </a:rPr>
              <a:t>Đáp</a:t>
            </a:r>
            <a:r>
              <a:rPr lang="en-US" sz="2800" dirty="0">
                <a:solidFill>
                  <a:prstClr val="black"/>
                </a:solidFill>
              </a:rPr>
              <a:t> </a:t>
            </a:r>
            <a:r>
              <a:rPr lang="en-US" sz="2800" dirty="0" err="1">
                <a:solidFill>
                  <a:prstClr val="black"/>
                </a:solidFill>
              </a:rPr>
              <a:t>án</a:t>
            </a:r>
            <a:r>
              <a:rPr lang="en-US" sz="2800" dirty="0">
                <a:solidFill>
                  <a:prstClr val="black"/>
                </a:solidFill>
              </a:rPr>
              <a:t>: </a:t>
            </a:r>
            <a:r>
              <a:rPr lang="en-US" sz="2800" b="1" dirty="0" err="1"/>
              <a:t>Tết</a:t>
            </a:r>
            <a:r>
              <a:rPr lang="en-US" sz="2800" b="1" dirty="0"/>
              <a:t> </a:t>
            </a:r>
            <a:r>
              <a:rPr lang="en-US" sz="2800" b="1" dirty="0" err="1"/>
              <a:t>âm</a:t>
            </a:r>
            <a:r>
              <a:rPr lang="en-US" sz="2800" b="1" dirty="0"/>
              <a:t> </a:t>
            </a:r>
            <a:r>
              <a:rPr lang="en-US" sz="2800" b="1" dirty="0" err="1"/>
              <a:t>lịch</a:t>
            </a:r>
            <a:r>
              <a:rPr lang="en-US" sz="2800" b="1" dirty="0"/>
              <a:t> (</a:t>
            </a:r>
            <a:r>
              <a:rPr lang="en-US" sz="2800" b="1" dirty="0" err="1"/>
              <a:t>Tết</a:t>
            </a:r>
            <a:r>
              <a:rPr lang="en-US" sz="2800" b="1" dirty="0"/>
              <a:t> ta)</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7" name="Rectangle 6"/>
          <p:cNvSpPr/>
          <p:nvPr/>
        </p:nvSpPr>
        <p:spPr>
          <a:xfrm>
            <a:off x="2207827" y="1621395"/>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6</a:t>
            </a:r>
          </a:p>
        </p:txBody>
      </p:sp>
      <p:sp>
        <p:nvSpPr>
          <p:cNvPr id="8" name="Rectangle 7"/>
          <p:cNvSpPr/>
          <p:nvPr/>
        </p:nvSpPr>
        <p:spPr>
          <a:xfrm>
            <a:off x="601114" y="2584270"/>
            <a:ext cx="10364844" cy="523220"/>
          </a:xfrm>
          <a:prstGeom prst="rect">
            <a:avLst/>
          </a:prstGeom>
        </p:spPr>
        <p:txBody>
          <a:bodyPr wrap="square">
            <a:spAutoFit/>
          </a:bodyPr>
          <a:lstStyle/>
          <a:p>
            <a:pPr algn="ctr"/>
            <a:r>
              <a:rPr lang="en-US" sz="2800" b="1" dirty="0" err="1">
                <a:latin typeface="Times New Roman" pitchFamily="18" charset="0"/>
                <a:cs typeface="Times New Roman" pitchFamily="18" charset="0"/>
              </a:rPr>
              <a:t>Khoảnh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sang </a:t>
            </a:r>
            <a:r>
              <a:rPr lang="en-US" sz="2800" b="1" dirty="0" err="1">
                <a:latin typeface="Times New Roman" pitchFamily="18" charset="0"/>
                <a:cs typeface="Times New Roman" pitchFamily="18" charset="0"/>
              </a:rPr>
              <a:t>năm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p:txBody>
      </p:sp>
      <p:sp>
        <p:nvSpPr>
          <p:cNvPr id="10" name="Rectangle 9"/>
          <p:cNvSpPr/>
          <p:nvPr/>
        </p:nvSpPr>
        <p:spPr>
          <a:xfrm>
            <a:off x="3853466" y="3451239"/>
            <a:ext cx="3722586"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solidFill>
                  <a:prstClr val="black"/>
                </a:solidFill>
              </a:rPr>
              <a:t>Đáp</a:t>
            </a:r>
            <a:r>
              <a:rPr lang="en-US" sz="2800" dirty="0">
                <a:solidFill>
                  <a:prstClr val="black"/>
                </a:solidFill>
              </a:rPr>
              <a:t> </a:t>
            </a:r>
            <a:r>
              <a:rPr lang="en-US" sz="2800" dirty="0" err="1">
                <a:solidFill>
                  <a:prstClr val="black"/>
                </a:solidFill>
              </a:rPr>
              <a:t>án</a:t>
            </a:r>
            <a:r>
              <a:rPr lang="en-US" sz="2800" dirty="0">
                <a:solidFill>
                  <a:prstClr val="black"/>
                </a:solidFill>
              </a:rPr>
              <a:t>: </a:t>
            </a:r>
            <a:r>
              <a:rPr lang="en-US" sz="2800" b="1" dirty="0" err="1"/>
              <a:t>Giao</a:t>
            </a:r>
            <a:r>
              <a:rPr lang="en-US" sz="2800" b="1" dirty="0"/>
              <a:t> </a:t>
            </a:r>
            <a:r>
              <a:rPr lang="en-US" sz="2800" b="1" dirty="0" err="1"/>
              <a:t>thừa</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7" name="Rectangle 6"/>
          <p:cNvSpPr/>
          <p:nvPr/>
        </p:nvSpPr>
        <p:spPr>
          <a:xfrm>
            <a:off x="2297213" y="1634274"/>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7</a:t>
            </a:r>
          </a:p>
        </p:txBody>
      </p:sp>
      <p:sp>
        <p:nvSpPr>
          <p:cNvPr id="8" name="Rectangle 7"/>
          <p:cNvSpPr/>
          <p:nvPr/>
        </p:nvSpPr>
        <p:spPr>
          <a:xfrm>
            <a:off x="563154" y="2519876"/>
            <a:ext cx="11065692" cy="523220"/>
          </a:xfrm>
          <a:prstGeom prst="rect">
            <a:avLst/>
          </a:prstGeom>
        </p:spPr>
        <p:txBody>
          <a:bodyPr wrap="square">
            <a:spAutoFit/>
          </a:bodyPr>
          <a:lstStyle/>
          <a:p>
            <a:pPr algn="ct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giàu</a:t>
            </a:r>
            <a:r>
              <a:rPr lang="en-US" sz="2800" b="1" dirty="0">
                <a:latin typeface="Times New Roman" pitchFamily="18" charset="0"/>
                <a:cs typeface="Times New Roman" pitchFamily="18" charset="0"/>
              </a:rPr>
              <a:t> sang, </a:t>
            </a:r>
            <a:r>
              <a:rPr lang="en-US" sz="2800" b="1" dirty="0" err="1">
                <a:latin typeface="Times New Roman" pitchFamily="18" charset="0"/>
                <a:cs typeface="Times New Roman" pitchFamily="18" charset="0"/>
              </a:rPr>
              <a:t>hạnh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khỏe</a:t>
            </a:r>
            <a:r>
              <a:rPr lang="en-US" sz="2800" b="1" dirty="0">
                <a:latin typeface="Times New Roman" pitchFamily="18" charset="0"/>
                <a:cs typeface="Times New Roman" pitchFamily="18" charset="0"/>
              </a:rPr>
              <a:t>?</a:t>
            </a:r>
          </a:p>
        </p:txBody>
      </p:sp>
      <p:sp>
        <p:nvSpPr>
          <p:cNvPr id="10" name="Rectangle 9"/>
          <p:cNvSpPr/>
          <p:nvPr/>
        </p:nvSpPr>
        <p:spPr>
          <a:xfrm>
            <a:off x="3439884" y="3451239"/>
            <a:ext cx="5317750" cy="523220"/>
          </a:xfrm>
          <a:prstGeom prst="rect">
            <a:avLst/>
          </a:prstGeom>
          <a:solidFill>
            <a:srgbClr val="FFFF00"/>
          </a:solidFill>
          <a:ln w="57150">
            <a:solidFill>
              <a:srgbClr val="FC611F"/>
            </a:solidFill>
          </a:ln>
        </p:spPr>
        <p:txBody>
          <a:bodyPr wrap="square">
            <a:spAutoFit/>
          </a:bodyPr>
          <a:lstStyle/>
          <a:p>
            <a:r>
              <a:rPr lang="en-US" sz="2800" dirty="0">
                <a:solidFill>
                  <a:prstClr val="black"/>
                </a:solidFill>
                <a:latin typeface="Times New Roman" pitchFamily="18" charset="0"/>
                <a:cs typeface="Times New Roman" pitchFamily="18" charset="0"/>
              </a:rPr>
              <a:t>=&gt; </a:t>
            </a:r>
            <a:r>
              <a:rPr lang="en-US" sz="2800" dirty="0" err="1">
                <a:solidFill>
                  <a:prstClr val="black"/>
                </a:solidFill>
                <a:latin typeface="Times New Roman" pitchFamily="18" charset="0"/>
                <a:cs typeface="Times New Roman" pitchFamily="18" charset="0"/>
              </a:rPr>
              <a:t>Đáp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án</a:t>
            </a:r>
            <a:r>
              <a:rPr lang="en-US" sz="2800" dirty="0">
                <a:solidFill>
                  <a:prstClr val="black"/>
                </a:solidFill>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Thọ</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7" name="Rectangle 6"/>
          <p:cNvSpPr/>
          <p:nvPr/>
        </p:nvSpPr>
        <p:spPr>
          <a:xfrm>
            <a:off x="2207827" y="1698668"/>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8</a:t>
            </a:r>
          </a:p>
        </p:txBody>
      </p:sp>
      <p:sp>
        <p:nvSpPr>
          <p:cNvPr id="8" name="Rectangle 7"/>
          <p:cNvSpPr/>
          <p:nvPr/>
        </p:nvSpPr>
        <p:spPr>
          <a:xfrm>
            <a:off x="532337" y="2532755"/>
            <a:ext cx="10364844" cy="523220"/>
          </a:xfrm>
          <a:prstGeom prst="rect">
            <a:avLst/>
          </a:prstGeom>
        </p:spPr>
        <p:txBody>
          <a:bodyPr wrap="square">
            <a:spAutoFit/>
          </a:bodyPr>
          <a:lstStyle/>
          <a:p>
            <a:pPr algn="ctr"/>
            <a:r>
              <a:rPr lang="vi-VN" sz="2800" b="1" dirty="0">
                <a:latin typeface="Times New Roman" pitchFamily="18" charset="0"/>
                <a:cs typeface="Times New Roman" pitchFamily="18" charset="0"/>
              </a:rPr>
              <a:t>Bánh chưng</a:t>
            </a:r>
            <a:r>
              <a:rPr lang="en-US" sz="2800" b="1" dirty="0">
                <a:latin typeface="Times New Roman" pitchFamily="18" charset="0"/>
                <a:cs typeface="Times New Roman" pitchFamily="18" charset="0"/>
              </a:rPr>
              <a:t>,</a:t>
            </a:r>
            <a:r>
              <a:rPr lang="vi-VN" sz="2800" b="1" dirty="0">
                <a:latin typeface="Times New Roman" pitchFamily="18" charset="0"/>
                <a:cs typeface="Times New Roman" pitchFamily="18" charset="0"/>
              </a:rPr>
              <a:t> bánh giầy tương trưng cho biểu tượng của gì</a:t>
            </a:r>
            <a:r>
              <a:rPr lang="en-US" sz="2800" b="1" dirty="0">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10" name="Rectangle 9"/>
          <p:cNvSpPr/>
          <p:nvPr/>
        </p:nvSpPr>
        <p:spPr>
          <a:xfrm>
            <a:off x="3026229" y="3451239"/>
            <a:ext cx="5508171"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solidFill>
                  <a:prstClr val="black"/>
                </a:solidFill>
              </a:rPr>
              <a:t>Đáp</a:t>
            </a:r>
            <a:r>
              <a:rPr lang="en-US" sz="2800" dirty="0">
                <a:solidFill>
                  <a:prstClr val="black"/>
                </a:solidFill>
              </a:rPr>
              <a:t> </a:t>
            </a:r>
            <a:r>
              <a:rPr lang="en-US" sz="2800" dirty="0" err="1">
                <a:solidFill>
                  <a:prstClr val="black"/>
                </a:solidFill>
              </a:rPr>
              <a:t>án</a:t>
            </a:r>
            <a:r>
              <a:rPr lang="en-US" sz="2800" dirty="0">
                <a:solidFill>
                  <a:prstClr val="black"/>
                </a:solidFill>
              </a:rPr>
              <a:t>: </a:t>
            </a:r>
            <a:r>
              <a:rPr lang="en-US" sz="2800" dirty="0" err="1">
                <a:solidFill>
                  <a:prstClr val="black"/>
                </a:solidFill>
              </a:rPr>
              <a:t>biểu</a:t>
            </a:r>
            <a:r>
              <a:rPr lang="en-US" sz="2800" dirty="0">
                <a:solidFill>
                  <a:prstClr val="black"/>
                </a:solidFill>
              </a:rPr>
              <a:t> </a:t>
            </a:r>
            <a:r>
              <a:rPr lang="en-US" sz="2800" dirty="0" err="1">
                <a:solidFill>
                  <a:prstClr val="black"/>
                </a:solidFill>
              </a:rPr>
              <a:t>tượng</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b="1" dirty="0" err="1"/>
              <a:t>trời</a:t>
            </a:r>
            <a:r>
              <a:rPr lang="en-US" sz="2800" b="1" dirty="0"/>
              <a:t>, </a:t>
            </a:r>
            <a:r>
              <a:rPr lang="en-US" sz="2800" b="1" dirty="0" err="1"/>
              <a:t>đất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11" name="Rectangle 10"/>
          <p:cNvSpPr/>
          <p:nvPr/>
        </p:nvSpPr>
        <p:spPr>
          <a:xfrm>
            <a:off x="2207827" y="1724426"/>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9</a:t>
            </a:r>
          </a:p>
        </p:txBody>
      </p:sp>
      <p:sp>
        <p:nvSpPr>
          <p:cNvPr id="12" name="Rectangle 11"/>
          <p:cNvSpPr/>
          <p:nvPr/>
        </p:nvSpPr>
        <p:spPr>
          <a:xfrm>
            <a:off x="532337" y="2622907"/>
            <a:ext cx="10364844" cy="523220"/>
          </a:xfrm>
          <a:prstGeom prst="rect">
            <a:avLst/>
          </a:prstGeom>
        </p:spPr>
        <p:txBody>
          <a:bodyPr wrap="square">
            <a:spAutoFit/>
          </a:bodyPr>
          <a:lstStyle/>
          <a:p>
            <a:pPr algn="ctr"/>
            <a:r>
              <a:rPr lang="vi-VN" sz="2800" b="1" dirty="0">
                <a:latin typeface="Times New Roman" pitchFamily="18" charset="0"/>
                <a:cs typeface="Times New Roman" pitchFamily="18" charset="0"/>
              </a:rPr>
              <a:t>Hoa gì tượng trưng cho Tết ở M</a:t>
            </a:r>
            <a:r>
              <a:rPr lang="en-US" sz="2800" b="1" dirty="0" err="1">
                <a:latin typeface="Times New Roman" pitchFamily="18" charset="0"/>
                <a:cs typeface="Times New Roman" pitchFamily="18" charset="0"/>
              </a:rPr>
              <a:t>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Bắc</a:t>
            </a:r>
            <a:r>
              <a:rPr lang="en-US" sz="2800" b="1" dirty="0">
                <a:latin typeface="Times New Roman" pitchFamily="18" charset="0"/>
                <a:cs typeface="Times New Roman" pitchFamily="18" charset="0"/>
              </a:rPr>
              <a:t> ?</a:t>
            </a:r>
          </a:p>
        </p:txBody>
      </p:sp>
      <p:sp>
        <p:nvSpPr>
          <p:cNvPr id="15" name="Rectangle 14"/>
          <p:cNvSpPr/>
          <p:nvPr/>
        </p:nvSpPr>
        <p:spPr>
          <a:xfrm>
            <a:off x="3853466" y="3451239"/>
            <a:ext cx="3722586" cy="523220"/>
          </a:xfrm>
          <a:prstGeom prst="rect">
            <a:avLst/>
          </a:prstGeom>
          <a:solidFill>
            <a:srgbClr val="FFFF00"/>
          </a:solidFill>
          <a:ln w="57150">
            <a:solidFill>
              <a:srgbClr val="FC611F"/>
            </a:solidFill>
          </a:ln>
        </p:spPr>
        <p:txBody>
          <a:bodyPr wrap="square">
            <a:spAutoFit/>
          </a:bodyPr>
          <a:lstStyle/>
          <a:p>
            <a:r>
              <a:rPr lang="en-US" sz="2000" dirty="0">
                <a:solidFill>
                  <a:prstClr val="black"/>
                </a:solidFill>
                <a:latin typeface="Times New Roman" pitchFamily="18" charset="0"/>
                <a:cs typeface="Times New Roman" pitchFamily="18" charset="0"/>
              </a:rPr>
              <a:t>=&gt; </a:t>
            </a:r>
            <a:r>
              <a:rPr lang="en-US" sz="2800" dirty="0" err="1">
                <a:solidFill>
                  <a:prstClr val="black"/>
                </a:solidFill>
              </a:rPr>
              <a:t>Đáp</a:t>
            </a:r>
            <a:r>
              <a:rPr lang="en-US" sz="2800" dirty="0">
                <a:solidFill>
                  <a:prstClr val="black"/>
                </a:solidFill>
              </a:rPr>
              <a:t> </a:t>
            </a:r>
            <a:r>
              <a:rPr lang="en-US" sz="2800" dirty="0" err="1">
                <a:solidFill>
                  <a:prstClr val="black"/>
                </a:solidFill>
              </a:rPr>
              <a:t>án</a:t>
            </a:r>
            <a:r>
              <a:rPr lang="en-US" sz="2800" dirty="0">
                <a:solidFill>
                  <a:prstClr val="black"/>
                </a:solidFill>
              </a:rPr>
              <a:t>: </a:t>
            </a:r>
            <a:r>
              <a:rPr lang="en-US" sz="2800" b="1" dirty="0" err="1"/>
              <a:t>Hoa</a:t>
            </a:r>
            <a:r>
              <a:rPr lang="en-US" sz="2800" b="1" dirty="0"/>
              <a:t> </a:t>
            </a:r>
            <a:r>
              <a:rPr lang="en-US" sz="2800" b="1" dirty="0" err="1"/>
              <a:t>đào</a:t>
            </a:r>
            <a:endParaRPr lang="en-US" sz="2800" dirty="0"/>
          </a:p>
        </p:txBody>
      </p:sp>
    </p:spTree>
    <p:extLst>
      <p:ext uri="{BB962C8B-B14F-4D97-AF65-F5344CB8AC3E}">
        <p14:creationId xmlns:p14="http://schemas.microsoft.com/office/powerpoint/2010/main" val="1334816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7" name="Rectangle 6"/>
          <p:cNvSpPr/>
          <p:nvPr/>
        </p:nvSpPr>
        <p:spPr>
          <a:xfrm>
            <a:off x="1146220" y="686602"/>
            <a:ext cx="11045780"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 Y/C ĐỐI VỚI ĐỘI VIÊN</a:t>
            </a:r>
          </a:p>
        </p:txBody>
      </p:sp>
      <p:pic>
        <p:nvPicPr>
          <p:cNvPr id="8" name="Picture 7">
            <a:extLst>
              <a:ext uri="{FF2B5EF4-FFF2-40B4-BE49-F238E27FC236}">
                <a16:creationId xmlns:a16="http://schemas.microsoft.com/office/drawing/2014/main" id="{8AC09DD0-0D30-4961-B946-FCE68D067DD5}"/>
              </a:ext>
            </a:extLst>
          </p:cNvPr>
          <p:cNvPicPr>
            <a:picLocks noChangeAspect="1"/>
          </p:cNvPicPr>
          <p:nvPr/>
        </p:nvPicPr>
        <p:blipFill>
          <a:blip r:embed="rId3"/>
          <a:stretch>
            <a:fillRect/>
          </a:stretch>
        </p:blipFill>
        <p:spPr>
          <a:xfrm>
            <a:off x="2107067" y="1263453"/>
            <a:ext cx="8082925" cy="5515574"/>
          </a:xfrm>
          <a:prstGeom prst="rect">
            <a:avLst/>
          </a:prstGeom>
        </p:spPr>
      </p:pic>
    </p:spTree>
    <p:extLst>
      <p:ext uri="{BB962C8B-B14F-4D97-AF65-F5344CB8AC3E}">
        <p14:creationId xmlns:p14="http://schemas.microsoft.com/office/powerpoint/2010/main" val="354101104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97791" y="1624084"/>
            <a:ext cx="631891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Xin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1561969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noProof="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20</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0" y="1814657"/>
            <a:ext cx="1219200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Buổi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defRPr/>
            </a:pPr>
            <a:r>
              <a:rPr lang="en-US" sz="3400" dirty="0">
                <a:solidFill>
                  <a:prstClr val="black"/>
                </a:solidFill>
                <a:latin typeface="Times New Roman" panose="02020603050405020304" pitchFamily="18" charset="0"/>
                <a:cs typeface="Times New Roman" panose="02020603050405020304" pitchFamily="18" charset="0"/>
              </a:rPr>
              <a:t>- Ý </a:t>
            </a:r>
            <a:r>
              <a:rPr lang="en-US" sz="3400" dirty="0" err="1">
                <a:solidFill>
                  <a:prstClr val="black"/>
                </a:solidFill>
                <a:latin typeface="Times New Roman" panose="02020603050405020304" pitchFamily="18" charset="0"/>
                <a:cs typeface="Times New Roman" panose="02020603050405020304" pitchFamily="18" charset="0"/>
              </a:rPr>
              <a:t>nghĩa</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phong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bao</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lì</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xì</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ngày</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Tết</a:t>
            </a:r>
            <a:r>
              <a:rPr lang="en-US" sz="3400" dirty="0">
                <a:solidFill>
                  <a:prstClr val="black"/>
                </a:solidFill>
                <a:latin typeface="Times New Roman" panose="02020603050405020304" pitchFamily="18" charset="0"/>
                <a:cs typeface="Times New Roman" panose="02020603050405020304" pitchFamily="18" charset="0"/>
              </a:rPr>
              <a:t>.</a:t>
            </a:r>
          </a:p>
          <a:p>
            <a:pPr>
              <a:defRPr/>
            </a:pPr>
            <a:r>
              <a:rPr lang="en-US" sz="3400" dirty="0">
                <a:latin typeface="Times New Roman" panose="02020603050405020304" pitchFamily="18" charset="0"/>
                <a:cs typeface="Times New Roman" panose="02020603050405020304" pitchFamily="18" charset="0"/>
              </a:rPr>
              <a:t>- An </a:t>
            </a:r>
            <a:r>
              <a:rPr lang="en-US" sz="3400" dirty="0" err="1">
                <a:latin typeface="Times New Roman" panose="02020603050405020304" pitchFamily="18" charset="0"/>
                <a:cs typeface="Times New Roman" panose="02020603050405020304" pitchFamily="18" charset="0"/>
              </a:rPr>
              <a:t>toàn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vệ</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thực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phẩm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Tết</a:t>
            </a:r>
            <a:r>
              <a:rPr lang="en-US" sz="3400" dirty="0">
                <a:latin typeface="Times New Roman" panose="02020603050405020304" pitchFamily="18" charset="0"/>
                <a:cs typeface="Times New Roman" panose="02020603050405020304" pitchFamily="18" charset="0"/>
              </a:rPr>
              <a:t>.</a:t>
            </a:r>
            <a:endParaRPr lang="en-US" sz="3400" b="1" dirty="0">
              <a:latin typeface="Times New Roman" panose="02020603050405020304" pitchFamily="18" charset="0"/>
              <a:cs typeface="Times New Roman" panose="02020603050405020304" pitchFamily="18" charset="0"/>
            </a:endParaRPr>
          </a:p>
          <a:p>
            <a:pP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qua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a:t>
            </a:r>
            <a:endPar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fontAlgn="base"/>
            <a:r>
              <a:rPr lang="en-US" sz="3400" dirty="0">
                <a:latin typeface="Times New Roman" panose="02020603050405020304" pitchFamily="18" charset="0"/>
                <a:cs typeface="Times New Roman" panose="02020603050405020304" pitchFamily="18" charset="0"/>
              </a:rPr>
              <a:t>- Video </a:t>
            </a:r>
            <a:r>
              <a:rPr lang="en-US" sz="3400" dirty="0" err="1">
                <a:latin typeface="Times New Roman" panose="02020603050405020304" pitchFamily="18" charset="0"/>
                <a:cs typeface="Times New Roman" panose="02020603050405020304" pitchFamily="18" charset="0"/>
              </a:rPr>
              <a:t>yêu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cầu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với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đội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viên</a:t>
            </a:r>
            <a:r>
              <a:rPr lang="en-US" sz="3400"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4051495" y="1106771"/>
            <a:ext cx="448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NỘI DUNG</a:t>
            </a:r>
          </a:p>
        </p:txBody>
      </p:sp>
    </p:spTree>
    <p:extLst>
      <p:ext uri="{BB962C8B-B14F-4D97-AF65-F5344CB8AC3E}">
        <p14:creationId xmlns:p14="http://schemas.microsoft.com/office/powerpoint/2010/main" val="13140990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7" name="Rectangle 6"/>
          <p:cNvSpPr/>
          <p:nvPr/>
        </p:nvSpPr>
        <p:spPr>
          <a:xfrm>
            <a:off x="1146220" y="686602"/>
            <a:ext cx="11045780"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 Ý NGHĨA PHONG BAO LÌ XÌ TẾT</a:t>
            </a:r>
          </a:p>
        </p:txBody>
      </p:sp>
      <p:pic>
        <p:nvPicPr>
          <p:cNvPr id="2" name="SỰ-TÍCH-PHONG-BAO-LÌ-XÌ">
            <a:hlinkClick r:id="" action="ppaction://media"/>
            <a:extLst>
              <a:ext uri="{FF2B5EF4-FFF2-40B4-BE49-F238E27FC236}">
                <a16:creationId xmlns:a16="http://schemas.microsoft.com/office/drawing/2014/main" id="{7216EE1B-9D51-4EA2-A0C2-E24E93286A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3544" y="1223890"/>
            <a:ext cx="8060788" cy="5612168"/>
          </a:xfrm>
          <a:prstGeom prst="rect">
            <a:avLst/>
          </a:prstGeom>
        </p:spPr>
      </p:pic>
    </p:spTree>
    <p:extLst>
      <p:ext uri="{BB962C8B-B14F-4D97-AF65-F5344CB8AC3E}">
        <p14:creationId xmlns:p14="http://schemas.microsoft.com/office/powerpoint/2010/main" val="693946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53631"/>
            <a:ext cx="12192000" cy="1066800"/>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066800"/>
          </a:xfrm>
          <a:prstGeom prst="rect">
            <a:avLst/>
          </a:prstGeom>
        </p:spPr>
      </p:pic>
      <p:sp>
        <p:nvSpPr>
          <p:cNvPr id="6" name="Rectangle 5"/>
          <p:cNvSpPr/>
          <p:nvPr/>
        </p:nvSpPr>
        <p:spPr>
          <a:xfrm>
            <a:off x="2997573" y="78973"/>
            <a:ext cx="692837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11" name="Rectangle 10"/>
          <p:cNvSpPr/>
          <p:nvPr/>
        </p:nvSpPr>
        <p:spPr>
          <a:xfrm>
            <a:off x="1202229" y="546071"/>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20</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0942" y="1037166"/>
            <a:ext cx="12151058" cy="5693866"/>
          </a:xfrm>
          <a:prstGeom prst="rect">
            <a:avLst/>
          </a:prstGeom>
        </p:spPr>
        <p:txBody>
          <a:bodyPr wrap="square">
            <a:spAutoFit/>
          </a:bodyPr>
          <a:lstStyle/>
          <a:p>
            <a:pPr algn="ctr"/>
            <a:r>
              <a:rPr lang="nl-NL" sz="2800" dirty="0">
                <a:latin typeface="Times New Roman" pitchFamily="18" charset="0"/>
                <a:cs typeface="Times New Roman" pitchFamily="18" charset="0"/>
              </a:rPr>
              <a:t>         </a:t>
            </a:r>
            <a:r>
              <a:rPr lang="nl-NL" sz="2800" b="1" dirty="0">
                <a:latin typeface="Times New Roman" pitchFamily="18" charset="0"/>
                <a:cs typeface="Times New Roman" pitchFamily="18" charset="0"/>
                <a:hlinkClick r:id="rId3"/>
              </a:rPr>
              <a:t>AN TOÀN VỆ SINH THỰC PHẨM NGÀY TẾT</a:t>
            </a:r>
            <a:r>
              <a:rPr lang="nl-NL"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nl-NL" sz="2800" b="1" i="1" dirty="0">
                <a:latin typeface="Times New Roman" pitchFamily="18" charset="0"/>
                <a:cs typeface="Times New Roman" pitchFamily="18" charset="0"/>
              </a:rPr>
              <a:t>Vào dịp Tết, chúng ta thường sử dụng một lượng thực phẩm rất lớn gồm nhiều loại: từ thịt, cá, rau, củ, quả đến các loại thực phẩm chế biến sẵ dễ gây ra các bệnh như ngộ độc TP, tiêu chảy cấp,….Do đó để bảo đảm sức khỏe cho bản thân, gia đình và cộng đồng chúng ta cần tuân thủ 10 nguyên tắc vàng về vệ sinh an toàn thực phẩm sau:</a:t>
            </a:r>
            <a:endParaRPr lang="en-US" sz="2800" dirty="0">
              <a:latin typeface="Times New Roman" pitchFamily="18" charset="0"/>
              <a:cs typeface="Times New Roman" pitchFamily="18" charset="0"/>
            </a:endParaRPr>
          </a:p>
          <a:p>
            <a:r>
              <a:rPr lang="en-US" sz="2800" b="1" i="1" dirty="0">
                <a:latin typeface="Times New Roman" pitchFamily="18" charset="0"/>
                <a:cs typeface="Times New Roman" pitchFamily="18" charset="0"/>
              </a:rPr>
              <a:t>1. </a:t>
            </a:r>
            <a:r>
              <a:rPr lang="en-US" sz="2800" b="1" i="1" dirty="0" err="1">
                <a:latin typeface="Times New Roman" pitchFamily="18" charset="0"/>
                <a:cs typeface="Times New Roman" pitchFamily="18" charset="0"/>
              </a:rPr>
              <a:t>Chọn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phẩm</a:t>
            </a:r>
            <a:r>
              <a:rPr lang="en-US" sz="2800" b="1" i="1" dirty="0">
                <a:latin typeface="Times New Roman" pitchFamily="18" charset="0"/>
                <a:cs typeface="Times New Roman" pitchFamily="18" charset="0"/>
              </a:rPr>
              <a:t> an </a:t>
            </a:r>
            <a:r>
              <a:rPr lang="en-US" sz="2800" b="1" i="1" dirty="0" err="1">
                <a:latin typeface="Times New Roman" pitchFamily="18" charset="0"/>
                <a:cs typeface="Times New Roman" pitchFamily="18" charset="0"/>
              </a:rPr>
              <a:t>toàn</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a:t>
            </a:r>
          </a:p>
          <a:p>
            <a:r>
              <a:rPr lang="en-US" sz="2800" b="1" i="1" dirty="0">
                <a:latin typeface="Times New Roman" pitchFamily="18" charset="0"/>
                <a:cs typeface="Times New Roman" pitchFamily="18" charset="0"/>
              </a:rPr>
              <a:t>2. </a:t>
            </a:r>
            <a:r>
              <a:rPr lang="en-US" sz="2800" b="1" i="1" dirty="0" err="1">
                <a:latin typeface="Times New Roman" pitchFamily="18" charset="0"/>
                <a:cs typeface="Times New Roman" pitchFamily="18" charset="0"/>
              </a:rPr>
              <a:t>Nấu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kỹ</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70°C.</a:t>
            </a:r>
          </a:p>
          <a:p>
            <a:r>
              <a:rPr lang="en-US" sz="2800" b="1" i="1" dirty="0">
                <a:latin typeface="Times New Roman" pitchFamily="18" charset="0"/>
                <a:cs typeface="Times New Roman" pitchFamily="18" charset="0"/>
              </a:rPr>
              <a:t>3.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ngay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nấu</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khuẩn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94647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735"/>
        <p:cNvGrpSpPr/>
        <p:nvPr/>
      </p:nvGrpSpPr>
      <p:grpSpPr>
        <a:xfrm>
          <a:off x="0" y="0"/>
          <a:ext cx="0" cy="0"/>
          <a:chOff x="0" y="0"/>
          <a:chExt cx="0" cy="0"/>
        </a:xfrm>
      </p:grpSpPr>
      <p:sp>
        <p:nvSpPr>
          <p:cNvPr id="2" name="Rectangle 1"/>
          <p:cNvSpPr/>
          <p:nvPr/>
        </p:nvSpPr>
        <p:spPr>
          <a:xfrm>
            <a:off x="1502893" y="287155"/>
            <a:ext cx="9779000" cy="704061"/>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3" name="Rectangle 2"/>
          <p:cNvSpPr/>
          <p:nvPr/>
        </p:nvSpPr>
        <p:spPr>
          <a:xfrm>
            <a:off x="3057754" y="129770"/>
            <a:ext cx="6406690" cy="49244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6" name="Rectangle 5"/>
          <p:cNvSpPr/>
          <p:nvPr/>
        </p:nvSpPr>
        <p:spPr>
          <a:xfrm>
            <a:off x="1256714" y="508149"/>
            <a:ext cx="10410092" cy="4924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SINH HOẠT DƯỚI CỜ TUẦN </a:t>
            </a:r>
            <a:r>
              <a:rPr lang="en-US" sz="2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20</a:t>
            </a:r>
            <a:endPar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6C8F525-526B-484B-B407-B4F827245ED5}"/>
              </a:ext>
            </a:extLst>
          </p:cNvPr>
          <p:cNvSpPr txBox="1"/>
          <p:nvPr/>
        </p:nvSpPr>
        <p:spPr>
          <a:xfrm>
            <a:off x="759854" y="849549"/>
            <a:ext cx="10522039" cy="6124754"/>
          </a:xfrm>
          <a:prstGeom prst="rect">
            <a:avLst/>
          </a:prstGeom>
          <a:noFill/>
        </p:spPr>
        <p:txBody>
          <a:bodyPr wrap="square">
            <a:spAutoFit/>
          </a:bodyPr>
          <a:lstStyle/>
          <a:p>
            <a:r>
              <a:rPr lang="en-US" sz="2800" b="1" i="1" dirty="0">
                <a:latin typeface="Times New Roman" pitchFamily="18" charset="0"/>
                <a:cs typeface="Times New Roman" pitchFamily="18" charset="0"/>
              </a:rPr>
              <a:t>4.  </a:t>
            </a:r>
            <a:r>
              <a:rPr lang="en-US" sz="2800" b="1" i="1" dirty="0" err="1">
                <a:latin typeface="Times New Roman" pitchFamily="18" charset="0"/>
                <a:cs typeface="Times New Roman" pitchFamily="18" charset="0"/>
              </a:rPr>
              <a:t>Bảo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quản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cẩn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đã</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nấu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60°C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10°C.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a:t>
            </a:r>
          </a:p>
          <a:p>
            <a:r>
              <a:rPr lang="en-US" sz="2800" b="1" i="1" dirty="0">
                <a:latin typeface="Times New Roman" pitchFamily="18" charset="0"/>
                <a:cs typeface="Times New Roman" pitchFamily="18" charset="0"/>
              </a:rPr>
              <a:t>5</a:t>
            </a:r>
            <a:r>
              <a:rPr lang="en-US" sz="2800" b="1" dirty="0">
                <a:latin typeface="Times New Roman" pitchFamily="18" charset="0"/>
                <a:cs typeface="Times New Roman" pitchFamily="18" charset="0"/>
              </a:rPr>
              <a: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Nấu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thật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kỹ</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a:t>
            </a:r>
          </a:p>
          <a:p>
            <a:r>
              <a:rPr lang="en-US" sz="2800" b="1" i="1" dirty="0">
                <a:latin typeface="Times New Roman" pitchFamily="18" charset="0"/>
                <a:cs typeface="Times New Roman" pitchFamily="18" charset="0"/>
              </a:rPr>
              <a:t>6. </a:t>
            </a:r>
            <a:r>
              <a:rPr lang="en-US" sz="2800" b="1" i="1" dirty="0" err="1">
                <a:latin typeface="Times New Roman" pitchFamily="18" charset="0"/>
                <a:cs typeface="Times New Roman" pitchFamily="18" charset="0"/>
              </a:rPr>
              <a:t>Tránh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nhiễm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khuẩn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chéo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giữa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sống</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bệnh</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bẩn</a:t>
            </a:r>
            <a:r>
              <a:rPr lang="en-US" sz="2800" dirty="0">
                <a:latin typeface="Times New Roman" pitchFamily="18" charset="0"/>
                <a:cs typeface="Times New Roman" pitchFamily="18" charset="0"/>
              </a:rPr>
              <a:t>.</a:t>
            </a:r>
          </a:p>
          <a:p>
            <a:r>
              <a:rPr lang="en-US" sz="2800" b="1" i="1" dirty="0">
                <a:latin typeface="Times New Roman" pitchFamily="18" charset="0"/>
                <a:cs typeface="Times New Roman" pitchFamily="18" charset="0"/>
              </a:rPr>
              <a:t>7. </a:t>
            </a:r>
            <a:r>
              <a:rPr lang="en-US" sz="2800" b="1" i="1" dirty="0" err="1">
                <a:latin typeface="Times New Roman" pitchFamily="18" charset="0"/>
                <a:cs typeface="Times New Roman" pitchFamily="18" charset="0"/>
              </a:rPr>
              <a:t>Rửa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tay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biến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p>
          <a:p>
            <a:r>
              <a:rPr lang="en-US" sz="2800" b="1" i="1" dirty="0">
                <a:latin typeface="Times New Roman" pitchFamily="18" charset="0"/>
                <a:cs typeface="Times New Roman" pitchFamily="18" charset="0"/>
              </a:rPr>
              <a:t>8. </a:t>
            </a:r>
            <a:r>
              <a:rPr lang="en-US" sz="2800" b="1" i="1" dirty="0" err="1">
                <a:latin typeface="Times New Roman" pitchFamily="18" charset="0"/>
                <a:cs typeface="Times New Roman" pitchFamily="18" charset="0"/>
              </a:rPr>
              <a:t>Giữ</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mặt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biến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ăn</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66844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3" name="Rectangle 2"/>
          <p:cNvSpPr/>
          <p:nvPr/>
        </p:nvSpPr>
        <p:spPr>
          <a:xfrm>
            <a:off x="0" y="1209822"/>
            <a:ext cx="12192000" cy="4893647"/>
          </a:xfrm>
          <a:prstGeom prst="rect">
            <a:avLst/>
          </a:prstGeom>
        </p:spPr>
        <p:txBody>
          <a:bodyPr wrap="square">
            <a:spAutoFit/>
          </a:bodyPr>
          <a:lstStyle/>
          <a:p>
            <a:r>
              <a:rPr lang="en-US" sz="2600" b="1" i="1" dirty="0">
                <a:latin typeface="Times New Roman" pitchFamily="18" charset="0"/>
                <a:cs typeface="Times New Roman" pitchFamily="18" charset="0"/>
              </a:rPr>
              <a:t>9. </a:t>
            </a:r>
            <a:r>
              <a:rPr lang="en-US" sz="2600" b="1" i="1" dirty="0" err="1">
                <a:latin typeface="Times New Roman" pitchFamily="18" charset="0"/>
                <a:cs typeface="Times New Roman" pitchFamily="18" charset="0"/>
              </a:rPr>
              <a:t>Che</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đậy</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thực</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phẩm</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để</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tránh</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côn</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trùng</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và</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các</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động</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vật</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khác</a:t>
            </a:r>
            <a:r>
              <a:rPr lang="en-US" sz="2600" b="1" i="1" dirty="0">
                <a:latin typeface="Times New Roman" pitchFamily="18" charset="0"/>
                <a:cs typeface="Times New Roman" pitchFamily="18" charset="0"/>
              </a:rPr>
              <a:t>. </a:t>
            </a:r>
            <a:r>
              <a:rPr lang="en-US" sz="2600" dirty="0" err="1">
                <a:latin typeface="Times New Roman" pitchFamily="18" charset="0"/>
                <a:cs typeface="Times New Roman" pitchFamily="18" charset="0"/>
              </a:rPr>
              <a:t>Che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đậy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phẩm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hộp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kín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kính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bàn</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vệ</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tốt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đậy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chín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lại</a:t>
            </a:r>
            <a:r>
              <a:rPr lang="en-US" sz="2600" dirty="0">
                <a:latin typeface="Times New Roman" pitchFamily="18" charset="0"/>
                <a:cs typeface="Times New Roman" pitchFamily="18" charset="0"/>
              </a:rPr>
              <a:t>.</a:t>
            </a:r>
          </a:p>
          <a:p>
            <a:r>
              <a:rPr lang="en-US" sz="2600" b="1" i="1" dirty="0">
                <a:latin typeface="Times New Roman" pitchFamily="18" charset="0"/>
                <a:cs typeface="Times New Roman" pitchFamily="18" charset="0"/>
              </a:rPr>
              <a:t>10. </a:t>
            </a:r>
            <a:r>
              <a:rPr lang="en-US" sz="2600" b="1" i="1" dirty="0" err="1">
                <a:latin typeface="Times New Roman" pitchFamily="18" charset="0"/>
                <a:cs typeface="Times New Roman" pitchFamily="18" charset="0"/>
              </a:rPr>
              <a:t>Sử</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dụng</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nguồn</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nước</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sạch</a:t>
            </a:r>
            <a:r>
              <a:rPr lang="en-US" sz="2600" b="1" i="1" dirty="0">
                <a:latin typeface="Times New Roman" pitchFamily="18" charset="0"/>
                <a:cs typeface="Times New Roman" pitchFamily="18" charset="0"/>
              </a:rPr>
              <a:t> an </a:t>
            </a:r>
            <a:r>
              <a:rPr lang="en-US" sz="2600" b="1" i="1" dirty="0" err="1">
                <a:latin typeface="Times New Roman" pitchFamily="18" charset="0"/>
                <a:cs typeface="Times New Roman" pitchFamily="18" charset="0"/>
              </a:rPr>
              <a:t>toàn</a:t>
            </a:r>
            <a:r>
              <a:rPr lang="en-US" sz="2600" b="1" i="1" dirty="0">
                <a:latin typeface="Times New Roman" pitchFamily="18" charset="0"/>
                <a:cs typeface="Times New Roman" pitchFamily="18" charset="0"/>
              </a:rPr>
              <a: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màu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mùi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chứa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mầm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bệnh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Hãy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đun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Đặc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biệt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thận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nấu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trẻ</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nhỏ</a:t>
            </a:r>
            <a:r>
              <a:rPr lang="en-US" sz="2600" dirty="0">
                <a:latin typeface="Times New Roman" pitchFamily="18" charset="0"/>
                <a:cs typeface="Times New Roman" pitchFamily="18" charset="0"/>
              </a:rPr>
              <a:t>.</a:t>
            </a:r>
          </a:p>
          <a:p>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đặc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biệt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HS, </a:t>
            </a:r>
            <a:r>
              <a:rPr lang="en-US" sz="2600" dirty="0" err="1">
                <a:latin typeface="Times New Roman" pitchFamily="18" charset="0"/>
                <a:cs typeface="Times New Roman" pitchFamily="18" charset="0"/>
              </a:rPr>
              <a:t>chúng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tuyệt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vệ</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phẩm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rõ</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xuất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cổng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trường</a:t>
            </a:r>
            <a:r>
              <a:rPr lang="en-US" sz="2600" dirty="0">
                <a:latin typeface="Times New Roman" pitchFamily="18" charset="0"/>
                <a:cs typeface="Times New Roman" pitchFamily="18" charset="0"/>
              </a:rPr>
              <a:t>: ô </a:t>
            </a:r>
            <a:r>
              <a:rPr lang="en-US" sz="2600" dirty="0" err="1">
                <a:latin typeface="Times New Roman" pitchFamily="18" charset="0"/>
                <a:cs typeface="Times New Roman" pitchFamily="18" charset="0"/>
              </a:rPr>
              <a:t>mai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kẹo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phẩm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màu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loè</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loẹt</a:t>
            </a:r>
            <a:r>
              <a:rPr lang="en-US" sz="2600" dirty="0">
                <a:latin typeface="Times New Roman" pitchFamily="18" charset="0"/>
                <a:cs typeface="Times New Roman" pitchFamily="18" charset="0"/>
              </a:rPr>
              <a:t>, …</a:t>
            </a:r>
          </a:p>
          <a:p>
            <a:r>
              <a:rPr lang="nl-NL" sz="2600" dirty="0">
                <a:latin typeface="Times New Roman" pitchFamily="18" charset="0"/>
                <a:cs typeface="Times New Roman" pitchFamily="18" charset="0"/>
              </a:rPr>
              <a:t>Cuối cùng xin kính chúc các thầy, cô cùng toàn thể các em HS có một kì nghỉ Tết khỏe mạnh, vui vẻ và hạnh phúc bên gia đình. Cô cũng mong rằng không bạn HS nào trong trường TH Đức Giang bị ngộ độc TP, các con có đồng ý với cô không nào!</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22255794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SINH HOẠT DƯỚI CỜ TUẦN 20</a:t>
            </a:r>
          </a:p>
        </p:txBody>
      </p:sp>
      <p:sp>
        <p:nvSpPr>
          <p:cNvPr id="7" name="Rectangle 6"/>
          <p:cNvSpPr/>
          <p:nvPr/>
        </p:nvSpPr>
        <p:spPr>
          <a:xfrm>
            <a:off x="1" y="1234788"/>
            <a:ext cx="12192000" cy="584775"/>
          </a:xfrm>
          <a:prstGeom prst="rect">
            <a:avLst/>
          </a:prstGeom>
          <a:solidFill>
            <a:schemeClr val="bg1"/>
          </a:solidFill>
        </p:spPr>
        <p:txBody>
          <a:bodyPr wrap="square">
            <a:spAutoFit/>
          </a:bodyPr>
          <a:lstStyle/>
          <a:p>
            <a:pPr algn="ct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tục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Niệt</a:t>
            </a:r>
            <a:r>
              <a:rPr lang="en-US" sz="3200" b="1" dirty="0">
                <a:latin typeface="Times New Roman" pitchFamily="18" charset="0"/>
                <a:cs typeface="Times New Roman" pitchFamily="18" charset="0"/>
              </a:rPr>
              <a:t> Nam.</a:t>
            </a:r>
            <a:endParaRPr lang="en-US" sz="3200" dirty="0">
              <a:latin typeface="Times New Roman" pitchFamily="18" charset="0"/>
              <a:cs typeface="Times New Roman" pitchFamily="18" charset="0"/>
            </a:endParaRPr>
          </a:p>
        </p:txBody>
      </p:sp>
      <p:sp>
        <p:nvSpPr>
          <p:cNvPr id="8" name="Rectangle 7"/>
          <p:cNvSpPr/>
          <p:nvPr/>
        </p:nvSpPr>
        <p:spPr>
          <a:xfrm>
            <a:off x="3635829" y="2253789"/>
            <a:ext cx="3940628" cy="646331"/>
          </a:xfrm>
          <a:prstGeom prst="rect">
            <a:avLst/>
          </a:prstGeom>
        </p:spPr>
        <p:txBody>
          <a:bodyPr wrap="square">
            <a:spAutoFit/>
          </a:bodyPr>
          <a:lstStyle/>
          <a:p>
            <a:pPr algn="ctr"/>
            <a:r>
              <a:rPr lang="en-US" sz="3600" b="1" dirty="0">
                <a:latin typeface="Times New Roman" pitchFamily="18" charset="0"/>
                <a:cs typeface="Times New Roman" pitchFamily="18" charset="0"/>
              </a:rPr>
              <a:t>TRÒ CHƠI</a:t>
            </a:r>
          </a:p>
        </p:txBody>
      </p:sp>
      <p:grpSp>
        <p:nvGrpSpPr>
          <p:cNvPr id="9" name="Group 8"/>
          <p:cNvGrpSpPr/>
          <p:nvPr/>
        </p:nvGrpSpPr>
        <p:grpSpPr>
          <a:xfrm>
            <a:off x="1698443" y="4128453"/>
            <a:ext cx="7549760" cy="1508105"/>
            <a:chOff x="1698443" y="2286774"/>
            <a:chExt cx="7549760" cy="1508105"/>
          </a:xfrm>
        </p:grpSpPr>
        <p:pic>
          <p:nvPicPr>
            <p:cNvPr id="10" name="Picture 9" descr="Light Bulb Cartoon 1000*1000 transprent Png Free Download - Yellow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78" b="90667" l="5778" r="90667">
                          <a14:foregroundMark x1="49778" y1="20889" x2="49778" y2="12000"/>
                          <a14:foregroundMark x1="67111" y1="28444" x2="72889" y2="23556"/>
                          <a14:foregroundMark x1="72889" y1="46222" x2="81333" y2="45778"/>
                          <a14:foregroundMark x1="72000" y1="67556" x2="65778" y2="61333"/>
                          <a14:foregroundMark x1="34222" y1="62222" x2="30667" y2="64889"/>
                          <a14:foregroundMark x1="26222" y1="46222" x2="19111" y2="46667"/>
                          <a14:foregroundMark x1="32444" y1="27111" x2="27111" y2="23556"/>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98443" y="2443957"/>
              <a:ext cx="825325" cy="8253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258148" y="2286774"/>
              <a:ext cx="6990055" cy="1508105"/>
            </a:xfrm>
            <a:prstGeom prst="rect">
              <a:avLst/>
            </a:prstGeom>
          </p:spPr>
          <p:txBody>
            <a:bodyPr wrap="square">
              <a:spAutoFit/>
            </a:bodyPr>
            <a:lstStyle/>
            <a:p>
              <a:r>
                <a:rPr lang="en-US" sz="2300" b="1" dirty="0">
                  <a:latin typeface="Times New Roman" pitchFamily="18" charset="0"/>
                  <a:cs typeface="Times New Roman" pitchFamily="18" charset="0"/>
                </a:rPr>
                <a:t>                                   LUẬT CHƠI</a:t>
              </a:r>
            </a:p>
            <a:p>
              <a:r>
                <a:rPr lang="en-US" sz="2300" b="1" dirty="0" err="1">
                  <a:latin typeface="Times New Roman" pitchFamily="18" charset="0"/>
                  <a:cs typeface="Times New Roman" pitchFamily="18" charset="0"/>
                </a:rPr>
                <a:t>Bằng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những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hiểu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mìnhvề</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tục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ngày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Sau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khi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hỏi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học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sinh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sẽ</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đưa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ra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lời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của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mình</a:t>
              </a:r>
              <a:r>
                <a:rPr lang="en-US" sz="2300" b="1" dirty="0">
                  <a:latin typeface="Times New Roman" pitchFamily="18" charset="0"/>
                  <a:cs typeface="Times New Roman" pitchFamily="18" charset="0"/>
                </a:rPr>
                <a:t>.</a:t>
              </a:r>
            </a:p>
          </p:txBody>
        </p:sp>
      </p:grpSp>
      <p:sp>
        <p:nvSpPr>
          <p:cNvPr id="12" name="Rectangle 11"/>
          <p:cNvSpPr/>
          <p:nvPr/>
        </p:nvSpPr>
        <p:spPr>
          <a:xfrm>
            <a:off x="3454303" y="3227250"/>
            <a:ext cx="5213287" cy="769441"/>
          </a:xfrm>
          <a:prstGeom prst="rect">
            <a:avLst/>
          </a:prstGeom>
        </p:spPr>
        <p:txBody>
          <a:bodyPr wrap="none">
            <a:spAutoFit/>
          </a:bodyPr>
          <a:lstStyle/>
          <a:p>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NGƯỜI HIỂU BIẾT</a:t>
            </a: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SINH HOẠT DƯỚI CỜ TUẦN 20</a:t>
            </a:r>
          </a:p>
        </p:txBody>
      </p:sp>
      <p:sp>
        <p:nvSpPr>
          <p:cNvPr id="31" name="Rectangle 30"/>
          <p:cNvSpPr/>
          <p:nvPr/>
        </p:nvSpPr>
        <p:spPr>
          <a:xfrm>
            <a:off x="2235362" y="1750183"/>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1</a:t>
            </a:r>
          </a:p>
        </p:txBody>
      </p:sp>
      <p:sp>
        <p:nvSpPr>
          <p:cNvPr id="32" name="Rectangle 31"/>
          <p:cNvSpPr/>
          <p:nvPr/>
        </p:nvSpPr>
        <p:spPr>
          <a:xfrm>
            <a:off x="601114" y="2558512"/>
            <a:ext cx="10364844" cy="1077218"/>
          </a:xfrm>
          <a:prstGeom prst="rect">
            <a:avLst/>
          </a:prstGeom>
        </p:spPr>
        <p:txBody>
          <a:bodyPr wrap="square">
            <a:spAutoFit/>
          </a:bodyPr>
          <a:lstStyle/>
          <a:p>
            <a:pPr algn="ctr"/>
            <a:r>
              <a:rPr lang="en-US" sz="3200" b="1" dirty="0">
                <a:latin typeface="Times New Roman" pitchFamily="18" charset="0"/>
                <a:cs typeface="Times New Roman" pitchFamily="18" charset="0"/>
              </a:rPr>
              <a:t>Theo </a:t>
            </a:r>
            <a:r>
              <a:rPr lang="en-US" sz="3200" b="1" dirty="0" err="1">
                <a:latin typeface="Times New Roman" pitchFamily="18" charset="0"/>
                <a:cs typeface="Times New Roman" pitchFamily="18" charset="0"/>
              </a:rPr>
              <a:t>truyền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thuyết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máy</a:t>
            </a:r>
            <a:r>
              <a:rPr lang="en-US" sz="3200" b="1" dirty="0">
                <a:latin typeface="Times New Roman" pitchFamily="18" charset="0"/>
                <a:cs typeface="Times New Roman" pitchFamily="18" charset="0"/>
              </a:rPr>
              <a:t> bay, </a:t>
            </a:r>
            <a:r>
              <a:rPr lang="en-US" sz="3200" b="1" dirty="0" err="1">
                <a:latin typeface="Times New Roman" pitchFamily="18" charset="0"/>
                <a:cs typeface="Times New Roman" pitchFamily="18" charset="0"/>
              </a:rPr>
              <a:t>tàu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tốc</a:t>
            </a:r>
            <a:r>
              <a:rPr lang="en-US" sz="3200" b="1" dirty="0">
                <a:latin typeface="Times New Roman" pitchFamily="18" charset="0"/>
                <a:cs typeface="Times New Roman" pitchFamily="18" charset="0"/>
              </a:rPr>
              <a:t>, phi </a:t>
            </a:r>
            <a:r>
              <a:rPr lang="en-US" sz="3200" b="1" dirty="0" err="1">
                <a:latin typeface="Times New Roman" pitchFamily="18" charset="0"/>
                <a:cs typeface="Times New Roman" pitchFamily="18" charset="0"/>
              </a:rPr>
              <a:t>thuyền</a:t>
            </a:r>
            <a:r>
              <a:rPr lang="en-US" sz="3200" b="1" dirty="0">
                <a:latin typeface="Times New Roman" pitchFamily="18" charset="0"/>
                <a:cs typeface="Times New Roman" pitchFamily="18" charset="0"/>
              </a:rPr>
              <a:t> hay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a:t>
            </a:r>
          </a:p>
        </p:txBody>
      </p:sp>
      <p:sp>
        <p:nvSpPr>
          <p:cNvPr id="34" name="Rectangle 33"/>
          <p:cNvSpPr/>
          <p:nvPr/>
        </p:nvSpPr>
        <p:spPr>
          <a:xfrm>
            <a:off x="3881001" y="4275487"/>
            <a:ext cx="3722586" cy="523220"/>
          </a:xfrm>
          <a:prstGeom prst="rect">
            <a:avLst/>
          </a:prstGeom>
          <a:solidFill>
            <a:srgbClr val="FFFF00"/>
          </a:solidFill>
          <a:ln w="57150">
            <a:solidFill>
              <a:srgbClr val="FC611F"/>
            </a:solidFill>
          </a:ln>
        </p:spPr>
        <p:txBody>
          <a:bodyPr wrap="square">
            <a:spAutoFit/>
          </a:bodyPr>
          <a:lstStyle/>
          <a:p>
            <a:r>
              <a:rPr lang="en-US" sz="2000" dirty="0">
                <a:latin typeface="Times New Roman" pitchFamily="18" charset="0"/>
                <a:cs typeface="Times New Roman" pitchFamily="18" charset="0"/>
              </a:rPr>
              <a:t>=&gt;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Con </a:t>
            </a:r>
            <a:r>
              <a:rPr lang="en-US" sz="2800" b="1" dirty="0" err="1">
                <a:latin typeface="Times New Roman" pitchFamily="18" charset="0"/>
                <a:cs typeface="Times New Roman" pitchFamily="18" charset="0"/>
              </a:rPr>
              <a:t>cá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chép</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05711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SINH HOẠT DƯỚI CỜ TUẦN 20</a:t>
            </a:r>
          </a:p>
        </p:txBody>
      </p:sp>
      <p:sp>
        <p:nvSpPr>
          <p:cNvPr id="16" name="Rectangle 15"/>
          <p:cNvSpPr/>
          <p:nvPr/>
        </p:nvSpPr>
        <p:spPr>
          <a:xfrm>
            <a:off x="2207827" y="1930488"/>
            <a:ext cx="7013863" cy="584775"/>
          </a:xfrm>
          <a:prstGeom prst="rect">
            <a:avLst/>
          </a:prstGeom>
        </p:spPr>
        <p:txBody>
          <a:bodyPr wrap="square">
            <a:spAutoFit/>
          </a:bodyPr>
          <a:lstStyle/>
          <a:p>
            <a:pPr algn="ctr"/>
            <a:r>
              <a:rPr lang="en-US" sz="3200" b="1" dirty="0">
                <a:solidFill>
                  <a:srgbClr val="00B050"/>
                </a:solidFill>
                <a:latin typeface="Times New Roman" pitchFamily="18" charset="0"/>
                <a:cs typeface="Times New Roman" pitchFamily="18" charset="0"/>
              </a:rPr>
              <a:t>CÂU HỎI 2</a:t>
            </a:r>
          </a:p>
        </p:txBody>
      </p:sp>
      <p:sp>
        <p:nvSpPr>
          <p:cNvPr id="17" name="Rectangle 16"/>
          <p:cNvSpPr/>
          <p:nvPr/>
        </p:nvSpPr>
        <p:spPr>
          <a:xfrm>
            <a:off x="532337" y="2777454"/>
            <a:ext cx="10364844" cy="523220"/>
          </a:xfrm>
          <a:prstGeom prst="rect">
            <a:avLst/>
          </a:prstGeom>
        </p:spPr>
        <p:txBody>
          <a:bodyPr wrap="square">
            <a:spAutoFit/>
          </a:bodyPr>
          <a:lstStyle/>
          <a:p>
            <a:pPr algn="ct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tết</a:t>
            </a:r>
            <a:r>
              <a:rPr lang="en-US" sz="2800" b="1" dirty="0">
                <a:latin typeface="Times New Roman" pitchFamily="18" charset="0"/>
                <a:cs typeface="Times New Roman" pitchFamily="18" charset="0"/>
              </a:rPr>
              <a:t> hay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19" name="Rectangle 18"/>
          <p:cNvSpPr/>
          <p:nvPr/>
        </p:nvSpPr>
        <p:spPr>
          <a:xfrm>
            <a:off x="1850571" y="3974459"/>
            <a:ext cx="8164286" cy="523220"/>
          </a:xfrm>
          <a:prstGeom prst="rect">
            <a:avLst/>
          </a:prstGeom>
          <a:solidFill>
            <a:srgbClr val="FFFF00"/>
          </a:solidFill>
          <a:ln w="57150">
            <a:solidFill>
              <a:srgbClr val="FC611F"/>
            </a:solidFill>
          </a:ln>
        </p:spPr>
        <p:txBody>
          <a:bodyPr wrap="square">
            <a:spAutoFit/>
          </a:bodyPr>
          <a:lstStyle/>
          <a:p>
            <a:r>
              <a:rPr lang="en-US" sz="2800" dirty="0">
                <a:solidFill>
                  <a:prstClr val="black"/>
                </a:solidFill>
                <a:latin typeface="Times New Roman" pitchFamily="18" charset="0"/>
                <a:cs typeface="Times New Roman" pitchFamily="18" charset="0"/>
              </a:rPr>
              <a:t>=&gt;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giờ</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cấm</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106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TotalTime>
  <Words>1260</Words>
  <Application>Microsoft Office PowerPoint</Application>
  <PresentationFormat>Widescreen</PresentationFormat>
  <Paragraphs>90</Paragraphs>
  <Slides>18</Slides>
  <Notes>1</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18</vt:i4>
      </vt:variant>
    </vt:vector>
  </HeadingPairs>
  <TitlesOfParts>
    <vt:vector size="27" baseType="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Phương Thu (420000462)</cp:lastModifiedBy>
  <cp:revision>82</cp:revision>
  <dcterms:created xsi:type="dcterms:W3CDTF">2021-10-10T09:47:35Z</dcterms:created>
  <dcterms:modified xsi:type="dcterms:W3CDTF">2022-01-24T02:33:37Z</dcterms:modified>
</cp:coreProperties>
</file>