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1" r:id="rId3"/>
  </p:sldMasterIdLst>
  <p:notesMasterIdLst>
    <p:notesMasterId r:id="rId27"/>
  </p:notesMasterIdLst>
  <p:sldIdLst>
    <p:sldId id="310" r:id="rId4"/>
    <p:sldId id="258" r:id="rId5"/>
    <p:sldId id="311" r:id="rId6"/>
    <p:sldId id="278" r:id="rId7"/>
    <p:sldId id="279" r:id="rId8"/>
    <p:sldId id="304" r:id="rId9"/>
    <p:sldId id="290" r:id="rId10"/>
    <p:sldId id="371" r:id="rId11"/>
    <p:sldId id="372" r:id="rId12"/>
    <p:sldId id="375" r:id="rId13"/>
    <p:sldId id="373" r:id="rId14"/>
    <p:sldId id="374" r:id="rId15"/>
    <p:sldId id="377" r:id="rId16"/>
    <p:sldId id="379" r:id="rId17"/>
    <p:sldId id="388" r:id="rId18"/>
    <p:sldId id="382" r:id="rId19"/>
    <p:sldId id="383" r:id="rId20"/>
    <p:sldId id="384" r:id="rId21"/>
    <p:sldId id="385" r:id="rId22"/>
    <p:sldId id="386" r:id="rId23"/>
    <p:sldId id="387" r:id="rId24"/>
    <p:sldId id="389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69" d="100"/>
          <a:sy n="69" d="100"/>
        </p:scale>
        <p:origin x="87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ECEE-AFA8-48A7-9666-E6E30956E675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EDC5-88F8-4033-86D8-30F00EE67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25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062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377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68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5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4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23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527900" y="388432"/>
            <a:ext cx="11114749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"/>
          <p:cNvSpPr/>
          <p:nvPr/>
        </p:nvSpPr>
        <p:spPr>
          <a:xfrm>
            <a:off x="881581" y="292693"/>
            <a:ext cx="10758425" cy="6384375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4"/>
          <p:cNvSpPr/>
          <p:nvPr/>
        </p:nvSpPr>
        <p:spPr>
          <a:xfrm>
            <a:off x="11122057" y="5930292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7" name="Google Shape;237;p4"/>
          <p:cNvGrpSpPr/>
          <p:nvPr/>
        </p:nvGrpSpPr>
        <p:grpSpPr>
          <a:xfrm>
            <a:off x="11122057" y="3042677"/>
            <a:ext cx="759568" cy="507483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11122057" y="2294792"/>
            <a:ext cx="759568" cy="507483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11128364" y="1578123"/>
            <a:ext cx="757981" cy="517352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11122057" y="808847"/>
            <a:ext cx="759568" cy="517352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11122057" y="3790577"/>
            <a:ext cx="759568" cy="507483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11122057" y="4538477"/>
            <a:ext cx="759568" cy="507483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11122057" y="5823925"/>
            <a:ext cx="759568" cy="410985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4"/>
          <p:cNvSpPr/>
          <p:nvPr/>
        </p:nvSpPr>
        <p:spPr>
          <a:xfrm>
            <a:off x="527859" y="292693"/>
            <a:ext cx="10737917" cy="6384375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4"/>
          <p:cNvSpPr/>
          <p:nvPr/>
        </p:nvSpPr>
        <p:spPr>
          <a:xfrm>
            <a:off x="305201" y="180913"/>
            <a:ext cx="1059620" cy="91561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382928" y="5844515"/>
            <a:ext cx="1059613" cy="91567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4"/>
          <p:cNvSpPr/>
          <p:nvPr/>
        </p:nvSpPr>
        <p:spPr>
          <a:xfrm>
            <a:off x="9479668" y="976900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4"/>
          <p:cNvSpPr/>
          <p:nvPr/>
        </p:nvSpPr>
        <p:spPr>
          <a:xfrm>
            <a:off x="1765867" y="7347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4"/>
          <p:cNvGrpSpPr/>
          <p:nvPr/>
        </p:nvGrpSpPr>
        <p:grpSpPr>
          <a:xfrm>
            <a:off x="10182534" y="588467"/>
            <a:ext cx="388500" cy="375167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10784500" y="1642851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4"/>
          <p:cNvSpPr/>
          <p:nvPr/>
        </p:nvSpPr>
        <p:spPr>
          <a:xfrm>
            <a:off x="1364001" y="13520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1022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2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58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0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6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20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3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75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66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49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16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20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97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19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97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531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24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52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823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800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775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626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9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1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3D67-3910-4BA4-A7E9-E3652750EA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5EC8E-39DA-47CC-A989-9C1005F94961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2F266-ADEC-45A3-8BC0-D19749701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3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73D67-3910-4BA4-A7E9-E3652750EA2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516991-F5D5-403A-822D-13C3445A1D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RlbVREZzm30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365" y="196945"/>
            <a:ext cx="1150649" cy="11604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9620" y="1627591"/>
            <a:ext cx="63327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ĐỨC GIANG</a:t>
            </a:r>
          </a:p>
        </p:txBody>
      </p:sp>
      <p:sp>
        <p:nvSpPr>
          <p:cNvPr id="9" name="Rectangle 8"/>
          <p:cNvSpPr/>
          <p:nvPr/>
        </p:nvSpPr>
        <p:spPr>
          <a:xfrm>
            <a:off x="854297" y="2642374"/>
            <a:ext cx="104834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7001" y="3831153"/>
            <a:ext cx="8617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r>
              <a:rPr kumimoji="0" lang="en-US" sz="3200" b="0" i="1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17 </a:t>
            </a:r>
            <a:r>
              <a:rPr kumimoji="0" lang="en-US" sz="3200" b="0" i="1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01 </a:t>
            </a:r>
            <a:r>
              <a:rPr kumimoji="0" lang="en-US" sz="3200" b="0" i="1" u="none" strike="noStrike" kern="1200" cap="none" spc="0" normalizeH="0" baseline="0" noProof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  <a:endParaRPr kumimoji="0" lang="en-US" sz="32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" y="4664441"/>
            <a:ext cx="2954645" cy="2193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35" y="4896822"/>
            <a:ext cx="5231065" cy="2056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133" y="180291"/>
            <a:ext cx="1177147" cy="11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605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51201" y="0"/>
            <a:ext cx="6604000" cy="78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2.Vận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733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" y="787401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</a:t>
            </a:r>
            <a:r>
              <a:rPr lang="en-US" sz="2400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</a:p>
          <a:p>
            <a:pPr defTabSz="121917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TDTT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</a:p>
          <a:p>
            <a:pPr defTabSz="121917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 </a:t>
            </a:r>
          </a:p>
          <a:p>
            <a:pPr defTabSz="121917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5K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Covid-19.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5C64F-3EAC-4DB8-BB73-5C0E56E43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7" y="0"/>
            <a:ext cx="762764" cy="7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3327400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" y="787401"/>
            <a:ext cx="12192000" cy="567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 </a:t>
            </a:r>
            <a:endParaRPr lang="en-US" sz="2133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defTabSz="1219170"/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lam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defTabSz="1219170"/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defTabSz="1219170"/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51200" y="35560"/>
            <a:ext cx="6400800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170"/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3.Bảo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733" b="1" i="1" dirty="0">
                <a:solidFill>
                  <a:prstClr val="white"/>
                </a:solidFill>
                <a:latin typeface="Calibri"/>
              </a:rPr>
              <a:t> </a:t>
            </a:r>
            <a:br>
              <a:rPr lang="vi-VN" sz="3733" dirty="0">
                <a:solidFill>
                  <a:prstClr val="white"/>
                </a:solidFill>
                <a:latin typeface="Arial" panose="020B0604020202020204" pitchFamily="34" charset="0"/>
              </a:rPr>
            </a:b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22CD62-77CF-4A5C-8F61-556885804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36" y="0"/>
            <a:ext cx="762764" cy="7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8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2080" y="4927600"/>
            <a:ext cx="19304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267200" y="35560"/>
            <a:ext cx="6400800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4.Đọc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733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787400"/>
            <a:ext cx="12192000" cy="4278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67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ày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60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sách.Rèn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rạp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...)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hay,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67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”. </a:t>
            </a:r>
            <a:endParaRPr lang="en-US" sz="22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game,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133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F44C1F-B461-4F70-80F5-1F13899195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35560"/>
            <a:ext cx="762764" cy="7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28800" y="35560"/>
            <a:ext cx="6400800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5.Chia </a:t>
            </a:r>
            <a:r>
              <a:rPr lang="en-US" sz="3733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733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733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" y="787401"/>
            <a:ext cx="12192000" cy="5672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133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defTabSz="1219170"/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133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</a:p>
          <a:p>
            <a:pPr defTabSz="1219170"/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Covid-19.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Covid-19.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iúp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Nhặt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Đền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133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 </a:t>
            </a:r>
            <a:endParaRPr lang="en-US" sz="2133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defTabSz="1219170"/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defTabSz="1219170"/>
            <a:r>
              <a:rPr lang="en-US" sz="213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43DC5-15A7-420D-9802-2E7C946D8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560"/>
            <a:ext cx="762764" cy="7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6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hevron 22"/>
          <p:cNvSpPr/>
          <p:nvPr/>
        </p:nvSpPr>
        <p:spPr>
          <a:xfrm>
            <a:off x="2247900" y="477839"/>
            <a:ext cx="8976784" cy="522287"/>
          </a:xfrm>
          <a:prstGeom prst="chevron">
            <a:avLst/>
          </a:prstGeom>
          <a:solidFill>
            <a:srgbClr val="200CB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7" y="268288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6"/>
          <p:cNvSpPr>
            <a:spLocks noChangeArrowheads="1"/>
          </p:cNvSpPr>
          <p:nvPr/>
        </p:nvSpPr>
        <p:spPr bwMode="auto">
          <a:xfrm>
            <a:off x="2095502" y="405499"/>
            <a:ext cx="9283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1219170"/>
            <a:r>
              <a:rPr lang="en-US" alt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 THỨC THAM GIA</a:t>
            </a:r>
          </a:p>
        </p:txBody>
      </p:sp>
      <p:sp>
        <p:nvSpPr>
          <p:cNvPr id="4" name="Round Same Side Corner Rectangle 3"/>
          <p:cNvSpPr/>
          <p:nvPr/>
        </p:nvSpPr>
        <p:spPr>
          <a:xfrm rot="5400000">
            <a:off x="6294279" y="-2801774"/>
            <a:ext cx="1089344" cy="9486899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3"/>
              </a:gs>
              <a:gs pos="99000">
                <a:schemeClr val="accent3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16200000" flipH="1">
            <a:off x="734854" y="1271751"/>
            <a:ext cx="1089343" cy="1339851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 rot="5400000">
            <a:off x="6272475" y="-1646275"/>
            <a:ext cx="989012" cy="9486900"/>
          </a:xfrm>
          <a:prstGeom prst="round2SameRect">
            <a:avLst>
              <a:gd name="adj1" fmla="val 23321"/>
              <a:gd name="adj2" fmla="val 0"/>
            </a:avLst>
          </a:prstGeom>
          <a:gradFill flip="none" rotWithShape="1">
            <a:gsLst>
              <a:gs pos="0">
                <a:schemeClr val="accent2"/>
              </a:gs>
              <a:gs pos="99000">
                <a:schemeClr val="accent2">
                  <a:lumMod val="75000"/>
                </a:schemeClr>
              </a:gs>
            </a:gsLst>
            <a:lin ang="54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ound Same Side Corner Rectangle 27"/>
          <p:cNvSpPr/>
          <p:nvPr/>
        </p:nvSpPr>
        <p:spPr>
          <a:xfrm rot="16200000" flipH="1">
            <a:off x="785022" y="2440781"/>
            <a:ext cx="989013" cy="1339851"/>
          </a:xfrm>
          <a:prstGeom prst="round2SameRect">
            <a:avLst>
              <a:gd name="adj1" fmla="val 34679"/>
              <a:gd name="adj2" fmla="val 0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16200000" scaled="1"/>
            <a:tileRect/>
          </a:gra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ound Same Side Corner Rectangle 28"/>
          <p:cNvSpPr/>
          <p:nvPr/>
        </p:nvSpPr>
        <p:spPr>
          <a:xfrm rot="5400000">
            <a:off x="6267983" y="-535338"/>
            <a:ext cx="1033980" cy="9522884"/>
          </a:xfrm>
          <a:prstGeom prst="round2SameRect">
            <a:avLst>
              <a:gd name="adj1" fmla="val 23321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ound Same Side Corner Rectangle 29"/>
          <p:cNvSpPr/>
          <p:nvPr/>
        </p:nvSpPr>
        <p:spPr>
          <a:xfrm rot="16200000" flipH="1">
            <a:off x="735152" y="3575945"/>
            <a:ext cx="1073507" cy="1339851"/>
          </a:xfrm>
          <a:prstGeom prst="round2SameRect">
            <a:avLst>
              <a:gd name="adj1" fmla="val 34679"/>
              <a:gd name="adj2" fmla="val 0"/>
            </a:avLst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ound Same Side Corner Rectangle 30"/>
          <p:cNvSpPr/>
          <p:nvPr/>
        </p:nvSpPr>
        <p:spPr>
          <a:xfrm rot="5400000">
            <a:off x="6171670" y="761473"/>
            <a:ext cx="1298572" cy="9522884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FFFF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Round Same Side Corner Rectangle 31"/>
          <p:cNvSpPr/>
          <p:nvPr/>
        </p:nvSpPr>
        <p:spPr>
          <a:xfrm rot="16200000" flipH="1">
            <a:off x="720727" y="4841876"/>
            <a:ext cx="1117603" cy="1339851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FFFF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55" name="TextBox 8"/>
          <p:cNvSpPr txBox="1">
            <a:spLocks noChangeArrowheads="1"/>
          </p:cNvSpPr>
          <p:nvPr/>
        </p:nvSpPr>
        <p:spPr bwMode="auto">
          <a:xfrm>
            <a:off x="1098394" y="1557921"/>
            <a:ext cx="60144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/>
            <a:r>
              <a:rPr lang="en-US" altLang="en-US" sz="5333" b="1" dirty="0">
                <a:solidFill>
                  <a:prstClr val="white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0256" name="TextBox 33"/>
          <p:cNvSpPr txBox="1">
            <a:spLocks noChangeArrowheads="1"/>
          </p:cNvSpPr>
          <p:nvPr/>
        </p:nvSpPr>
        <p:spPr bwMode="auto">
          <a:xfrm>
            <a:off x="1118714" y="2736755"/>
            <a:ext cx="60144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/>
            <a:r>
              <a:rPr lang="en-US" altLang="en-US" sz="5333" b="1" dirty="0">
                <a:solidFill>
                  <a:prstClr val="white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0257" name="TextBox 34"/>
          <p:cNvSpPr txBox="1">
            <a:spLocks noChangeArrowheads="1"/>
          </p:cNvSpPr>
          <p:nvPr/>
        </p:nvSpPr>
        <p:spPr bwMode="auto">
          <a:xfrm>
            <a:off x="1118713" y="3814667"/>
            <a:ext cx="60144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/>
            <a:r>
              <a:rPr lang="en-US" altLang="en-US" sz="5333" b="1" dirty="0">
                <a:solidFill>
                  <a:prstClr val="white"/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10258" name="TextBox 35"/>
          <p:cNvSpPr txBox="1">
            <a:spLocks noChangeArrowheads="1"/>
          </p:cNvSpPr>
          <p:nvPr/>
        </p:nvSpPr>
        <p:spPr bwMode="auto">
          <a:xfrm>
            <a:off x="1128874" y="4990210"/>
            <a:ext cx="601447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/>
            <a:r>
              <a:rPr lang="en-US" altLang="en-US" sz="5333" b="1" dirty="0">
                <a:solidFill>
                  <a:prstClr val="white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10259" name="Rectangle 36"/>
          <p:cNvSpPr>
            <a:spLocks noChangeArrowheads="1"/>
          </p:cNvSpPr>
          <p:nvPr/>
        </p:nvSpPr>
        <p:spPr bwMode="auto">
          <a:xfrm>
            <a:off x="2059517" y="1004201"/>
            <a:ext cx="9522883" cy="214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170"/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67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67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67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defTabSz="1219170"/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667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170"/>
            <a:endParaRPr lang="en-US" altLang="en-US" sz="266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170"/>
            <a:endParaRPr lang="en-US" altLang="en-US" sz="266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0" name="Rectangle 36"/>
          <p:cNvSpPr>
            <a:spLocks noChangeArrowheads="1"/>
          </p:cNvSpPr>
          <p:nvPr/>
        </p:nvSpPr>
        <p:spPr bwMode="auto">
          <a:xfrm>
            <a:off x="2095501" y="2277014"/>
            <a:ext cx="9486899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defTabSz="1219170"/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/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67" dirty="0">
                <a:solidFill>
                  <a:prstClr val="white"/>
                </a:solidFill>
                <a:latin typeface="Calibri"/>
              </a:rPr>
              <a:t> </a:t>
            </a:r>
          </a:p>
          <a:p>
            <a:pPr algn="ctr" defTabSz="1219170"/>
            <a:endParaRPr lang="en-US" altLang="en-US" sz="2667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1" name="Rectangle 36"/>
          <p:cNvSpPr>
            <a:spLocks noChangeArrowheads="1"/>
          </p:cNvSpPr>
          <p:nvPr/>
        </p:nvSpPr>
        <p:spPr bwMode="auto">
          <a:xfrm>
            <a:off x="2095498" y="3363133"/>
            <a:ext cx="9486900" cy="18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defTabSz="1219170"/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01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67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67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67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en-US" sz="2667" i="1" dirty="0">
                <a:solidFill>
                  <a:prstClr val="white"/>
                </a:solidFill>
                <a:latin typeface="Calibri"/>
              </a:rPr>
              <a:t> </a:t>
            </a:r>
            <a:endParaRPr lang="en-US" altLang="en-US" sz="2667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170"/>
            <a:r>
              <a:rPr lang="en-US" altLang="en-US" sz="26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262" name="Rectangle 36"/>
          <p:cNvSpPr>
            <a:spLocks noChangeArrowheads="1"/>
          </p:cNvSpPr>
          <p:nvPr/>
        </p:nvSpPr>
        <p:spPr bwMode="auto">
          <a:xfrm>
            <a:off x="2095502" y="4498720"/>
            <a:ext cx="9588497" cy="173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defTabSz="1219170"/>
            <a:endParaRPr lang="en-US" sz="2667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053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85335" y="100357"/>
            <a:ext cx="10701867" cy="6908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vi-VN" sz="293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 dẫn cài đặt APP làm việc tốt cùng KUN trên điện thoại</a:t>
            </a:r>
            <a:endParaRPr lang="en-US" sz="2933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1" y="1600200"/>
            <a:ext cx="11277601" cy="124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dirty="0">
                <a:solidFill>
                  <a:prstClr val="black"/>
                </a:solidFill>
                <a:latin typeface="Calibri"/>
                <a:hlinkClick r:id="rId2"/>
              </a:rPr>
              <a:t>https://www.youtube.com/watch?v=RlbVREZzm30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1219170"/>
            <a:r>
              <a:rPr lang="en-US" sz="2667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67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GVCN </a:t>
            </a:r>
            <a:r>
              <a:rPr lang="en-US" sz="2667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67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2667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67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667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PHHS </a:t>
            </a:r>
            <a:r>
              <a:rPr lang="en-US" sz="2667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cài đặt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 làm việc tốt cùng KUN trên điện thoại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B6D6CE-F5AE-4CE1-B73D-F0561D35E4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5" y="174627"/>
            <a:ext cx="1021091" cy="10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530600"/>
            <a:ext cx="2336800" cy="23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" y="172720"/>
            <a:ext cx="11986029" cy="61555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en-US" sz="32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 ĐOẠN 1 : TRIỂN KHAI CHƯƠNG TRÌNH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51201" y="1193800"/>
            <a:ext cx="5791200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708859"/>
            <a:ext cx="92456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các sân chơi, các hoạt động trải nghiệm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2" y="1242339"/>
            <a:ext cx="9753597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ân chơi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667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67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67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667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667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382581" y="-13138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 flipH="1">
            <a:off x="588963" y="1991689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6" y="2096147"/>
            <a:ext cx="339091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17600" y="1942508"/>
            <a:ext cx="5892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2/2022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 flipH="1">
            <a:off x="6370639" y="1940886"/>
            <a:ext cx="609604" cy="669925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9143309" y="-131380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10" y="2096147"/>
            <a:ext cx="533337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40884" y="2082376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6200000" flipH="1">
            <a:off x="3992246" y="2804491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6736080" y="68142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3655" y="2842432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6" descr="Mẫu giấy viết thư UPU | PD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8" y="2874287"/>
            <a:ext cx="345440" cy="4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556000" y="3530601"/>
            <a:ext cx="6400800" cy="337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2667" dirty="0">
                <a:solidFill>
                  <a:srgbClr val="002060"/>
                </a:solidFill>
                <a:latin typeface="Calibri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video clip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video clip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7800"/>
            <a:ext cx="3555999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0BCC29E-1B73-4F00-BE73-A48EEFFBE3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" y="130289"/>
            <a:ext cx="1021091" cy="10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530600"/>
            <a:ext cx="2336800" cy="23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" y="172720"/>
            <a:ext cx="11986029" cy="61555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en-US" sz="32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 ĐOẠN 1 : TRIỂN KHAI CHƯƠNG TRÌNH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5201" y="1193800"/>
            <a:ext cx="7924799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708859"/>
            <a:ext cx="92456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các sân chơi, các hoạt động trải nghiệm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2" y="1242339"/>
            <a:ext cx="9753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ân chơi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382581" y="-13138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 flipH="1">
            <a:off x="588963" y="1991689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6" y="2096147"/>
            <a:ext cx="339091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17600" y="1942508"/>
            <a:ext cx="5892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3/2022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 flipH="1">
            <a:off x="6370639" y="1940886"/>
            <a:ext cx="609604" cy="669925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9143309" y="-131380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10" y="2096147"/>
            <a:ext cx="533337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40884" y="2082376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6200000" flipH="1">
            <a:off x="3992246" y="2804491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6736080" y="68142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3655" y="2842432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6" descr="Mẫu giấy viết thư UPU | PD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8" y="2874287"/>
            <a:ext cx="345440" cy="4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556000" y="3530601"/>
            <a:ext cx="5994400" cy="337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2667" dirty="0">
                <a:solidFill>
                  <a:srgbClr val="002060"/>
                </a:solidFill>
                <a:latin typeface="Calibri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marathon, aerobic,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video clip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Video clip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6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7800"/>
            <a:ext cx="3555999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3D9560-3456-4A13-A37A-7316A60DCF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" y="130289"/>
            <a:ext cx="1021091" cy="10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530600"/>
            <a:ext cx="2336800" cy="23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1600" y="172720"/>
            <a:ext cx="11986029" cy="61555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en-US" sz="32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 ĐOẠN 1 : TRIỂN KHAI CHƯƠNG TRÌNH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35201" y="1193800"/>
            <a:ext cx="7924799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708859"/>
            <a:ext cx="92456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vi-VN" sz="2667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các sân chơi, các hoạt động trải nghiệm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2" y="1242339"/>
            <a:ext cx="9753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ân chơi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382581" y="-13138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 flipH="1">
            <a:off x="588963" y="1991689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6" y="2096147"/>
            <a:ext cx="339091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17600" y="1942508"/>
            <a:ext cx="5892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4/2022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 flipH="1">
            <a:off x="6370639" y="1940886"/>
            <a:ext cx="609604" cy="669925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9143309" y="-131380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10" y="2096147"/>
            <a:ext cx="533337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040884" y="2082376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6200000" flipH="1">
            <a:off x="3992246" y="2804491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6736080" y="68142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3655" y="2842432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6" descr="Mẫu giấy viết thư UPU | PD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8" y="2874287"/>
            <a:ext cx="345440" cy="4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556000" y="3530600"/>
            <a:ext cx="6197600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26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video clip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website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7800"/>
            <a:ext cx="3555999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A17DC6-B261-43C2-8D26-EF4CCFA390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" y="130289"/>
            <a:ext cx="1021091" cy="10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530600"/>
            <a:ext cx="2336800" cy="23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4856" y="172721"/>
            <a:ext cx="12056744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en-US" sz="24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 ĐOẠN 2 : TỔ CHỨC SỰ KIỆN, HOẠT ĐỘNG CHƯƠNG TRÌNH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33600" y="900393"/>
            <a:ext cx="9652000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40597"/>
            <a:ext cx="96520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 HỘI CÙNG KUN LÀM VIỆC TỐT MỖI NGÀY</a:t>
            </a:r>
            <a:endParaRPr lang="en-US" sz="2667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382581" y="-13138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 flipH="1">
            <a:off x="588963" y="1991689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6" y="2096147"/>
            <a:ext cx="339091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17600" y="1942507"/>
            <a:ext cx="5892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1/2022 - 5/2022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 flipH="1">
            <a:off x="6370639" y="1940886"/>
            <a:ext cx="609604" cy="669925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9143309" y="-131380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40884" y="2082376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: 10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6200000" flipH="1">
            <a:off x="3992246" y="2804491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6736080" y="68142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3655" y="2842432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6" descr="Mẫu giấy viết thư UPU | 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8" y="2874287"/>
            <a:ext cx="345440" cy="4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556000" y="3530600"/>
            <a:ext cx="6197600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2667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7800"/>
            <a:ext cx="3555999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7" y="1964783"/>
            <a:ext cx="629011" cy="63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E99A74-00B2-4EAF-9F89-EB2BD78AE8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" y="130289"/>
            <a:ext cx="1021091" cy="10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8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814657"/>
            <a:ext cx="1219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sz="3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Phát động đợt thi đua thứ 4 chủ đề: </a:t>
            </a:r>
            <a:r>
              <a:rPr lang="vi-VN" sz="3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tiến bước lên Đoàn”</a:t>
            </a:r>
            <a:endParaRPr lang="en-US" sz="3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- Phát động</a:t>
            </a:r>
            <a:r>
              <a:rPr 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 cuộc thi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thư quốc tế</a:t>
            </a: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UPU lần thứ 51, năm 2022</a:t>
            </a:r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- Phát động cuộc thi vẽ và làm lì xì chủ đề: </a:t>
            </a: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 Em làm bao lì xì ngày Tết”.  </a:t>
            </a:r>
          </a:p>
          <a:p>
            <a:pPr fontAlgn="base"/>
            <a:r>
              <a:rPr lang="en-US" sz="3400">
                <a:latin typeface="Times New Roman" panose="02020603050405020304" pitchFamily="18" charset="0"/>
                <a:cs typeface="Times New Roman" panose="02020603050405020304" pitchFamily="18" charset="0"/>
              </a:rPr>
              <a:t>- Phát động </a:t>
            </a:r>
            <a:r>
              <a:rPr lang="vi-VN" sz="3400">
                <a:latin typeface="Times New Roman" pitchFamily="18" charset="0"/>
                <a:cs typeface="Times New Roman" pitchFamily="18" charset="0"/>
              </a:rPr>
              <a:t>chương trình</a:t>
            </a:r>
            <a:r>
              <a:rPr lang="en-US" sz="3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>
                <a:latin typeface="Times New Roman" pitchFamily="18" charset="0"/>
                <a:cs typeface="Times New Roman" pitchFamily="18" charset="0"/>
              </a:rPr>
              <a:t>"Thiếu nhi Việt Nam - Học tập tốt, rèn luyện chăm"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</a:p>
          <a:p>
            <a:pPr lvl="0">
              <a:defRPr/>
            </a:pP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051495" y="1106771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</a:t>
            </a:r>
          </a:p>
        </p:txBody>
      </p:sp>
    </p:spTree>
    <p:extLst>
      <p:ext uri="{BB962C8B-B14F-4D97-AF65-F5344CB8AC3E}">
        <p14:creationId xmlns:p14="http://schemas.microsoft.com/office/powerpoint/2010/main" val="131409903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530600"/>
            <a:ext cx="2336800" cy="23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4856" y="172721"/>
            <a:ext cx="12056744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en-US" sz="24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 ĐOẠN 2 : TỔ CHỨC SỰ KIỆN, HOẠT ĐỘNG CHƯƠNG TRÌNH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33600" y="900393"/>
            <a:ext cx="9652000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40597"/>
            <a:ext cx="96520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TRÌNH TRUYỀN HÌNH THỰC TẾ</a:t>
            </a:r>
            <a:endParaRPr lang="en-US" sz="2667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382581" y="-13138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 flipH="1">
            <a:off x="588963" y="1991689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6" y="2096147"/>
            <a:ext cx="339091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17600" y="1942508"/>
            <a:ext cx="5892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2022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 flipH="1">
            <a:off x="6370639" y="1940886"/>
            <a:ext cx="609604" cy="669925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9226462" y="-332131"/>
            <a:ext cx="719001" cy="5151116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99969" y="1883023"/>
            <a:ext cx="545591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52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internet</a:t>
            </a:r>
            <a:r>
              <a:rPr lang="en-US" sz="18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22" name="Round Same Side Corner Rectangle 21"/>
          <p:cNvSpPr/>
          <p:nvPr/>
        </p:nvSpPr>
        <p:spPr>
          <a:xfrm rot="16200000" flipH="1">
            <a:off x="3992246" y="2804491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6736080" y="68142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3655" y="2842432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6" descr="Mẫu giấy viết thư UPU | 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8" y="2874287"/>
            <a:ext cx="345440" cy="4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556000" y="3530601"/>
            <a:ext cx="6197600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2667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7800"/>
            <a:ext cx="3555999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7" y="1964783"/>
            <a:ext cx="629011" cy="63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8D9AC4-819C-41BB-B8F1-74A042DBBB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" y="130289"/>
            <a:ext cx="1021091" cy="10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3530600"/>
            <a:ext cx="2336800" cy="23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4856" y="172721"/>
            <a:ext cx="12056744" cy="4924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/>
            <a:r>
              <a:rPr lang="en-US" sz="2400" b="1" spc="67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GIAI ĐOẠN 2 : TỔ CHỨC SỰ KIỆN, HOẠT ĐỘNG CHƯƠNG TRÌNH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97048" y="860868"/>
            <a:ext cx="5862952" cy="581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940596"/>
            <a:ext cx="9652000" cy="50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GA LA TỔNG KẾT </a:t>
            </a:r>
            <a:r>
              <a:rPr lang="en-US" sz="2667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TRÌNH</a:t>
            </a:r>
            <a:endParaRPr lang="en-US" sz="2667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rot="5400000">
            <a:off x="3382581" y="-13138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 flipH="1">
            <a:off x="588963" y="1991689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6" y="2096147"/>
            <a:ext cx="339091" cy="33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17600" y="1942508"/>
            <a:ext cx="5892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7/2022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 flipH="1">
            <a:off x="6370639" y="1940886"/>
            <a:ext cx="609604" cy="669925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5400000">
            <a:off x="9286233" y="-302841"/>
            <a:ext cx="660420" cy="5151116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25642" y="2088208"/>
            <a:ext cx="5455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 rot="16200000" flipH="1">
            <a:off x="3992246" y="2804491"/>
            <a:ext cx="609605" cy="568324"/>
          </a:xfrm>
          <a:prstGeom prst="round2SameRect">
            <a:avLst>
              <a:gd name="adj1" fmla="val 34679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5400000">
            <a:off x="6736080" y="681424"/>
            <a:ext cx="609608" cy="4814459"/>
          </a:xfrm>
          <a:prstGeom prst="round2SameRect">
            <a:avLst>
              <a:gd name="adj1" fmla="val 23321"/>
              <a:gd name="adj2" fmla="val 0"/>
            </a:avLst>
          </a:prstGeom>
          <a:solidFill>
            <a:srgbClr val="C00000"/>
          </a:solidFill>
          <a:ln w="3175">
            <a:noFill/>
          </a:ln>
          <a:effectLst>
            <a:outerShdw blurRad="50800" dist="381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33655" y="2842432"/>
            <a:ext cx="4814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6" descr="Mẫu giấy viết thư UPU | PD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8" y="2874287"/>
            <a:ext cx="345440" cy="460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556000" y="3530600"/>
            <a:ext cx="6197600" cy="255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2667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6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 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17800"/>
            <a:ext cx="3555999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77" y="1964783"/>
            <a:ext cx="629011" cy="63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986F44-12DB-42C2-BEF6-A913917E39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8" y="130289"/>
            <a:ext cx="1021091" cy="10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9F1322-F780-485B-8F42-86A678EC8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0"/>
            <a:ext cx="741218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BDC63D-E868-4F05-B9D8-7F72E53DE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" y="0"/>
            <a:ext cx="1302327" cy="13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24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791" y="1624084"/>
            <a:ext cx="6318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1561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330200"/>
            <a:ext cx="9779000" cy="8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1825" y="770011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19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8642" y="1324009"/>
            <a:ext cx="102619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fontAlgn="base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cá nhân: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Hà Vy 4C - Giải Khuyến khích</a:t>
            </a:r>
          </a:p>
          <a:p>
            <a:pPr fontAlgn="base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tập thể: </a:t>
            </a:r>
          </a:p>
          <a:p>
            <a:pPr fontAlgn="base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Nguyễn Ngọc Minh 5C – Giải khuyến khích</a:t>
            </a:r>
          </a:p>
          <a:p>
            <a:pPr fontAlgn="base"/>
            <a:r>
              <a:rPr lang="en-US" sz="3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 Khoa Nguyên</a:t>
            </a:r>
            <a:endParaRPr lang="vi-VN" sz="3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3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 Ngọc Khánh</a:t>
            </a:r>
            <a:endParaRPr lang="vi-VN" sz="3000" b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51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6804" y="399700"/>
            <a:ext cx="9779000" cy="665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1726" y="330200"/>
            <a:ext cx="6418745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071258" y="686602"/>
            <a:ext cx="1041009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</a:t>
            </a:r>
            <a:r>
              <a:rPr kumimoji="0" lang="en-US" sz="26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</a:t>
            </a:r>
            <a:r>
              <a:rPr lang="en-US" sz="26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kumimoji="0" lang="en-US" sz="2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126" y="1065250"/>
            <a:ext cx="1030547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động đợt thi đua thứ 4 chủ đề: </a:t>
            </a:r>
            <a:r>
              <a:rPr lang="vi-V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“Cùng tiến bước lên Đoàn”</a:t>
            </a:r>
            <a:endParaRPr 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từ đầu học kỳ II đến 26/3/2022.</a:t>
            </a:r>
          </a:p>
          <a:p>
            <a:pPr fontAlgn="base"/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Tiếp tục đẩy mạnh triển khai mô hình “Mỗi tuần một câu chuyện đẹp,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một cuốn sách hay, một tấm gương sáng”.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các hoạt động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kỷ niệm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92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Ngày thành lập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Đảng Cộng sản Việt Nam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(03/02/1930 – 03/02/2022),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91 năm Ngày thành lập Đoàn TNCS Hồ Chí Minh (26/3/1931 – 26/3/2022)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Triển khai chương trình “Thiếu nhi Việt Nam – Học tập tốt, rèn luyện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chăm” do Hội đồng Đội Trung ương tổ chức.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Tổ chức Ngày hội “Thiếu nhi vui khỏe – Tiến bước lên Đoàn” trong các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liên đội trường Tiểu học (tháng 3/2022).</a:t>
            </a:r>
          </a:p>
          <a:p>
            <a:pPr marL="457200" indent="-457200" fontAlgn="base">
              <a:buFontTx/>
              <a:buChar char="-"/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Triển khai Hội thi “Tin học trẻ” các cấp.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Tặng quà cho HS khó khăn trong dịp Tết Nguyên đán 2022.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3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330200"/>
            <a:ext cx="9779000" cy="8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</a:t>
            </a:r>
            <a:r>
              <a:rPr lang="en-US" sz="28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582" y="1265566"/>
            <a:ext cx="10613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động</a:t>
            </a:r>
            <a:r>
              <a:rPr lang="vi-VN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thi</a:t>
            </a: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Viết thư quốc tế</a:t>
            </a:r>
            <a:r>
              <a:rPr lang="en-US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UPU lần thứ 51, năm 2022</a:t>
            </a:r>
            <a:r>
              <a:rPr lang="en-US" sz="3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79099E-1E39-44F0-A12D-68BBBA62185D}"/>
              </a:ext>
            </a:extLst>
          </p:cNvPr>
          <p:cNvSpPr txBox="1"/>
          <p:nvPr/>
        </p:nvSpPr>
        <p:spPr>
          <a:xfrm>
            <a:off x="942109" y="1850342"/>
            <a:ext cx="1020849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Chủ đề cuộc thi</a:t>
            </a:r>
          </a:p>
          <a:p>
            <a:pPr fontAlgn="base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Cuộc thi Viết thư Quốc tế UPU lần thứ 51 (năm 2022) có chủ đề: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“Em hãy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thư gửi một người có tầm ảnh hưởng để trình bày lý do và cách thức họ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cần hành động trước khủng hoảng khí hậu”.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Thể lệ cuộc thi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Đối tượng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trên địa bàn thành phố Hà Nội từ 9 đến 15 tuổi (tính đến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thời điểm gửi thư tham dự cuộc thi).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Quy định về bài thi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Bài thi là một bức thư viết dưới dạng văn xuôi về chủ đề cuộc thi (chưa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đăng báo hoặc in sách), dài không quá 800 từ.</a:t>
            </a:r>
          </a:p>
        </p:txBody>
      </p:sp>
    </p:spTree>
    <p:extLst>
      <p:ext uri="{BB962C8B-B14F-4D97-AF65-F5344CB8AC3E}">
        <p14:creationId xmlns:p14="http://schemas.microsoft.com/office/powerpoint/2010/main" val="96975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330200"/>
            <a:ext cx="9779000" cy="879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32867" y="330200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6714" y="711568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19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8F525-526B-484B-B407-B4F827245ED5}"/>
              </a:ext>
            </a:extLst>
          </p:cNvPr>
          <p:cNvSpPr txBox="1"/>
          <p:nvPr/>
        </p:nvSpPr>
        <p:spPr>
          <a:xfrm>
            <a:off x="855393" y="1209822"/>
            <a:ext cx="1029520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Bài viết rõ ràng, sạch sẽ, viết tay trên một mặt giấy. Bài đánh máy vi tính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hoặc photocopy là không 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lệ.</a:t>
            </a: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Ở góc trên cùng bên trái, ghi đầy đủ: Họ và tên, ngày tháng năm sinh, tộc, địa chỉ trường, lớp, quận/huyện/thị xã, thành phố Hà Nội hoặc địa chỉ gia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đình. Bài dự thi không ghi đầy đủ các nội dung trên sẽ bị loại.</a:t>
            </a:r>
          </a:p>
          <a:p>
            <a:pPr fontAlgn="base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nội dung bài dự thi, các em học sinh không đư c nêu cụ thể tên,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lớp, địa chỉ của mình.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Thời gian nộp bài thi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Trước ngày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/0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/2022 (theo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dấu Bưu điện). Bài dự thi gửi về Báo Thiếu niên Tiền phong và Nhi đồng, số 5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Hòa Mã, Hà Nội, Thư phải dán tem, kèm theo mã bưu chính (11611) gửi qua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đường Bưu điện.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4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31"/>
            <a:ext cx="12192000" cy="106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" y="0"/>
            <a:ext cx="1120345" cy="106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7573" y="78973"/>
            <a:ext cx="6928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02229" y="546071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</a:t>
            </a:r>
            <a:r>
              <a:rPr kumimoji="0" lang="en-US" sz="28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19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4047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động cuộc thi làm lì xì chủ đề: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Em làm bao lì xì ngày Tết”.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B28ED7-BD61-4210-8700-4ADA822AB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534919"/>
              </p:ext>
            </p:extLst>
          </p:nvPr>
        </p:nvGraphicFramePr>
        <p:xfrm>
          <a:off x="40942" y="3395205"/>
          <a:ext cx="12151058" cy="2684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767">
                  <a:extLst>
                    <a:ext uri="{9D8B030D-6E8A-4147-A177-3AD203B41FA5}">
                      <a16:colId xmlns:a16="http://schemas.microsoft.com/office/drawing/2014/main" val="3827478793"/>
                    </a:ext>
                  </a:extLst>
                </a:gridCol>
                <a:gridCol w="2105891">
                  <a:extLst>
                    <a:ext uri="{9D8B030D-6E8A-4147-A177-3AD203B41FA5}">
                      <a16:colId xmlns:a16="http://schemas.microsoft.com/office/drawing/2014/main" val="3544537952"/>
                    </a:ext>
                  </a:extLst>
                </a:gridCol>
                <a:gridCol w="2105891">
                  <a:extLst>
                    <a:ext uri="{9D8B030D-6E8A-4147-A177-3AD203B41FA5}">
                      <a16:colId xmlns:a16="http://schemas.microsoft.com/office/drawing/2014/main" val="4089590591"/>
                    </a:ext>
                  </a:extLst>
                </a:gridCol>
                <a:gridCol w="7190509">
                  <a:extLst>
                    <a:ext uri="{9D8B030D-6E8A-4147-A177-3AD203B41FA5}">
                      <a16:colId xmlns:a16="http://schemas.microsoft.com/office/drawing/2014/main" val="3588489243"/>
                    </a:ext>
                  </a:extLst>
                </a:gridCol>
              </a:tblGrid>
              <a:tr h="42055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 tượng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thi 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4886275"/>
                  </a:ext>
                </a:extLst>
              </a:tr>
              <a:tr h="187846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vi-VN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ngày 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vi-VN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vi-VN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26/01</a:t>
                      </a:r>
                      <a:r>
                        <a:rPr lang="vi-VN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/202</a:t>
                      </a:r>
                      <a:r>
                        <a:rPr lang="en-US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 spc="-3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sinh lớp 1,2,3,4,5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 thi làm lì xì chủ đề </a:t>
                      </a:r>
                      <a:r>
                        <a:rPr lang="en-US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 Em làm bao lì xì ngày Tết”.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Thể hiện đúng chủ đề  ( 1đ) 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 phẩm đẹp, màu sắc hài hòa ( 7đ)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 tạo có thể kết họp nguyên vật liệu khác ( 2đ)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Tổng điểm: 10 điểm</a:t>
                      </a:r>
                      <a:endParaRPr lang="vi-VN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0853310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75C8C0AB-95D5-4B1C-BBD3-2B1C2DF8F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0475" y="1480267"/>
            <a:ext cx="1219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6863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</a:pPr>
            <a:r>
              <a:rPr kumimoji="0" lang="en-US" altLang="vi-VN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Đối tượng dự thi: </a:t>
            </a:r>
            <a:r>
              <a:rPr kumimoji="0" lang="en-US" altLang="vi-V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 học sinh lớp 1- 5 trường tiểu học Đức Giang năm học 2021 - 2022.</a:t>
            </a:r>
            <a:endParaRPr kumimoji="0" lang="en-US" altLang="vi-V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</a:pPr>
            <a:r>
              <a:rPr kumimoji="0" lang="en-US" altLang="vi-VN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Thời gian: </a:t>
            </a:r>
            <a:r>
              <a:rPr kumimoji="0" lang="en-US" altLang="vi-VN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ngày 17/01/2022 đến ngày 26/01/2022.</a:t>
            </a:r>
            <a:endParaRPr kumimoji="0" lang="en-US" altLang="vi-V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</a:pPr>
            <a:r>
              <a:rPr kumimoji="0" lang="en-US" altLang="vi-VN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II. NỘI DUNG, HÌNH THỨC </a:t>
            </a:r>
            <a:endParaRPr kumimoji="0" lang="en-US" altLang="vi-V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</a:pPr>
            <a:r>
              <a:rPr kumimoji="0" lang="en-US" altLang="vi-VN" sz="24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Nội dung</a:t>
            </a:r>
            <a:endParaRPr kumimoji="0" lang="en-US" altLang="vi-V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86300" algn="l"/>
              </a:tabLst>
            </a:pPr>
            <a:r>
              <a:rPr kumimoji="0" lang="en-US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 thi diễn ra trong </a:t>
            </a:r>
            <a:r>
              <a:rPr lang="en-US" altLang="vi-VN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altLang="vi-VN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ngày, các thí sinh sẽ thi nội dung sau:</a:t>
            </a:r>
            <a:endParaRPr kumimoji="0" lang="en-US" altLang="vi-V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1F23E2-3747-48D0-AF34-82D4049E4AE1}"/>
              </a:ext>
            </a:extLst>
          </p:cNvPr>
          <p:cNvSpPr txBox="1"/>
          <p:nvPr/>
        </p:nvSpPr>
        <p:spPr>
          <a:xfrm>
            <a:off x="40942" y="5917524"/>
            <a:ext cx="12151058" cy="1046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24000"/>
              </a:lnSpc>
            </a:pPr>
            <a:r>
              <a:rPr lang="en-US" sz="26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BTC sẽ chọn ra 25 lì xì đẹp nhất và 5 giải học sinh tham gia làm nhiều lì xì đảm bảo chất lượng để trao giải thưởng. </a:t>
            </a:r>
            <a:endParaRPr lang="vi-VN" sz="2600" b="1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1250332" y="1292227"/>
            <a:ext cx="10773395" cy="1323973"/>
          </a:xfrm>
          <a:custGeom>
            <a:avLst/>
            <a:gdLst>
              <a:gd name="connsiteX0" fmla="*/ 7673 w 5999555"/>
              <a:gd name="connsiteY0" fmla="*/ 0 h 875879"/>
              <a:gd name="connsiteX1" fmla="*/ 5853572 w 5999555"/>
              <a:gd name="connsiteY1" fmla="*/ 0 h 875879"/>
              <a:gd name="connsiteX2" fmla="*/ 5999555 w 5999555"/>
              <a:gd name="connsiteY2" fmla="*/ 145983 h 875879"/>
              <a:gd name="connsiteX3" fmla="*/ 5999555 w 5999555"/>
              <a:gd name="connsiteY3" fmla="*/ 729896 h 875879"/>
              <a:gd name="connsiteX4" fmla="*/ 5853572 w 5999555"/>
              <a:gd name="connsiteY4" fmla="*/ 875879 h 875879"/>
              <a:gd name="connsiteX5" fmla="*/ 0 w 5999555"/>
              <a:gd name="connsiteY5" fmla="*/ 875879 h 875879"/>
              <a:gd name="connsiteX6" fmla="*/ 29220 w 5999555"/>
              <a:gd name="connsiteY6" fmla="*/ 852061 h 875879"/>
              <a:gd name="connsiteX7" fmla="*/ 204159 w 5999555"/>
              <a:gd name="connsiteY7" fmla="*/ 434812 h 875879"/>
              <a:gd name="connsiteX8" fmla="*/ 29220 w 5999555"/>
              <a:gd name="connsiteY8" fmla="*/ 17563 h 8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9555" h="875879">
                <a:moveTo>
                  <a:pt x="7673" y="0"/>
                </a:moveTo>
                <a:lnTo>
                  <a:pt x="5853572" y="0"/>
                </a:lnTo>
                <a:cubicBezTo>
                  <a:pt x="5934196" y="0"/>
                  <a:pt x="5999555" y="65359"/>
                  <a:pt x="5999555" y="145983"/>
                </a:cubicBezTo>
                <a:lnTo>
                  <a:pt x="5999555" y="729896"/>
                </a:lnTo>
                <a:cubicBezTo>
                  <a:pt x="5999555" y="810520"/>
                  <a:pt x="5934196" y="875879"/>
                  <a:pt x="5853572" y="875879"/>
                </a:cubicBezTo>
                <a:lnTo>
                  <a:pt x="0" y="875879"/>
                </a:lnTo>
                <a:lnTo>
                  <a:pt x="29220" y="852061"/>
                </a:lnTo>
                <a:cubicBezTo>
                  <a:pt x="137306" y="745278"/>
                  <a:pt x="204159" y="597758"/>
                  <a:pt x="204159" y="434812"/>
                </a:cubicBezTo>
                <a:cubicBezTo>
                  <a:pt x="204159" y="271866"/>
                  <a:pt x="137306" y="124346"/>
                  <a:pt x="29220" y="175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94000"/>
                  <a:lumMod val="43000"/>
                  <a:lumOff val="57000"/>
                </a:schemeClr>
              </a:gs>
              <a:gs pos="42000">
                <a:srgbClr val="F4B919"/>
              </a:gs>
              <a:gs pos="69000">
                <a:schemeClr val="accent1">
                  <a:lumMod val="75000"/>
                </a:schemeClr>
              </a:gs>
              <a:gs pos="93000">
                <a:schemeClr val="accent1">
                  <a:lumMod val="70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146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322551" y="2774952"/>
            <a:ext cx="10701175" cy="1140539"/>
          </a:xfrm>
          <a:custGeom>
            <a:avLst/>
            <a:gdLst>
              <a:gd name="connsiteX0" fmla="*/ 7673 w 5999555"/>
              <a:gd name="connsiteY0" fmla="*/ 0 h 875879"/>
              <a:gd name="connsiteX1" fmla="*/ 5853572 w 5999555"/>
              <a:gd name="connsiteY1" fmla="*/ 0 h 875879"/>
              <a:gd name="connsiteX2" fmla="*/ 5999555 w 5999555"/>
              <a:gd name="connsiteY2" fmla="*/ 145983 h 875879"/>
              <a:gd name="connsiteX3" fmla="*/ 5999555 w 5999555"/>
              <a:gd name="connsiteY3" fmla="*/ 729896 h 875879"/>
              <a:gd name="connsiteX4" fmla="*/ 5853572 w 5999555"/>
              <a:gd name="connsiteY4" fmla="*/ 875879 h 875879"/>
              <a:gd name="connsiteX5" fmla="*/ 0 w 5999555"/>
              <a:gd name="connsiteY5" fmla="*/ 875879 h 875879"/>
              <a:gd name="connsiteX6" fmla="*/ 29220 w 5999555"/>
              <a:gd name="connsiteY6" fmla="*/ 852061 h 875879"/>
              <a:gd name="connsiteX7" fmla="*/ 204159 w 5999555"/>
              <a:gd name="connsiteY7" fmla="*/ 434812 h 875879"/>
              <a:gd name="connsiteX8" fmla="*/ 29220 w 5999555"/>
              <a:gd name="connsiteY8" fmla="*/ 17563 h 8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9555" h="875879">
                <a:moveTo>
                  <a:pt x="7673" y="0"/>
                </a:moveTo>
                <a:lnTo>
                  <a:pt x="5853572" y="0"/>
                </a:lnTo>
                <a:cubicBezTo>
                  <a:pt x="5934196" y="0"/>
                  <a:pt x="5999555" y="65359"/>
                  <a:pt x="5999555" y="145983"/>
                </a:cubicBezTo>
                <a:lnTo>
                  <a:pt x="5999555" y="729896"/>
                </a:lnTo>
                <a:cubicBezTo>
                  <a:pt x="5999555" y="810520"/>
                  <a:pt x="5934196" y="875879"/>
                  <a:pt x="5853572" y="875879"/>
                </a:cubicBezTo>
                <a:lnTo>
                  <a:pt x="0" y="875879"/>
                </a:lnTo>
                <a:lnTo>
                  <a:pt x="29220" y="852061"/>
                </a:lnTo>
                <a:cubicBezTo>
                  <a:pt x="137306" y="745278"/>
                  <a:pt x="204159" y="597758"/>
                  <a:pt x="204159" y="434812"/>
                </a:cubicBezTo>
                <a:cubicBezTo>
                  <a:pt x="204159" y="271866"/>
                  <a:pt x="137306" y="124346"/>
                  <a:pt x="29220" y="17563"/>
                </a:cubicBezTo>
                <a:close/>
              </a:path>
            </a:pathLst>
          </a:custGeom>
          <a:solidFill>
            <a:srgbClr val="F8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/>
            <a:r>
              <a:rPr lang="en-US" sz="2267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defTabSz="1219170"/>
            <a:r>
              <a:rPr lang="en-US" sz="2267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1240170" y="4082141"/>
            <a:ext cx="10783556" cy="1176335"/>
          </a:xfrm>
          <a:custGeom>
            <a:avLst/>
            <a:gdLst>
              <a:gd name="connsiteX0" fmla="*/ 7673 w 5999555"/>
              <a:gd name="connsiteY0" fmla="*/ 0 h 875879"/>
              <a:gd name="connsiteX1" fmla="*/ 5853572 w 5999555"/>
              <a:gd name="connsiteY1" fmla="*/ 0 h 875879"/>
              <a:gd name="connsiteX2" fmla="*/ 5999555 w 5999555"/>
              <a:gd name="connsiteY2" fmla="*/ 145983 h 875879"/>
              <a:gd name="connsiteX3" fmla="*/ 5999555 w 5999555"/>
              <a:gd name="connsiteY3" fmla="*/ 729896 h 875879"/>
              <a:gd name="connsiteX4" fmla="*/ 5853572 w 5999555"/>
              <a:gd name="connsiteY4" fmla="*/ 875879 h 875879"/>
              <a:gd name="connsiteX5" fmla="*/ 0 w 5999555"/>
              <a:gd name="connsiteY5" fmla="*/ 875879 h 875879"/>
              <a:gd name="connsiteX6" fmla="*/ 29220 w 5999555"/>
              <a:gd name="connsiteY6" fmla="*/ 852061 h 875879"/>
              <a:gd name="connsiteX7" fmla="*/ 204159 w 5999555"/>
              <a:gd name="connsiteY7" fmla="*/ 434812 h 875879"/>
              <a:gd name="connsiteX8" fmla="*/ 29220 w 5999555"/>
              <a:gd name="connsiteY8" fmla="*/ 17563 h 8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9555" h="875879">
                <a:moveTo>
                  <a:pt x="7673" y="0"/>
                </a:moveTo>
                <a:lnTo>
                  <a:pt x="5853572" y="0"/>
                </a:lnTo>
                <a:cubicBezTo>
                  <a:pt x="5934196" y="0"/>
                  <a:pt x="5999555" y="65359"/>
                  <a:pt x="5999555" y="145983"/>
                </a:cubicBezTo>
                <a:lnTo>
                  <a:pt x="5999555" y="729896"/>
                </a:lnTo>
                <a:cubicBezTo>
                  <a:pt x="5999555" y="810520"/>
                  <a:pt x="5934196" y="875879"/>
                  <a:pt x="5853572" y="875879"/>
                </a:cubicBezTo>
                <a:lnTo>
                  <a:pt x="0" y="875879"/>
                </a:lnTo>
                <a:lnTo>
                  <a:pt x="29220" y="852061"/>
                </a:lnTo>
                <a:cubicBezTo>
                  <a:pt x="137306" y="745278"/>
                  <a:pt x="204159" y="597758"/>
                  <a:pt x="204159" y="434812"/>
                </a:cubicBezTo>
                <a:cubicBezTo>
                  <a:pt x="204159" y="271866"/>
                  <a:pt x="137306" y="124346"/>
                  <a:pt x="29220" y="17563"/>
                </a:cubicBezTo>
                <a:close/>
              </a:path>
            </a:pathLst>
          </a:custGeom>
          <a:gradFill>
            <a:gsLst>
              <a:gs pos="6000">
                <a:srgbClr val="06BB9A"/>
              </a:gs>
              <a:gs pos="42000">
                <a:srgbClr val="06BB9A"/>
              </a:gs>
              <a:gs pos="69000">
                <a:srgbClr val="06BB9A"/>
              </a:gs>
              <a:gs pos="93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just" defTabSz="1219170"/>
            <a:endParaRPr lang="vi-VN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22551" y="63235"/>
            <a:ext cx="10769755" cy="9273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en-US" sz="3200" dirty="0">
              <a:solidFill>
                <a:prstClr val="white"/>
              </a:solidFill>
              <a:latin typeface="Calibri"/>
            </a:endParaRPr>
          </a:p>
          <a:p>
            <a:pPr algn="ctr" defTabSz="1219170"/>
            <a:endParaRPr lang="en-US" sz="3200" dirty="0">
              <a:solidFill>
                <a:prstClr val="white"/>
              </a:solidFill>
              <a:latin typeface="Calibri"/>
            </a:endParaRPr>
          </a:p>
          <a:p>
            <a:pPr algn="ctr" defTabSz="1219170"/>
            <a:r>
              <a:rPr lang="en-US" sz="26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 Đức Giang phát </a:t>
            </a:r>
            <a:r>
              <a:rPr lang="en-US" sz="2667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chương trình </a:t>
            </a:r>
            <a:endParaRPr lang="en-US" sz="2667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219170"/>
            <a:r>
              <a:rPr lang="vi-VN" sz="2667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"Thiếu nhi Việt Nam - Học tập tốt, rèn luyện chăm"</a:t>
            </a:r>
          </a:p>
          <a:p>
            <a:pPr defTabSz="1219170"/>
            <a:br>
              <a:rPr lang="vi-VN" sz="2667" dirty="0">
                <a:solidFill>
                  <a:prstClr val="white"/>
                </a:solidFill>
                <a:latin typeface="Arial" panose="020B0604020202020204" pitchFamily="34" charset="0"/>
              </a:rPr>
            </a:br>
            <a:endParaRPr lang="en-US" sz="2667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5601" y="1292225"/>
            <a:ext cx="10340975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cống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67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67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2011 - 2030”.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7508" y="4239419"/>
            <a:ext cx="10410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2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58776" y="1336457"/>
            <a:ext cx="1165225" cy="1081088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94000"/>
                  <a:lumMod val="43000"/>
                  <a:lumOff val="57000"/>
                </a:schemeClr>
              </a:gs>
              <a:gs pos="42000">
                <a:srgbClr val="F4B919"/>
              </a:gs>
              <a:gs pos="69000">
                <a:schemeClr val="accent1">
                  <a:lumMod val="75000"/>
                </a:schemeClr>
              </a:gs>
              <a:gs pos="93000">
                <a:schemeClr val="accent1">
                  <a:lumMod val="70000"/>
                </a:schemeClr>
              </a:gs>
            </a:gsLst>
            <a:lin ang="27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146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40054" y="2847738"/>
            <a:ext cx="1165225" cy="1081087"/>
          </a:xfrm>
          <a:prstGeom prst="ellipse">
            <a:avLst/>
          </a:prstGeom>
          <a:solidFill>
            <a:srgbClr val="F8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146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45481" y="2899845"/>
            <a:ext cx="876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9170"/>
            <a:r>
              <a:rPr lang="en-US" sz="4800" dirty="0">
                <a:solidFill>
                  <a:srgbClr val="000000"/>
                </a:solidFill>
                <a:latin typeface="#9Slide04 FS Bella"/>
              </a:rPr>
              <a:t>2)</a:t>
            </a:r>
          </a:p>
        </p:txBody>
      </p:sp>
      <p:sp>
        <p:nvSpPr>
          <p:cNvPr id="29" name="Oval 28"/>
          <p:cNvSpPr/>
          <p:nvPr/>
        </p:nvSpPr>
        <p:spPr>
          <a:xfrm>
            <a:off x="358774" y="4196997"/>
            <a:ext cx="1165225" cy="1079500"/>
          </a:xfrm>
          <a:prstGeom prst="ellipse">
            <a:avLst/>
          </a:prstGeom>
          <a:gradFill>
            <a:gsLst>
              <a:gs pos="6000">
                <a:srgbClr val="06BB9A"/>
              </a:gs>
              <a:gs pos="42000">
                <a:srgbClr val="06BB9A"/>
              </a:gs>
              <a:gs pos="69000">
                <a:srgbClr val="06BB9A"/>
              </a:gs>
              <a:gs pos="93000">
                <a:schemeClr val="accent3">
                  <a:lumMod val="20000"/>
                  <a:lumOff val="8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146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84207" y="1446113"/>
            <a:ext cx="876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9170"/>
            <a:r>
              <a:rPr lang="en-US" sz="4800" dirty="0">
                <a:solidFill>
                  <a:srgbClr val="000000"/>
                </a:solidFill>
                <a:latin typeface="#9Slide04 FS Bella"/>
              </a:rPr>
              <a:t>1)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18175" y="4354275"/>
            <a:ext cx="876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9170"/>
            <a:r>
              <a:rPr lang="en-US" sz="4800" dirty="0">
                <a:solidFill>
                  <a:srgbClr val="000000"/>
                </a:solidFill>
                <a:latin typeface="#9Slide04 FS Bella"/>
              </a:rPr>
              <a:t>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32001" y="2684383"/>
            <a:ext cx="9902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dồi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50499" y="5461001"/>
            <a:ext cx="10701175" cy="1199673"/>
          </a:xfrm>
          <a:custGeom>
            <a:avLst/>
            <a:gdLst>
              <a:gd name="connsiteX0" fmla="*/ 7673 w 5999555"/>
              <a:gd name="connsiteY0" fmla="*/ 0 h 875879"/>
              <a:gd name="connsiteX1" fmla="*/ 5853572 w 5999555"/>
              <a:gd name="connsiteY1" fmla="*/ 0 h 875879"/>
              <a:gd name="connsiteX2" fmla="*/ 5999555 w 5999555"/>
              <a:gd name="connsiteY2" fmla="*/ 145983 h 875879"/>
              <a:gd name="connsiteX3" fmla="*/ 5999555 w 5999555"/>
              <a:gd name="connsiteY3" fmla="*/ 729896 h 875879"/>
              <a:gd name="connsiteX4" fmla="*/ 5853572 w 5999555"/>
              <a:gd name="connsiteY4" fmla="*/ 875879 h 875879"/>
              <a:gd name="connsiteX5" fmla="*/ 0 w 5999555"/>
              <a:gd name="connsiteY5" fmla="*/ 875879 h 875879"/>
              <a:gd name="connsiteX6" fmla="*/ 29220 w 5999555"/>
              <a:gd name="connsiteY6" fmla="*/ 852061 h 875879"/>
              <a:gd name="connsiteX7" fmla="*/ 204159 w 5999555"/>
              <a:gd name="connsiteY7" fmla="*/ 434812 h 875879"/>
              <a:gd name="connsiteX8" fmla="*/ 29220 w 5999555"/>
              <a:gd name="connsiteY8" fmla="*/ 17563 h 87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9555" h="875879">
                <a:moveTo>
                  <a:pt x="7673" y="0"/>
                </a:moveTo>
                <a:lnTo>
                  <a:pt x="5853572" y="0"/>
                </a:lnTo>
                <a:cubicBezTo>
                  <a:pt x="5934196" y="0"/>
                  <a:pt x="5999555" y="65359"/>
                  <a:pt x="5999555" y="145983"/>
                </a:cubicBezTo>
                <a:lnTo>
                  <a:pt x="5999555" y="729896"/>
                </a:lnTo>
                <a:cubicBezTo>
                  <a:pt x="5999555" y="810520"/>
                  <a:pt x="5934196" y="875879"/>
                  <a:pt x="5853572" y="875879"/>
                </a:cubicBezTo>
                <a:lnTo>
                  <a:pt x="0" y="875879"/>
                </a:lnTo>
                <a:lnTo>
                  <a:pt x="29220" y="852061"/>
                </a:lnTo>
                <a:cubicBezTo>
                  <a:pt x="137306" y="745278"/>
                  <a:pt x="204159" y="597758"/>
                  <a:pt x="204159" y="434812"/>
                </a:cubicBezTo>
                <a:cubicBezTo>
                  <a:pt x="204159" y="271866"/>
                  <a:pt x="137306" y="124346"/>
                  <a:pt x="29220" y="17563"/>
                </a:cubicBezTo>
                <a:close/>
              </a:path>
            </a:pathLst>
          </a:custGeom>
          <a:solidFill>
            <a:srgbClr val="F8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/>
            <a:r>
              <a:rPr lang="en-US" sz="2267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 defTabSz="1219170"/>
            <a:r>
              <a:rPr lang="en-US" sz="2267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533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11683" y="5461000"/>
            <a:ext cx="9902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Thi đua học tốt 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Chia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en-US" sz="24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endParaRPr lang="vi-VN" sz="2400" b="1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60376" y="5520293"/>
            <a:ext cx="1165225" cy="1081087"/>
          </a:xfrm>
          <a:prstGeom prst="ellipse">
            <a:avLst/>
          </a:prstGeom>
          <a:solidFill>
            <a:srgbClr val="F8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defRPr/>
            </a:pPr>
            <a:endParaRPr lang="en-US" sz="1467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25165" y="5645665"/>
            <a:ext cx="876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defTabSz="1219170"/>
            <a:r>
              <a:rPr lang="en-US" sz="4800" dirty="0">
                <a:solidFill>
                  <a:srgbClr val="000000"/>
                </a:solidFill>
                <a:latin typeface="#9Slide04 FS Bella"/>
              </a:rPr>
              <a:t>4)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B2D3F6C-D448-4D4D-92BD-9C66DD52F4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4" y="58225"/>
            <a:ext cx="927364" cy="9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0901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800" y="4668520"/>
            <a:ext cx="22352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51201" y="0"/>
            <a:ext cx="6604000" cy="78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3733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 đua học tốt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" y="787400"/>
            <a:ext cx="12192000" cy="5325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Có thời khóa biểu học tập, có góc học tập riêng, tự trang trí góc học tập đẹp và gọn gàng. </a:t>
            </a:r>
          </a:p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Học thuộc bài, làm bài tập về nhà</a:t>
            </a:r>
            <a:r>
              <a:rPr lang="en-US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soạn bài mới đầy đủ.  Thực hiện tốt giờ tự học ở trường và ở nhà. </a:t>
            </a:r>
          </a:p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Đi học đúng giờ, tự giác học tập, chú ý nghe giảng, hăng hái phát biểu ý kiến trong mỗi buổi học. </a:t>
            </a:r>
          </a:p>
          <a:p>
            <a:pPr defTabSz="1219170"/>
            <a:r>
              <a:rPr lang="en-US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 vở sạch, viết chữ đẹp; tích cực tham gia “Hội vui học tập”, cuộc thi “Vở sạch chữ đẹp” </a:t>
            </a:r>
            <a:endParaRPr lang="en-US" sz="2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Phấn đấu học tập ngày càng tốt hơn; mỗi học kỳ có ít nhất một “Hoa điểm tốt” (điểm 9, 10). </a:t>
            </a:r>
          </a:p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Trung thực trong học tập, làm bài kiểm tra, thi học kỳ, thực hiện tốt lời dặn dò của thầy cô giáo sau mỗi buổi học. </a:t>
            </a:r>
          </a:p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Thực hiện được các chức năng cơ bản của máy vi tính, sử dụng hiệu quả các ứng dụng học tập trực tuyến theo chương trình của nhà trường. </a:t>
            </a:r>
          </a:p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Biết sử dụng một số câu chào hỏi, giao tiếp cơ bản của một ngoại ngữ. </a:t>
            </a:r>
          </a:p>
          <a:p>
            <a:pPr defTabSz="1219170"/>
            <a:r>
              <a:rPr lang="vi-VN" sz="2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 </a:t>
            </a:r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 của lớp, của trường; sân chơi “Em yêu khoa học - Tài năng công nghệ nhí” </a:t>
            </a:r>
            <a:endParaRPr lang="en-US" sz="2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 một trong các sân chơi về học tập, cuộc thi về sáng tạo, khoa học. </a:t>
            </a:r>
          </a:p>
          <a:p>
            <a:pPr defTabSz="1219170"/>
            <a:r>
              <a:rPr lang="en-US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phương pháp tự học tốt, chủ động trao đổi với bạn, với thầy cô giáo các </a:t>
            </a:r>
            <a:endParaRPr lang="en-US" sz="2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vi-VN" sz="2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nội dung học tập và biết vận dụng hiệu quả kiến thức đã học trong cuộc sống, trong học tập </a:t>
            </a:r>
            <a:endParaRPr lang="en-US" sz="2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/>
            <a:r>
              <a:rPr lang="vi-VN" sz="2267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 trong sinh hoạt hàng ngày.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445124-6D0F-46CE-930D-FF6A7A4907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0"/>
            <a:ext cx="762764" cy="7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0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3432</Words>
  <Application>Microsoft Office PowerPoint</Application>
  <PresentationFormat>Widescreen</PresentationFormat>
  <Paragraphs>217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#9Slide04 FS Bella</vt:lpstr>
      <vt:lpstr>.VnTime</vt:lpstr>
      <vt:lpstr>Arial</vt:lpstr>
      <vt:lpstr>Calibri</vt:lpstr>
      <vt:lpstr>Calibri Light</vt:lpstr>
      <vt:lpstr>Comic Sans MS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71</cp:revision>
  <dcterms:created xsi:type="dcterms:W3CDTF">2021-10-10T09:47:35Z</dcterms:created>
  <dcterms:modified xsi:type="dcterms:W3CDTF">2022-01-16T10:48:04Z</dcterms:modified>
</cp:coreProperties>
</file>