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7" r:id="rId2"/>
  </p:sldMasterIdLst>
  <p:notesMasterIdLst>
    <p:notesMasterId r:id="rId24"/>
  </p:notesMasterIdLst>
  <p:sldIdLst>
    <p:sldId id="257" r:id="rId3"/>
    <p:sldId id="258" r:id="rId4"/>
    <p:sldId id="289" r:id="rId5"/>
    <p:sldId id="260" r:id="rId6"/>
    <p:sldId id="292" r:id="rId7"/>
    <p:sldId id="277" r:id="rId8"/>
    <p:sldId id="294" r:id="rId9"/>
    <p:sldId id="295" r:id="rId10"/>
    <p:sldId id="296" r:id="rId11"/>
    <p:sldId id="293" r:id="rId12"/>
    <p:sldId id="263" r:id="rId13"/>
    <p:sldId id="290" r:id="rId14"/>
    <p:sldId id="291" r:id="rId15"/>
    <p:sldId id="265" r:id="rId16"/>
    <p:sldId id="283" r:id="rId17"/>
    <p:sldId id="284" r:id="rId18"/>
    <p:sldId id="285" r:id="rId19"/>
    <p:sldId id="286" r:id="rId20"/>
    <p:sldId id="287" r:id="rId21"/>
    <p:sldId id="28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7ECEE-AFA8-48A7-9666-E6E30956E675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EDC5-88F8-4033-86D8-30F00EE67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96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38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98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7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730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80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3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9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00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72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74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8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2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7137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529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5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13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1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953691"/>
      </p:ext>
    </p:extLst>
  </p:cSld>
  <p:clrMapOvr>
    <a:masterClrMapping/>
  </p:clrMapOvr>
  <p:transition spd="slow" advTm="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97517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23510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57307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2612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5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597628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1897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09489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9534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0558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5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6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4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5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8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3D67-3910-4BA4-A7E9-E3652750EA2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5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45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59" y="196945"/>
            <a:ext cx="1004282" cy="1012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9590" y="1627591"/>
            <a:ext cx="8192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3398" y="2846807"/>
            <a:ext cx="77652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09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9590" y="3817179"/>
            <a:ext cx="8617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Giang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  <a:endParaRPr kumimoji="0" lang="en-US" sz="32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" y="4664441"/>
            <a:ext cx="2954645" cy="2193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35" y="4896822"/>
            <a:ext cx="5231065" cy="20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82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" y="8965"/>
            <a:ext cx="12192000" cy="9343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799" y="1502914"/>
            <a:ext cx="5445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889844"/>
            <a:ext cx="121919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do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A/RES/60/5.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19/11/2012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278745"/>
      </p:ext>
    </p:extLst>
  </p:cSld>
  <p:clrMapOvr>
    <a:masterClrMapping/>
  </p:clrMapOvr>
  <p:transition spd="slow" advTm="95983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9799" y="1502914"/>
            <a:ext cx="5445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19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UBND TP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2021"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4.827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8.785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tai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".</a:t>
            </a:r>
          </a:p>
        </p:txBody>
      </p:sp>
    </p:spTree>
    <p:extLst>
      <p:ext uri="{BB962C8B-B14F-4D97-AF65-F5344CB8AC3E}">
        <p14:creationId xmlns:p14="http://schemas.microsoft.com/office/powerpoint/2010/main" val="3119462496"/>
      </p:ext>
    </p:extLst>
  </p:cSld>
  <p:clrMapOvr>
    <a:masterClrMapping/>
  </p:clrMapOvr>
  <p:transition spd="slow" advTm="95983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56" y="168812"/>
            <a:ext cx="4907487" cy="2912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43" y="168812"/>
            <a:ext cx="4595539" cy="291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56" y="3081729"/>
            <a:ext cx="4907487" cy="3009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43" y="3081730"/>
            <a:ext cx="4595539" cy="30148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6993" y="6190577"/>
            <a:ext cx="9272789" cy="3992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tai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0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9634" y="675355"/>
            <a:ext cx="101133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330;p29"/>
          <p:cNvSpPr/>
          <p:nvPr/>
        </p:nvSpPr>
        <p:spPr>
          <a:xfrm rot="-272599">
            <a:off x="2482706" y="1959829"/>
            <a:ext cx="7958106" cy="4437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2331;p29"/>
          <p:cNvSpPr/>
          <p:nvPr/>
        </p:nvSpPr>
        <p:spPr>
          <a:xfrm rot="21064705">
            <a:off x="2008005" y="1934035"/>
            <a:ext cx="1451045" cy="12539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oogle Shape;2332;p29"/>
          <p:cNvSpPr/>
          <p:nvPr/>
        </p:nvSpPr>
        <p:spPr>
          <a:xfrm rot="4430286">
            <a:off x="9253193" y="1319178"/>
            <a:ext cx="1451004" cy="12538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2333;p29"/>
          <p:cNvSpPr txBox="1">
            <a:spLocks noGrp="1"/>
          </p:cNvSpPr>
          <p:nvPr>
            <p:ph type="title"/>
          </p:nvPr>
        </p:nvSpPr>
        <p:spPr>
          <a:xfrm>
            <a:off x="3947404" y="2782170"/>
            <a:ext cx="5290800" cy="8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2335;p29"/>
          <p:cNvSpPr txBox="1">
            <a:spLocks/>
          </p:cNvSpPr>
          <p:nvPr/>
        </p:nvSpPr>
        <p:spPr>
          <a:xfrm>
            <a:off x="2996805" y="3869085"/>
            <a:ext cx="7607260" cy="8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CHIẾN THẮNG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36">
        <p:circle/>
      </p:transition>
    </mc:Choice>
    <mc:Fallback xmlns="">
      <p:transition spd="slow" advTm="1093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4358" y="647039"/>
            <a:ext cx="95378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ưới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49" y="14068"/>
            <a:ext cx="1229751" cy="1229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6433" y="1288795"/>
            <a:ext cx="7013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076" y="1952543"/>
            <a:ext cx="10627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062" y="2952054"/>
            <a:ext cx="1013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3204416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3762254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4320092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062" y="3500577"/>
            <a:ext cx="994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1991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8648" y="4766518"/>
            <a:ext cx="10414703" cy="1938992"/>
          </a:xfrm>
          <a:prstGeom prst="rect">
            <a:avLst/>
          </a:prstGeom>
          <a:solidFill>
            <a:srgbClr val="FF99CC"/>
          </a:solidFill>
          <a:ln w="5715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itchFamily="18" charset="0"/>
              </a:rPr>
              <a:t>=&gt;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8/1992.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062" y="4056212"/>
            <a:ext cx="1013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9062" y="4108883"/>
            <a:ext cx="417053" cy="417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08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4358" y="647039"/>
            <a:ext cx="95378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ưới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49" y="14068"/>
            <a:ext cx="1229751" cy="1229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6433" y="1288795"/>
            <a:ext cx="7013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HỎI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061" y="2961150"/>
            <a:ext cx="1013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3204416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3762254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4320092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062" y="3500577"/>
            <a:ext cx="994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4231" y="5133758"/>
            <a:ext cx="10414703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C611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Phan Thị Xuân Thu – Bí thư chi bộ, hiệu trưởng nhà trường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Nguyễn Thị Thảo – Phó hiệu trưởng nhà trường </a:t>
            </a:r>
          </a:p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Nguyễn Thị Hải Yến – Phó hiệu trưởng nhà trường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705" y="4097170"/>
            <a:ext cx="971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5705" y="3534180"/>
            <a:ext cx="417053" cy="417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9062" y="2074135"/>
            <a:ext cx="10627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giám hiệu nhà trường gồm có mấy cô?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64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4358" y="647039"/>
            <a:ext cx="95378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ưới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49" y="14068"/>
            <a:ext cx="1229751" cy="1229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6433" y="1288795"/>
            <a:ext cx="7013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HỎI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076" y="1952543"/>
            <a:ext cx="10627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THĐG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062" y="2952054"/>
            <a:ext cx="1013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3204416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3762254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4320092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062" y="3500577"/>
            <a:ext cx="994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062" y="4056212"/>
            <a:ext cx="1013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9062" y="3004725"/>
            <a:ext cx="417053" cy="417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505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4358" y="647039"/>
            <a:ext cx="95378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ưới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49" y="14068"/>
            <a:ext cx="1229751" cy="1229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6433" y="1288795"/>
            <a:ext cx="7013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HỎI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076" y="1952543"/>
            <a:ext cx="10627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2022, 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khối gồm bao nhiêu lớp?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062" y="2952054"/>
            <a:ext cx="1013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K1- 6 lớp; K2 –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lớp; K3 – 6 lớp; K4 – 6 lớp; K5 – 5 lớp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3204416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3762254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4320092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062" y="3500577"/>
            <a:ext cx="994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K1- 7 lớp; K2 – 6 lớp; K3 – 6 lớp; K4 – 5 lớp; K5 – 5 lớp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062" y="4056212"/>
            <a:ext cx="1013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K1-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lớp; K2 – 5 lớp; K3 – 6 lớp; K4 – 6 lớp; K5 – 6 lớp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9062" y="3034165"/>
            <a:ext cx="417053" cy="417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11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4358" y="647039"/>
            <a:ext cx="95378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ưới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49" y="14068"/>
            <a:ext cx="1229751" cy="1229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6433" y="1288795"/>
            <a:ext cx="7013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HỎI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076" y="1952543"/>
            <a:ext cx="10627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062" y="2952054"/>
            <a:ext cx="1013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pt-B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3204416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3762254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E0AF154-CC38-476E-9473-EC09EA09FBCA}"/>
              </a:ext>
            </a:extLst>
          </p:cNvPr>
          <p:cNvSpPr>
            <a:spLocks/>
          </p:cNvSpPr>
          <p:nvPr/>
        </p:nvSpPr>
        <p:spPr bwMode="auto">
          <a:xfrm>
            <a:off x="304013" y="4320092"/>
            <a:ext cx="373404" cy="77377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062" y="3500577"/>
            <a:ext cx="994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062" y="4056212"/>
            <a:ext cx="1013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9062" y="4108883"/>
            <a:ext cx="417053" cy="4178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254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714" y="686602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8413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5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uyên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  <a:endParaRPr kumimoji="0" lang="en-US" sz="35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5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5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35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5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NGVN 20-11</a:t>
            </a:r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5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kèm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Slogan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chống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5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5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5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5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-Smoke Free Word ”</a:t>
            </a:r>
          </a:p>
          <a:p>
            <a:pPr lvl="0">
              <a:defRPr/>
            </a:pP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kumimoji="0" lang="en-US" sz="3500" b="1" i="1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5K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3359" y="1064413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696" y="0"/>
            <a:ext cx="1229751" cy="12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99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44800" y="0"/>
            <a:ext cx="6197600" cy="7112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 ĐIỆP 5K</a:t>
            </a:r>
          </a:p>
        </p:txBody>
      </p:sp>
      <p:pic>
        <p:nvPicPr>
          <p:cNvPr id="2" name="Radio spot chung song an toan">
            <a:hlinkClick r:id="" action="ppaction://media"/>
            <a:extLst>
              <a:ext uri="{FF2B5EF4-FFF2-40B4-BE49-F238E27FC236}">
                <a16:creationId xmlns:a16="http://schemas.microsoft.com/office/drawing/2014/main" id="{2D4DF23D-088E-4163-AC9D-BC1C02E9C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0" y="6248400"/>
            <a:ext cx="8128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45A66A-CB18-4A56-98E6-DA00E73AE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199"/>
            <a:ext cx="12192000" cy="6462283"/>
          </a:xfrm>
          <a:prstGeom prst="rect">
            <a:avLst/>
          </a:prstGeom>
        </p:spPr>
      </p:pic>
      <p:pic>
        <p:nvPicPr>
          <p:cNvPr id="6" name="Radio spot chung song an toan">
            <a:hlinkClick r:id="" action="ppaction://media"/>
            <a:extLst>
              <a:ext uri="{FF2B5EF4-FFF2-40B4-BE49-F238E27FC236}">
                <a16:creationId xmlns:a16="http://schemas.microsoft.com/office/drawing/2014/main" id="{E42CB1E8-9218-425D-B119-0F4808AEFA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8684" y="250722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791" y="1624084"/>
            <a:ext cx="6318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15619696"/>
      </p:ext>
    </p:extLst>
  </p:cSld>
  <p:clrMapOvr>
    <a:masterClrMapping/>
  </p:clrMapOvr>
  <p:transition spd="slow" advTm="863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714" y="686602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9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696" y="0"/>
            <a:ext cx="1229751" cy="1229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4552" y="2781837"/>
            <a:ext cx="10662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2G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3G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4C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397" y="1906073"/>
            <a:ext cx="1143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62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714" y="686602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696" y="0"/>
            <a:ext cx="1229751" cy="1229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305" y="2492317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</a:p>
          <a:p>
            <a:pPr lvl="0" algn="ctr">
              <a:defRPr/>
            </a:pP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52" y="36464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4A, 5A,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5D,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5E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714" y="686602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9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49" y="-9965"/>
            <a:ext cx="1229751" cy="12297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948" y="1305342"/>
            <a:ext cx="118449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20/11.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5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-115910" y="250211"/>
            <a:ext cx="10972799" cy="192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thi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20-11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7" name="Google Shape;1737;p24"/>
          <p:cNvSpPr txBox="1">
            <a:spLocks noGrp="1"/>
          </p:cNvSpPr>
          <p:nvPr>
            <p:ph type="subTitle" idx="1"/>
          </p:nvPr>
        </p:nvSpPr>
        <p:spPr>
          <a:xfrm>
            <a:off x="423736" y="1553037"/>
            <a:ext cx="10433153" cy="442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71500" indent="-571500" algn="l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2021 - 2022.</a:t>
            </a:r>
          </a:p>
          <a:p>
            <a:pPr marL="0" indent="0"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1/10/2021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10/11/2021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/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16" y="-31508"/>
            <a:ext cx="1448184" cy="14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953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9889">
                  <a:extLst>
                    <a:ext uri="{9D8B030D-6E8A-4147-A177-3AD203B41FA5}">
                      <a16:colId xmlns:a16="http://schemas.microsoft.com/office/drawing/2014/main" val="1912744433"/>
                    </a:ext>
                  </a:extLst>
                </a:gridCol>
                <a:gridCol w="2221193">
                  <a:extLst>
                    <a:ext uri="{9D8B030D-6E8A-4147-A177-3AD203B41FA5}">
                      <a16:colId xmlns:a16="http://schemas.microsoft.com/office/drawing/2014/main" val="2739840938"/>
                    </a:ext>
                  </a:extLst>
                </a:gridCol>
                <a:gridCol w="2150772">
                  <a:extLst>
                    <a:ext uri="{9D8B030D-6E8A-4147-A177-3AD203B41FA5}">
                      <a16:colId xmlns:a16="http://schemas.microsoft.com/office/drawing/2014/main" val="2943940510"/>
                    </a:ext>
                  </a:extLst>
                </a:gridCol>
                <a:gridCol w="6860146">
                  <a:extLst>
                    <a:ext uri="{9D8B030D-6E8A-4147-A177-3AD203B41FA5}">
                      <a16:colId xmlns:a16="http://schemas.microsoft.com/office/drawing/2014/main" val="2103452751"/>
                    </a:ext>
                  </a:extLst>
                </a:gridCol>
              </a:tblGrid>
              <a:tr h="901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thi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extLst>
                  <a:ext uri="{0D108BD9-81ED-4DB2-BD59-A6C34878D82A}">
                    <a16:rowId xmlns:a16="http://schemas.microsoft.com/office/drawing/2014/main" val="1278634187"/>
                  </a:ext>
                </a:extLst>
              </a:tr>
              <a:tr h="2528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ngày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/11 - 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</a:t>
                      </a:r>
                      <a:r>
                        <a:rPr lang="vi-VN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1,2,3,4,5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( 1đ)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( 2đ)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( 5đ)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extLst>
                  <a:ext uri="{0D108BD9-81ED-4DB2-BD59-A6C34878D82A}">
                    <a16:rowId xmlns:a16="http://schemas.microsoft.com/office/drawing/2014/main" val="2757426391"/>
                  </a:ext>
                </a:extLst>
              </a:tr>
              <a:tr h="34286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ngày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0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/11 -</a:t>
                      </a:r>
                      <a:r>
                        <a:rPr lang="en-US" sz="20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10/</a:t>
                      </a:r>
                      <a:r>
                        <a:rPr lang="vi-VN" sz="20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0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1,2,3,4,5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MV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2’-5’ (1đ)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( 1đ)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( 1đ)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-Video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rung,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( 2đ)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hay ( 3đ)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/>
                </a:tc>
                <a:extLst>
                  <a:ext uri="{0D108BD9-81ED-4DB2-BD59-A6C34878D82A}">
                    <a16:rowId xmlns:a16="http://schemas.microsoft.com/office/drawing/2014/main" val="3663431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0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15657"/>
              </p:ext>
            </p:extLst>
          </p:nvPr>
        </p:nvGraphicFramePr>
        <p:xfrm>
          <a:off x="0" y="0"/>
          <a:ext cx="12093262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115">
                  <a:extLst>
                    <a:ext uri="{9D8B030D-6E8A-4147-A177-3AD203B41FA5}">
                      <a16:colId xmlns:a16="http://schemas.microsoft.com/office/drawing/2014/main" val="2211772228"/>
                    </a:ext>
                  </a:extLst>
                </a:gridCol>
                <a:gridCol w="1917694">
                  <a:extLst>
                    <a:ext uri="{9D8B030D-6E8A-4147-A177-3AD203B41FA5}">
                      <a16:colId xmlns:a16="http://schemas.microsoft.com/office/drawing/2014/main" val="217078596"/>
                    </a:ext>
                  </a:extLst>
                </a:gridCol>
                <a:gridCol w="2039816">
                  <a:extLst>
                    <a:ext uri="{9D8B030D-6E8A-4147-A177-3AD203B41FA5}">
                      <a16:colId xmlns:a16="http://schemas.microsoft.com/office/drawing/2014/main" val="2580120145"/>
                    </a:ext>
                  </a:extLst>
                </a:gridCol>
                <a:gridCol w="7183637">
                  <a:extLst>
                    <a:ext uri="{9D8B030D-6E8A-4147-A177-3AD203B41FA5}">
                      <a16:colId xmlns:a16="http://schemas.microsoft.com/office/drawing/2014/main" val="722127248"/>
                    </a:ext>
                  </a:extLst>
                </a:gridCol>
              </a:tblGrid>
              <a:tr h="3105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21" marR="669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ngày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/11 -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10/</a:t>
                      </a:r>
                      <a:r>
                        <a:rPr lang="vi-VN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21" marR="669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1,2,3,4,5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21" marR="6692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flatsmots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5' ) (1đ)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-Video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rung,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(3đ)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(3đ)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21" marR="66921" marT="0" marB="0"/>
                </a:tc>
                <a:extLst>
                  <a:ext uri="{0D108BD9-81ED-4DB2-BD59-A6C34878D82A}">
                    <a16:rowId xmlns:a16="http://schemas.microsoft.com/office/drawing/2014/main" val="373491652"/>
                  </a:ext>
                </a:extLst>
              </a:tr>
              <a:tr h="3752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21" marR="669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ngày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/11 -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10/</a:t>
                      </a:r>
                      <a:r>
                        <a:rPr lang="vi-VN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21" marR="6692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1,2,3,4,5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21" marR="6692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3’) (1đ)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( 1đ)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( 1đ)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-Video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rung,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( 5đ)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21" marR="66921" marT="0" marB="0"/>
                </a:tc>
                <a:extLst>
                  <a:ext uri="{0D108BD9-81ED-4DB2-BD59-A6C34878D82A}">
                    <a16:rowId xmlns:a16="http://schemas.microsoft.com/office/drawing/2014/main" val="798345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3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1" y="211016"/>
            <a:ext cx="11760591" cy="576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4000"/>
              </a:lnSpc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clip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”.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clip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24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BTC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clip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R="17780" indent="457200" algn="just">
              <a:lnSpc>
                <a:spcPct val="130000"/>
              </a:lnSpc>
              <a:tabLst>
                <a:tab pos="360045" algn="l"/>
              </a:tabLst>
            </a:pP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tranh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clip, t</a:t>
            </a:r>
            <a:r>
              <a:rPr lang="vi-VN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hí sinh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gửi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zalo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giáo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viên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chủ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nhiệm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lớp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mình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gửi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17780" indent="457200" algn="just">
              <a:lnSpc>
                <a:spcPct val="130000"/>
              </a:lnSpc>
              <a:tabLst>
                <a:tab pos="360045" algn="l"/>
              </a:tabLst>
            </a:pP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gian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gửi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Trước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17h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ngày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10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tháng</a:t>
            </a:r>
            <a:r>
              <a:rPr lang="en-US" sz="2800" spc="-2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11 </a:t>
            </a:r>
            <a:r>
              <a:rPr lang="en-US" sz="28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năm</a:t>
            </a:r>
            <a:r>
              <a:rPr lang="en-US" sz="2800" spc="-2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2021.</a:t>
            </a:r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 Bài dự thi phải nêu đầy đủ thông tin của người dự thi: họ tên, lớp.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4000"/>
              </a:lnSpc>
              <a:spcBef>
                <a:spcPts val="4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clip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fanpage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1650</Words>
  <Application>Microsoft Office PowerPoint</Application>
  <PresentationFormat>Widescreen</PresentationFormat>
  <Paragraphs>146</Paragraphs>
  <Slides>21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arial</vt:lpstr>
      <vt:lpstr>arial</vt:lpstr>
      <vt:lpstr>Calibri</vt:lpstr>
      <vt:lpstr>Calibri Light</vt:lpstr>
      <vt:lpstr>等线</vt:lpstr>
      <vt:lpstr>等线 Light</vt:lpstr>
      <vt:lpstr>MS Mincho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Triển khai các cuộc thi chào mừng Ngày nhà giáo Việt Nam 20-11 chủ  đề “ Thầy cô mến yêu”.</vt:lpstr>
      <vt:lpstr>PowerPoint Presentation</vt:lpstr>
      <vt:lpstr>PowerPoint Presentation</vt:lpstr>
      <vt:lpstr>PowerPoint Presentation</vt:lpstr>
      <vt:lpstr>PowerPoint Presentation</vt:lpstr>
      <vt:lpstr>Phát động hưởng ứng “ Ngày thế giới tưởng niệm các nạn nhân tử vong vì tai nạn giao thông” tại Việt Nam năm 2021.</vt:lpstr>
      <vt:lpstr>PowerPoint Presentation</vt:lpstr>
      <vt:lpstr>PowerPoint Presentation</vt:lpstr>
      <vt:lpstr>TRÒ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2021-10-10T09:47:35Z</dcterms:created>
  <dcterms:modified xsi:type="dcterms:W3CDTF">2021-10-30T04:41:38Z</dcterms:modified>
</cp:coreProperties>
</file>