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708" r:id="rId2"/>
    <p:sldMasterId id="2147483720" r:id="rId3"/>
    <p:sldMasterId id="2147483733" r:id="rId4"/>
  </p:sldMasterIdLst>
  <p:notesMasterIdLst>
    <p:notesMasterId r:id="rId27"/>
  </p:notesMasterIdLst>
  <p:sldIdLst>
    <p:sldId id="315" r:id="rId5"/>
    <p:sldId id="289" r:id="rId6"/>
    <p:sldId id="296" r:id="rId7"/>
    <p:sldId id="297" r:id="rId8"/>
    <p:sldId id="298" r:id="rId9"/>
    <p:sldId id="299" r:id="rId10"/>
    <p:sldId id="300" r:id="rId11"/>
    <p:sldId id="301" r:id="rId12"/>
    <p:sldId id="302" r:id="rId13"/>
    <p:sldId id="294" r:id="rId14"/>
    <p:sldId id="303" r:id="rId15"/>
    <p:sldId id="304" r:id="rId16"/>
    <p:sldId id="306" r:id="rId17"/>
    <p:sldId id="307" r:id="rId18"/>
    <p:sldId id="305" r:id="rId19"/>
    <p:sldId id="276" r:id="rId20"/>
    <p:sldId id="308" r:id="rId21"/>
    <p:sldId id="309" r:id="rId22"/>
    <p:sldId id="310" r:id="rId23"/>
    <p:sldId id="311" r:id="rId24"/>
    <p:sldId id="312" r:id="rId25"/>
    <p:sldId id="314" r:id="rId26"/>
  </p:sldIdLst>
  <p:sldSz cx="9144000" cy="6858000" type="screen4x3"/>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7A8DA8-52E9-431B-B427-C275EBD68726}" type="datetimeFigureOut">
              <a:rPr lang="en-US" smtClean="0"/>
              <a:t>16/9/2021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28B34A-FF35-4C1B-97F6-340C1E0E7351}" type="slidenum">
              <a:rPr lang="en-US" smtClean="0"/>
              <a:t>‹#›</a:t>
            </a:fld>
            <a:endParaRPr lang="en-US"/>
          </a:p>
        </p:txBody>
      </p:sp>
    </p:spTree>
    <p:extLst>
      <p:ext uri="{BB962C8B-B14F-4D97-AF65-F5344CB8AC3E}">
        <p14:creationId xmlns:p14="http://schemas.microsoft.com/office/powerpoint/2010/main" val="117362506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8B34A-FF35-4C1B-97F6-340C1E0E7351}" type="slidenum">
              <a:rPr lang="en-US" smtClean="0"/>
              <a:t>2</a:t>
            </a:fld>
            <a:endParaRPr lang="en-US"/>
          </a:p>
        </p:txBody>
      </p:sp>
    </p:spTree>
    <p:extLst>
      <p:ext uri="{BB962C8B-B14F-4D97-AF65-F5344CB8AC3E}">
        <p14:creationId xmlns:p14="http://schemas.microsoft.com/office/powerpoint/2010/main" val="38142124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28B34A-FF35-4C1B-97F6-340C1E0E7351}" type="slidenum">
              <a:rPr lang="en-US" smtClean="0"/>
              <a:t>17</a:t>
            </a:fld>
            <a:endParaRPr lang="en-US"/>
          </a:p>
        </p:txBody>
      </p:sp>
    </p:spTree>
    <p:extLst>
      <p:ext uri="{BB962C8B-B14F-4D97-AF65-F5344CB8AC3E}">
        <p14:creationId xmlns:p14="http://schemas.microsoft.com/office/powerpoint/2010/main" val="34524687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62772B66-2DEB-4A16-A6B7-FE9948806286}" type="datetimeFigureOut">
              <a:rPr lang="en-US" smtClean="0"/>
              <a:t>16/9/2021</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950CB4E4-F6AB-4109-8B94-15630BB6FCB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6772833"/>
      </p:ext>
    </p:extLst>
  </p:cSld>
  <p:clrMapOvr>
    <a:masterClrMapping/>
  </p:clrMapOvr>
  <p:transition spd="slow" advTm="0">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62772B66-2DEB-4A16-A6B7-FE9948806286}" type="datetimeFigureOut">
              <a:rPr lang="en-US" smtClean="0"/>
              <a:t>16/9/2021</a:t>
            </a:fld>
            <a:endParaRPr lang="en-US"/>
          </a:p>
        </p:txBody>
      </p:sp>
      <p:sp>
        <p:nvSpPr>
          <p:cNvPr id="19" name="Footer Placeholder 18"/>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950CB4E4-F6AB-4109-8B94-15630BB6FC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62772B66-2DEB-4A16-A6B7-FE9948806286}" type="datetimeFigureOut">
              <a:rPr lang="en-US" smtClean="0"/>
              <a:t>16/9/2021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62772B66-2DEB-4A16-A6B7-FE9948806286}" type="datetimeFigureOut">
              <a:rPr lang="en-US" smtClean="0"/>
              <a:t>16/9/2021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72B66-2DEB-4A16-A6B7-FE9948806286}" type="datetimeFigureOut">
              <a:rPr lang="en-US" smtClean="0"/>
              <a:t>16/9/2021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2772B66-2DEB-4A16-A6B7-FE9948806286}" type="datetimeFigureOut">
              <a:rPr lang="en-US" smtClean="0"/>
              <a:t>16/9/2021</a:t>
            </a:fld>
            <a:endParaRPr lang="en-US"/>
          </a:p>
        </p:txBody>
      </p:sp>
      <p:sp>
        <p:nvSpPr>
          <p:cNvPr id="19" name="Footer Placeholder 18"/>
          <p:cNvSpPr>
            <a:spLocks noGrp="1"/>
          </p:cNvSpPr>
          <p:nvPr>
            <p:ph type="ftr" sz="quarter" idx="11"/>
          </p:nvPr>
        </p:nvSpPr>
        <p:spPr>
          <a:xfrm>
            <a:off x="3581400" y="76200"/>
            <a:ext cx="2895600" cy="288925"/>
          </a:xfrm>
        </p:spPr>
        <p:txBody>
          <a:bodyPr/>
          <a:lstStyle/>
          <a:p>
            <a:endParaRPr lang="en-US"/>
          </a:p>
        </p:txBody>
      </p:sp>
      <p:sp>
        <p:nvSpPr>
          <p:cNvPr id="16" name="Slide Number Placeholder 15"/>
          <p:cNvSpPr>
            <a:spLocks noGrp="1"/>
          </p:cNvSpPr>
          <p:nvPr>
            <p:ph type="sldNum" sz="quarter" idx="12"/>
          </p:nvPr>
        </p:nvSpPr>
        <p:spPr>
          <a:xfrm>
            <a:off x="8229600" y="6473952"/>
            <a:ext cx="758952" cy="246888"/>
          </a:xfrm>
        </p:spPr>
        <p:txBody>
          <a:bodyPr/>
          <a:lstStyle/>
          <a:p>
            <a:fld id="{950CB4E4-F6AB-4109-8B94-15630BB6FCB0}"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077200" y="6356350"/>
            <a:ext cx="609600" cy="365125"/>
          </a:xfrm>
        </p:spPr>
        <p:txBody>
          <a:bodyPr/>
          <a:lstStyle/>
          <a:p>
            <a:fld id="{950CB4E4-F6AB-4109-8B94-15630BB6FCB0}" type="slidenum">
              <a:rPr lang="en-US" smtClean="0"/>
              <a:t>‹#›</a:t>
            </a:fld>
            <a:endParaRPr lang="en-US"/>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37156759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9473398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33663319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32203088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2772B66-2DEB-4A16-A6B7-FE9948806286}" type="datetimeFigureOut">
              <a:rPr lang="en-US" smtClean="0"/>
              <a:t>16/9/2021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35903675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2772B66-2DEB-4A16-A6B7-FE9948806286}" type="datetimeFigureOut">
              <a:rPr lang="en-US" smtClean="0"/>
              <a:t>16/9/2021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1179625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62772B66-2DEB-4A16-A6B7-FE9948806286}" type="datetimeFigureOut">
              <a:rPr lang="en-US" smtClean="0"/>
              <a:t>16/9/2021</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950CB4E4-F6AB-4109-8B94-15630BB6FCB0}" type="slidenum">
              <a:rPr lang="en-US" smtClean="0"/>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2772B66-2DEB-4A16-A6B7-FE9948806286}" type="datetimeFigureOut">
              <a:rPr lang="en-US" smtClean="0"/>
              <a:t>16/9/2021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40702789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4014856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260814487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310295373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extLst>
      <p:ext uri="{BB962C8B-B14F-4D97-AF65-F5344CB8AC3E}">
        <p14:creationId xmlns:p14="http://schemas.microsoft.com/office/powerpoint/2010/main" val="323820056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1956475125"/>
      </p:ext>
    </p:extLst>
  </p:cSld>
  <p:clrMapOvr>
    <a:masterClrMapping/>
  </p:clrMapOvr>
  <mc:AlternateContent xmlns:mc="http://schemas.openxmlformats.org/markup-compatibility/2006" xmlns:p14="http://schemas.microsoft.com/office/powerpoint/2010/main">
    <mc:Choice Requires="p14">
      <p:transition spd="slow" p14:dur="2250" advTm="3000">
        <p:split orient="vert"/>
      </p:transition>
    </mc:Choice>
    <mc:Fallback xmlns="">
      <p:transition spd="slow" advTm="3000">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62772B66-2DEB-4A16-A6B7-FE9948806286}" type="datetimeFigureOut">
              <a:rPr lang="en-US" smtClean="0"/>
              <a:t>16/9/2021</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62772B66-2DEB-4A16-A6B7-FE9948806286}" type="datetimeFigureOut">
              <a:rPr lang="en-US" smtClean="0"/>
              <a:t>16/9/2021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950CB4E4-F6AB-4109-8B94-15630BB6FCB0}" type="slidenum">
              <a:rPr lang="en-US" smtClean="0"/>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62772B66-2DEB-4A16-A6B7-FE9948806286}" type="datetimeFigureOut">
              <a:rPr lang="en-US" smtClean="0"/>
              <a:t>16/9/2021</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62772B66-2DEB-4A16-A6B7-FE9948806286}" type="datetimeFigureOut">
              <a:rPr lang="en-US" smtClean="0"/>
              <a:t>16/9/2021</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62772B66-2DEB-4A16-A6B7-FE9948806286}" type="datetimeFigureOut">
              <a:rPr lang="en-US" smtClean="0"/>
              <a:t>16/9/2021</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50CB4E4-F6AB-4109-8B94-15630BB6FCB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62772B66-2DEB-4A16-A6B7-FE9948806286}" type="datetimeFigureOut">
              <a:rPr lang="en-US" smtClean="0"/>
              <a:t>16/9/2021</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950CB4E4-F6AB-4109-8B94-15630BB6FCB0}" type="slidenum">
              <a:rPr lang="en-US" smtClean="0"/>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2772B66-2DEB-4A16-A6B7-FE9948806286}" type="datetimeFigureOut">
              <a:rPr lang="en-US" smtClean="0"/>
              <a:t>16/9/2021</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950CB4E4-F6AB-4109-8B94-15630BB6FCB0}" type="slidenum">
              <a:rPr lang="en-US" smtClean="0"/>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732" r:id="rId12"/>
  </p:sldLayoutIdLst>
  <p:txStyles>
    <p:titleStyle>
      <a:lvl1pPr algn="l" rtl="0" eaLnBrk="1" latinLnBrk="0" hangingPunct="1">
        <a:spcBef>
          <a:spcPct val="0"/>
        </a:spcBef>
        <a:buNone/>
        <a:defRPr kumimoji="0" sz="3600" b="0" i="0" u="none"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b="0" i="0" u="none"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62772B66-2DEB-4A16-A6B7-FE9948806286}" type="datetimeFigureOut">
              <a:rPr lang="en-US" smtClean="0"/>
              <a:t>16/9/2021</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950CB4E4-F6AB-4109-8B94-15630BB6FCB0}" type="slidenum">
              <a:rPr lang="en-US" smtClean="0"/>
              <a:t>‹#›</a:t>
            </a:fld>
            <a:endParaRPr lang="en-US"/>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772B66-2DEB-4A16-A6B7-FE9948806286}" type="datetimeFigureOut">
              <a:rPr lang="en-US" smtClean="0"/>
              <a:t>16/9/2021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0CB4E4-F6AB-4109-8B94-15630BB6FCB0}" type="slidenum">
              <a:rPr lang="en-US" smtClean="0"/>
              <a:t>‹#›</a:t>
            </a:fld>
            <a:endParaRPr lang="en-US"/>
          </a:p>
        </p:txBody>
      </p:sp>
    </p:spTree>
    <p:extLst>
      <p:ext uri="{BB962C8B-B14F-4D97-AF65-F5344CB8AC3E}">
        <p14:creationId xmlns:p14="http://schemas.microsoft.com/office/powerpoint/2010/main" val="390435421"/>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6865011"/>
      </p:ext>
    </p:extLst>
  </p:cSld>
  <p:clrMap bg1="lt1" tx1="dk1" bg2="lt2" tx2="dk2" accent1="accent1" accent2="accent2" accent3="accent3" accent4="accent4" accent5="accent5" accent6="accent6" hlink="hlink" folHlink="folHlink"/>
  <p:sldLayoutIdLst>
    <p:sldLayoutId id="2147483734" r:id="rId1"/>
  </p:sldLayoutIdLst>
  <mc:AlternateContent xmlns:mc="http://schemas.openxmlformats.org/markup-compatibility/2006" xmlns:p14="http://schemas.microsoft.com/office/powerpoint/2010/main">
    <mc:Choice Requires="p14">
      <p:transition spd="slow" p14:dur="2250" advTm="3000">
        <p:split orient="vert"/>
      </p:transition>
    </mc:Choice>
    <mc:Fallback xmlns="">
      <p:transition spd="slow" advTm="3000">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8" Type="http://schemas.openxmlformats.org/officeDocument/2006/relationships/hyperlink" Target="https://vi.wikipedia.org/wiki/C%E1%BB%99ng_h%C3%B2a_x%C3%A3_h%E1%BB%99i_ch%E1%BB%A7_ngh%C4%A9a_Vi%E1%BB%87t_Nam" TargetMode="External"/><Relationship Id="rId3" Type="http://schemas.openxmlformats.org/officeDocument/2006/relationships/image" Target="../media/image28.jpg"/><Relationship Id="rId7" Type="http://schemas.openxmlformats.org/officeDocument/2006/relationships/hyperlink" Target="https://vi.wikipedia.org/w/index.php?title=Li%E1%BB%87t_s%C4%A9&amp;action=edit&amp;redlink=1" TargetMode="External"/><Relationship Id="rId2" Type="http://schemas.openxmlformats.org/officeDocument/2006/relationships/image" Target="../media/image27.jpg"/><Relationship Id="rId1" Type="http://schemas.openxmlformats.org/officeDocument/2006/relationships/slideLayout" Target="../slideLayouts/slideLayout14.xml"/><Relationship Id="rId6" Type="http://schemas.openxmlformats.org/officeDocument/2006/relationships/hyperlink" Target="https://vi.wikipedia.org/w/index.php?title=Th%C6%B0%C6%A1ng_binh&amp;action=edit&amp;redlink=1" TargetMode="External"/><Relationship Id="rId5" Type="http://schemas.openxmlformats.org/officeDocument/2006/relationships/hyperlink" Target="https://vi.wikipedia.org/w/index.php?title=L%E1%BB%85&amp;action=edit&amp;redlink=1" TargetMode="External"/><Relationship Id="rId4" Type="http://schemas.openxmlformats.org/officeDocument/2006/relationships/hyperlink" Target="https://vi.wikipedia.org/wiki/27_th%C3%A1ng_7"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hyperlink" Target="https://vi.wikipedia.org/wiki/Qu%E1%BA%A3ng_tr%C6%B0%E1%BB%9Dng_Ba_%C4%90%C3%ACnh" TargetMode="External"/><Relationship Id="rId3" Type="http://schemas.openxmlformats.org/officeDocument/2006/relationships/image" Target="../media/image32.png"/><Relationship Id="rId7" Type="http://schemas.openxmlformats.org/officeDocument/2006/relationships/hyperlink" Target="https://vi.wikipedia.org/wiki/Tuy%C3%AAn_ng%C3%B4n_%C4%91%E1%BB%99c_l%E1%BA%ADp_(Vi%E1%BB%87t_Nam_D%C3%A2n_ch%E1%BB%A7_C%E1%BB%99ng_h%C3%B2a)" TargetMode="External"/><Relationship Id="rId12" Type="http://schemas.openxmlformats.org/officeDocument/2006/relationships/hyperlink" Target="https://vi.wikipedia.org/wiki/Ng%C3%A0y_Qu%E1%BB%91c_kh%C3%A1nh_(Vi%E1%BB%87t_Nam)#cite_note-1" TargetMode="External"/><Relationship Id="rId2" Type="http://schemas.openxmlformats.org/officeDocument/2006/relationships/image" Target="../media/image31.jpg"/><Relationship Id="rId1" Type="http://schemas.openxmlformats.org/officeDocument/2006/relationships/slideLayout" Target="../slideLayouts/slideLayout14.xml"/><Relationship Id="rId6" Type="http://schemas.openxmlformats.org/officeDocument/2006/relationships/hyperlink" Target="https://vi.wikipedia.org/wiki/H%E1%BB%93_Ch%C3%AD_Minh" TargetMode="External"/><Relationship Id="rId11" Type="http://schemas.openxmlformats.org/officeDocument/2006/relationships/hyperlink" Target="https://vi.wikipedia.org/wiki/C%E1%BB%99ng_h%C3%B2a_X%C3%A3_h%E1%BB%99i_Ch%E1%BB%A7_ngh%C4%A9a_Vi%E1%BB%87t_Nam" TargetMode="External"/><Relationship Id="rId5" Type="http://schemas.openxmlformats.org/officeDocument/2006/relationships/hyperlink" Target="https://vi.wikipedia.org/wiki/2_th%C3%A1ng_9" TargetMode="External"/><Relationship Id="rId10" Type="http://schemas.openxmlformats.org/officeDocument/2006/relationships/hyperlink" Target="https://vi.wikipedia.org/wiki/Vi%E1%BB%87t_Nam_D%C3%A2n_ch%E1%BB%A7_C%E1%BB%99ng_h%C3%B2a" TargetMode="External"/><Relationship Id="rId4" Type="http://schemas.openxmlformats.org/officeDocument/2006/relationships/hyperlink" Target="https://vi.wikipedia.org/wiki/Vi%E1%BB%87t_Nam" TargetMode="External"/><Relationship Id="rId9" Type="http://schemas.openxmlformats.org/officeDocument/2006/relationships/hyperlink" Target="https://vi.wikipedia.org/wiki/H%C3%A0_N%E1%BB%99i"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g"/><Relationship Id="rId1" Type="http://schemas.openxmlformats.org/officeDocument/2006/relationships/slideLayout" Target="../slideLayouts/slideLayout14.xml"/><Relationship Id="rId5" Type="http://schemas.openxmlformats.org/officeDocument/2006/relationships/image" Target="../media/image35.png"/><Relationship Id="rId4" Type="http://schemas.openxmlformats.org/officeDocument/2006/relationships/hyperlink" Target="https://eva.vn/ngay-phu-nu-viet-nam-20-10-p2251c73.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16.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hyperlink" Target="https://vndoc.com/ram-thang-ta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2.xml"/><Relationship Id="rId4" Type="http://schemas.openxmlformats.org/officeDocument/2006/relationships/image" Target="../media/image44.jp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20.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hyperlink" Target="https://vi.wikipedia.org/wiki/Ng%C3%A0y_l%E1%BB%85" TargetMode="External"/><Relationship Id="rId7"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25.xml"/><Relationship Id="rId6" Type="http://schemas.openxmlformats.org/officeDocument/2006/relationships/hyperlink" Target="https://vi.wikipedia.org/wiki/D%C3%A2n_t%E1%BB%99c" TargetMode="External"/><Relationship Id="rId5" Type="http://schemas.openxmlformats.org/officeDocument/2006/relationships/hyperlink" Target="https://vi.wikipedia.org/wiki/L%E1%BB%8Bch_Julius" TargetMode="External"/><Relationship Id="rId4" Type="http://schemas.openxmlformats.org/officeDocument/2006/relationships/hyperlink" Target="https://vi.wikipedia.org/wiki/L%E1%BB%8Bch_Gregorius"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25.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g"/><Relationship Id="rId1" Type="http://schemas.openxmlformats.org/officeDocument/2006/relationships/slideLayout" Target="../slideLayouts/slideLayout25.xml"/><Relationship Id="rId5" Type="http://schemas.openxmlformats.org/officeDocument/2006/relationships/image" Target="../media/image15.jpg"/><Relationship Id="rId4" Type="http://schemas.openxmlformats.org/officeDocument/2006/relationships/image" Target="../media/image14.jpeg"/></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g"/><Relationship Id="rId1" Type="http://schemas.openxmlformats.org/officeDocument/2006/relationships/slideLayout" Target="../slideLayouts/slideLayout25.xml"/><Relationship Id="rId4" Type="http://schemas.openxmlformats.org/officeDocument/2006/relationships/image" Target="../media/image18.jpg"/></Relationships>
</file>

<file path=ppt/slides/_rels/slide7.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25.xml"/><Relationship Id="rId4" Type="http://schemas.openxmlformats.org/officeDocument/2006/relationships/image" Target="../media/image21.jpe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19.jpg"/><Relationship Id="rId1" Type="http://schemas.openxmlformats.org/officeDocument/2006/relationships/slideLayout" Target="../slideLayouts/slideLayout25.xml"/><Relationship Id="rId4" Type="http://schemas.openxmlformats.org/officeDocument/2006/relationships/image" Target="../media/image23.jpe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g"/><Relationship Id="rId1" Type="http://schemas.openxmlformats.org/officeDocument/2006/relationships/slideLayout" Target="../slideLayouts/slideLayout25.xml"/><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908720"/>
            <a:ext cx="7668344" cy="3170099"/>
          </a:xfrm>
          <a:prstGeom prst="rect">
            <a:avLst/>
          </a:prstGeom>
        </p:spPr>
        <p:txBody>
          <a:bodyPr wrap="square">
            <a:spAutoFit/>
          </a:bodyPr>
          <a:lstStyle/>
          <a:p>
            <a:pPr algn="ctr"/>
            <a:r>
              <a:rPr lang="en-US" sz="2400" dirty="0">
                <a:latin typeface="Times New Roman" panose="02020603050405020304" pitchFamily="18" charset="0"/>
                <a:cs typeface="Times New Roman" panose="02020603050405020304" pitchFamily="18" charset="0"/>
              </a:rPr>
              <a:t>LIÊN ĐỘI TRƯỜNG TIỂU HỌC ĐỨC GIANG</a:t>
            </a:r>
          </a:p>
          <a:p>
            <a:r>
              <a:rPr lang="en-US" sz="2400" dirty="0">
                <a:latin typeface="Times New Roman" panose="02020603050405020304" pitchFamily="18" charset="0"/>
                <a:cs typeface="Times New Roman" panose="02020603050405020304" pitchFamily="18" charset="0"/>
              </a:rPr>
              <a:t>                                                       </a:t>
            </a:r>
          </a:p>
          <a:p>
            <a:endParaRPr lang="en-US" sz="2400" dirty="0">
              <a:latin typeface="Times New Roman" panose="02020603050405020304" pitchFamily="18" charset="0"/>
              <a:cs typeface="Times New Roman" panose="02020603050405020304" pitchFamily="18" charset="0"/>
            </a:endParaRPr>
          </a:p>
          <a:p>
            <a:pPr algn="ctr"/>
            <a:r>
              <a:rPr lang="en-US" sz="3000" dirty="0" smtClean="0">
                <a:solidFill>
                  <a:srgbClr val="FF0000"/>
                </a:solidFill>
                <a:latin typeface="Times New Roman" panose="02020603050405020304" pitchFamily="18" charset="0"/>
                <a:cs typeface="Times New Roman" panose="02020603050405020304" pitchFamily="18" charset="0"/>
              </a:rPr>
              <a:t>NỘI DUNG SINH HOẠT DƯỚI CỜ TUẦN 03</a:t>
            </a:r>
            <a:endParaRPr lang="en-US" sz="3000" dirty="0">
              <a:solidFill>
                <a:srgbClr val="FF0000"/>
              </a:solidFill>
              <a:latin typeface="Times New Roman" panose="02020603050405020304" pitchFamily="18" charset="0"/>
              <a:cs typeface="Times New Roman" panose="02020603050405020304" pitchFamily="18" charset="0"/>
            </a:endParaRPr>
          </a:p>
          <a:p>
            <a:pPr algn="ctr"/>
            <a:endParaRPr lang="en-US" sz="2400" dirty="0">
              <a:solidFill>
                <a:srgbClr val="FF0000"/>
              </a:solidFill>
              <a:latin typeface="Times New Roman" panose="02020603050405020304" pitchFamily="18" charset="0"/>
              <a:cs typeface="Times New Roman" panose="02020603050405020304" pitchFamily="18" charset="0"/>
            </a:endParaRPr>
          </a:p>
          <a:p>
            <a:pPr algn="ctr"/>
            <a:r>
              <a:rPr lang="en-US" sz="2800" i="1" dirty="0">
                <a:solidFill>
                  <a:schemeClr val="accent5"/>
                </a:solidFill>
                <a:latin typeface="Times New Roman" panose="02020603050405020304" pitchFamily="18" charset="0"/>
                <a:cs typeface="Times New Roman" panose="02020603050405020304" pitchFamily="18" charset="0"/>
              </a:rPr>
              <a:t>CHỦ ĐỀ: GIÁO DỤC TRUYỀN THỐNG</a:t>
            </a:r>
          </a:p>
          <a:p>
            <a:pPr algn="ctr"/>
            <a:endParaRPr lang="en-US" sz="2400" i="1" dirty="0">
              <a:solidFill>
                <a:srgbClr val="FF0000"/>
              </a:solidFill>
              <a:latin typeface="Times New Roman" panose="02020603050405020304" pitchFamily="18" charset="0"/>
              <a:cs typeface="Times New Roman" panose="02020603050405020304" pitchFamily="18" charset="0"/>
            </a:endParaRPr>
          </a:p>
          <a:p>
            <a:pPr algn="ctr"/>
            <a:r>
              <a:rPr lang="en-US" sz="2200" i="1" dirty="0">
                <a:solidFill>
                  <a:srgbClr val="C00000"/>
                </a:solidFill>
                <a:latin typeface="Times New Roman" panose="02020603050405020304" pitchFamily="18" charset="0"/>
                <a:cs typeface="Times New Roman" panose="02020603050405020304" pitchFamily="18" charset="0"/>
              </a:rPr>
              <a:t>NGÀY VÀ SỰ KIỆN LỊCH SỬ TRONG NĂM CẦN GHI NHỚ</a:t>
            </a:r>
            <a:endParaRPr lang="en-US" sz="2200" i="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34170731"/>
      </p:ext>
    </p:extLst>
  </p:cSld>
  <p:clrMapOvr>
    <a:masterClrMapping/>
  </p:clrMapOvr>
  <mc:AlternateContent xmlns:mc="http://schemas.openxmlformats.org/markup-compatibility/2006" xmlns:p14="http://schemas.microsoft.com/office/powerpoint/2010/main">
    <mc:Choice Requires="p14">
      <p:transition spd="slow" p14:dur="2250" advTm="3000">
        <p:split orient="vert"/>
      </p:transition>
    </mc:Choice>
    <mc:Fallback xmlns="">
      <p:transition spd="slow" advTm="3000">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33" y="-231942"/>
            <a:ext cx="9144000" cy="6957392"/>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8319" y="2077436"/>
            <a:ext cx="2986729" cy="2431684"/>
          </a:xfrm>
          <a:prstGeom prst="rect">
            <a:avLst/>
          </a:prstGeom>
          <a:ln w="19050">
            <a:solidFill>
              <a:schemeClr val="tx1"/>
            </a:solidFill>
          </a:ln>
        </p:spPr>
      </p:pic>
      <p:sp>
        <p:nvSpPr>
          <p:cNvPr id="2" name="TextBox 1"/>
          <p:cNvSpPr txBox="1"/>
          <p:nvPr/>
        </p:nvSpPr>
        <p:spPr>
          <a:xfrm>
            <a:off x="3491880" y="1969288"/>
            <a:ext cx="5298949" cy="3416320"/>
          </a:xfrm>
          <a:prstGeom prst="rect">
            <a:avLst/>
          </a:prstGeom>
          <a:noFill/>
        </p:spPr>
        <p:txBody>
          <a:bodyPr wrap="square" rtlCol="0">
            <a:spAutoFit/>
          </a:bodyPr>
          <a:lstStyle/>
          <a:p>
            <a:pPr algn="just"/>
            <a:r>
              <a:rPr lang="vi-VN" sz="2400" b="1" dirty="0">
                <a:solidFill>
                  <a:srgbClr val="002060"/>
                </a:solidFill>
                <a:latin typeface="Times New Roman" panose="02020603050405020304" pitchFamily="18" charset="0"/>
                <a:cs typeface="Times New Roman" panose="02020603050405020304" pitchFamily="18" charset="0"/>
              </a:rPr>
              <a:t>Ngày thương binh liệt sĩ</a:t>
            </a:r>
            <a:r>
              <a:rPr lang="vi-VN" sz="2400" dirty="0">
                <a:solidFill>
                  <a:srgbClr val="002060"/>
                </a:solidFill>
                <a:latin typeface="Times New Roman" panose="02020603050405020304" pitchFamily="18" charset="0"/>
                <a:cs typeface="Times New Roman" panose="02020603050405020304" pitchFamily="18" charset="0"/>
              </a:rPr>
              <a:t> (ngày </a:t>
            </a:r>
            <a:r>
              <a:rPr lang="vi-VN" sz="2400" b="1" dirty="0">
                <a:solidFill>
                  <a:srgbClr val="002060"/>
                </a:solidFill>
                <a:latin typeface="Times New Roman" panose="02020603050405020304" pitchFamily="18" charset="0"/>
                <a:cs typeface="Times New Roman" panose="02020603050405020304" pitchFamily="18" charset="0"/>
                <a:hlinkClick r:id="rId4" tooltip="27 tháng 7"/>
              </a:rPr>
              <a:t>27 tháng 7</a:t>
            </a:r>
            <a:r>
              <a:rPr lang="vi-VN" sz="2400" dirty="0">
                <a:solidFill>
                  <a:srgbClr val="002060"/>
                </a:solidFill>
                <a:latin typeface="Times New Roman" panose="02020603050405020304" pitchFamily="18" charset="0"/>
                <a:cs typeface="Times New Roman" panose="02020603050405020304" pitchFamily="18" charset="0"/>
              </a:rPr>
              <a:t>) là một ngày </a:t>
            </a:r>
            <a:r>
              <a:rPr lang="vi-VN" sz="2400" dirty="0">
                <a:solidFill>
                  <a:srgbClr val="002060"/>
                </a:solidFill>
                <a:latin typeface="Times New Roman" panose="02020603050405020304" pitchFamily="18" charset="0"/>
                <a:cs typeface="Times New Roman" panose="02020603050405020304" pitchFamily="18" charset="0"/>
                <a:hlinkClick r:id="rId5" tooltip="Lễ (trang chưa được viết)"/>
              </a:rPr>
              <a:t>lễ</a:t>
            </a:r>
            <a:r>
              <a:rPr lang="vi-VN" sz="2400" dirty="0">
                <a:solidFill>
                  <a:srgbClr val="002060"/>
                </a:solidFill>
                <a:latin typeface="Times New Roman" panose="02020603050405020304" pitchFamily="18" charset="0"/>
                <a:cs typeface="Times New Roman" panose="02020603050405020304" pitchFamily="18" charset="0"/>
              </a:rPr>
              <a:t> kỉ niệm được tổ chức hàng năm nhằm tưởng niệm về những người </a:t>
            </a:r>
            <a:r>
              <a:rPr lang="vi-VN" sz="2400" dirty="0">
                <a:solidFill>
                  <a:srgbClr val="002060"/>
                </a:solidFill>
                <a:latin typeface="Times New Roman" panose="02020603050405020304" pitchFamily="18" charset="0"/>
                <a:cs typeface="Times New Roman" panose="02020603050405020304" pitchFamily="18" charset="0"/>
                <a:hlinkClick r:id="rId6" tooltip="Thương binh (trang chưa được viết)"/>
              </a:rPr>
              <a:t>thương binh</a:t>
            </a:r>
            <a:r>
              <a:rPr lang="vi-VN" sz="2400" dirty="0">
                <a:solidFill>
                  <a:srgbClr val="002060"/>
                </a:solidFill>
                <a:latin typeface="Times New Roman" panose="02020603050405020304" pitchFamily="18" charset="0"/>
                <a:cs typeface="Times New Roman" panose="02020603050405020304" pitchFamily="18" charset="0"/>
              </a:rPr>
              <a:t>, </a:t>
            </a:r>
            <a:r>
              <a:rPr lang="vi-VN" sz="2400" dirty="0">
                <a:solidFill>
                  <a:srgbClr val="002060"/>
                </a:solidFill>
                <a:latin typeface="Times New Roman" panose="02020603050405020304" pitchFamily="18" charset="0"/>
                <a:cs typeface="Times New Roman" panose="02020603050405020304" pitchFamily="18" charset="0"/>
                <a:hlinkClick r:id="rId7" tooltip="Liệt sĩ (trang chưa được viết)"/>
              </a:rPr>
              <a:t>liệt sĩ</a:t>
            </a:r>
            <a:r>
              <a:rPr lang="vi-VN" sz="2400" dirty="0">
                <a:solidFill>
                  <a:srgbClr val="002060"/>
                </a:solidFill>
                <a:latin typeface="Times New Roman" panose="02020603050405020304" pitchFamily="18" charset="0"/>
                <a:cs typeface="Times New Roman" panose="02020603050405020304" pitchFamily="18" charset="0"/>
              </a:rPr>
              <a:t> của nước </a:t>
            </a:r>
            <a:r>
              <a:rPr lang="vi-VN" sz="2400" dirty="0">
                <a:solidFill>
                  <a:srgbClr val="002060"/>
                </a:solidFill>
                <a:latin typeface="Times New Roman" panose="02020603050405020304" pitchFamily="18" charset="0"/>
                <a:cs typeface="Times New Roman" panose="02020603050405020304" pitchFamily="18" charset="0"/>
                <a:hlinkClick r:id="rId8" tooltip="Cộng hòa xã hội chủ nghĩa Việt Nam"/>
              </a:rPr>
              <a:t>Cộng hòa xã hội chủ nghĩa Việt Nam</a:t>
            </a:r>
            <a:r>
              <a:rPr lang="vi-VN" sz="2400" dirty="0">
                <a:solidFill>
                  <a:srgbClr val="002060"/>
                </a:solidFill>
                <a:latin typeface="Times New Roman" panose="02020603050405020304" pitchFamily="18" charset="0"/>
                <a:cs typeface="Times New Roman" panose="02020603050405020304" pitchFamily="18" charset="0"/>
              </a:rPr>
              <a:t>. Ngày lễ này được ghi nhận như là một biểu hiện của truyền thống </a:t>
            </a:r>
            <a:r>
              <a:rPr lang="vi-VN" sz="2400" i="1" dirty="0">
                <a:solidFill>
                  <a:srgbClr val="002060"/>
                </a:solidFill>
                <a:latin typeface="Times New Roman" panose="02020603050405020304" pitchFamily="18" charset="0"/>
                <a:cs typeface="Times New Roman" panose="02020603050405020304" pitchFamily="18" charset="0"/>
              </a:rPr>
              <a:t>uống nước nhớ nguồn</a:t>
            </a:r>
            <a:r>
              <a:rPr lang="vi-VN" sz="2400" dirty="0">
                <a:solidFill>
                  <a:srgbClr val="002060"/>
                </a:solidFill>
                <a:latin typeface="Times New Roman" panose="02020603050405020304" pitchFamily="18" charset="0"/>
                <a:cs typeface="Times New Roman" panose="02020603050405020304" pitchFamily="18" charset="0"/>
              </a:rPr>
              <a:t>, </a:t>
            </a:r>
            <a:r>
              <a:rPr lang="vi-VN" sz="2400" i="1" dirty="0">
                <a:solidFill>
                  <a:srgbClr val="002060"/>
                </a:solidFill>
                <a:latin typeface="Times New Roman" panose="02020603050405020304" pitchFamily="18" charset="0"/>
                <a:cs typeface="Times New Roman" panose="02020603050405020304" pitchFamily="18" charset="0"/>
              </a:rPr>
              <a:t>đền ơn đáp nghĩa</a:t>
            </a:r>
            <a:r>
              <a:rPr lang="vi-VN" sz="2400" dirty="0">
                <a:solidFill>
                  <a:srgbClr val="002060"/>
                </a:solidFill>
                <a:latin typeface="Times New Roman" panose="02020603050405020304" pitchFamily="18" charset="0"/>
                <a:cs typeface="Times New Roman" panose="02020603050405020304" pitchFamily="18" charset="0"/>
              </a:rPr>
              <a:t>, </a:t>
            </a:r>
            <a:r>
              <a:rPr lang="vi-VN" sz="2400" i="1" dirty="0">
                <a:solidFill>
                  <a:srgbClr val="002060"/>
                </a:solidFill>
                <a:latin typeface="Times New Roman" panose="02020603050405020304" pitchFamily="18" charset="0"/>
                <a:cs typeface="Times New Roman" panose="02020603050405020304" pitchFamily="18" charset="0"/>
              </a:rPr>
              <a:t>ăn quả nhớ kẻ trồng cây</a:t>
            </a:r>
            <a:r>
              <a:rPr lang="vi-VN" sz="2400" dirty="0">
                <a:solidFill>
                  <a:srgbClr val="002060"/>
                </a:solidFill>
                <a:latin typeface="Times New Roman" panose="02020603050405020304" pitchFamily="18" charset="0"/>
                <a:cs typeface="Times New Roman" panose="02020603050405020304" pitchFamily="18" charset="0"/>
              </a:rPr>
              <a:t> ở Việt Nam. </a:t>
            </a:r>
            <a:endParaRPr lang="en-US" sz="2400"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579478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6" name="TextBox 5"/>
          <p:cNvSpPr txBox="1"/>
          <p:nvPr/>
        </p:nvSpPr>
        <p:spPr>
          <a:xfrm>
            <a:off x="3170672" y="2045747"/>
            <a:ext cx="5760640" cy="3416320"/>
          </a:xfrm>
          <a:prstGeom prst="rect">
            <a:avLst/>
          </a:prstGeom>
          <a:noFill/>
        </p:spPr>
        <p:txBody>
          <a:bodyPr wrap="square" rtlCol="0">
            <a:spAutoFit/>
          </a:bodyPr>
          <a:lstStyle/>
          <a:p>
            <a:pPr algn="just"/>
            <a:r>
              <a:rPr lang="vi-VN" sz="2400" b="1" dirty="0">
                <a:solidFill>
                  <a:srgbClr val="002060"/>
                </a:solidFill>
                <a:latin typeface="Times New Roman" panose="02020603050405020304" pitchFamily="18" charset="0"/>
                <a:cs typeface="Times New Roman" panose="02020603050405020304" pitchFamily="18" charset="0"/>
              </a:rPr>
              <a:t>Cách mạng tháng Tám (ngày 19 tháng 8 năm 1945) là cuộc cách mạng thắng lợi của Việt Minh với quân Pháp, Nhật Bản và chính phủ Đế quốc Việt Nam do vua Bảo Đại phê chuẩn. Kết quả chính phủ cũ giải tán và sau đó đến ngày 2 tháng 9 năm 1945 Hồ Chí Minh đọc bản Tuyên ngôn Độc lập Việt Nam khai sinh nước Việt Nam Dân chủ Cộng hòa</a:t>
            </a:r>
            <a:r>
              <a:rPr lang="vi-VN" sz="2400" b="1" i="1" dirty="0">
                <a:solidFill>
                  <a:srgbClr val="002060"/>
                </a:solidFill>
                <a:latin typeface="Times New Roman" panose="02020603050405020304" pitchFamily="18" charset="0"/>
                <a:cs typeface="Times New Roman" panose="02020603050405020304" pitchFamily="18" charset="0"/>
              </a:rPr>
              <a:t>.</a:t>
            </a:r>
            <a:endParaRPr lang="en-US" sz="2400" dirty="0">
              <a:solidFill>
                <a:srgbClr val="002060"/>
              </a:solidFill>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t="7661" b="16960"/>
          <a:stretch/>
        </p:blipFill>
        <p:spPr>
          <a:xfrm>
            <a:off x="329692" y="2420888"/>
            <a:ext cx="2628292" cy="2464352"/>
          </a:xfrm>
          <a:prstGeom prst="rect">
            <a:avLst/>
          </a:prstGeom>
          <a:ln w="28575">
            <a:solidFill>
              <a:schemeClr val="tx1"/>
            </a:solidFill>
          </a:ln>
        </p:spPr>
      </p:pic>
    </p:spTree>
    <p:extLst>
      <p:ext uri="{BB962C8B-B14F-4D97-AF65-F5344CB8AC3E}">
        <p14:creationId xmlns:p14="http://schemas.microsoft.com/office/powerpoint/2010/main" val="5011388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117" y="-113037"/>
            <a:ext cx="9144000" cy="6957392"/>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458" y="2069515"/>
            <a:ext cx="3387662" cy="2592288"/>
          </a:xfrm>
          <a:prstGeom prst="rect">
            <a:avLst/>
          </a:prstGeom>
        </p:spPr>
      </p:pic>
      <p:sp>
        <p:nvSpPr>
          <p:cNvPr id="6" name="TextBox 5"/>
          <p:cNvSpPr txBox="1"/>
          <p:nvPr/>
        </p:nvSpPr>
        <p:spPr>
          <a:xfrm>
            <a:off x="3779912" y="1916832"/>
            <a:ext cx="5184576" cy="3139321"/>
          </a:xfrm>
          <a:prstGeom prst="rect">
            <a:avLst/>
          </a:prstGeom>
          <a:noFill/>
        </p:spPr>
        <p:txBody>
          <a:bodyPr wrap="square" rtlCol="0">
            <a:spAutoFit/>
          </a:bodyPr>
          <a:lstStyle/>
          <a:p>
            <a:pPr algn="just"/>
            <a:r>
              <a:rPr lang="vi-VN" sz="2200" b="1" dirty="0">
                <a:solidFill>
                  <a:srgbClr val="002060"/>
                </a:solidFill>
              </a:rPr>
              <a:t>Ngày Quốc khánh Việt Nam là ngày lễ chính thức của </a:t>
            </a:r>
            <a:r>
              <a:rPr lang="vi-VN" sz="2200" b="1" dirty="0">
                <a:solidFill>
                  <a:srgbClr val="002060"/>
                </a:solidFill>
                <a:hlinkClick r:id="rId4" tooltip="Việt Nam"/>
              </a:rPr>
              <a:t>Việt Nam</a:t>
            </a:r>
            <a:r>
              <a:rPr lang="vi-VN" sz="2200" b="1" dirty="0">
                <a:solidFill>
                  <a:srgbClr val="002060"/>
                </a:solidFill>
              </a:rPr>
              <a:t>, diễn ra vào ngày </a:t>
            </a:r>
            <a:r>
              <a:rPr lang="vi-VN" sz="2200" b="1" dirty="0">
                <a:solidFill>
                  <a:srgbClr val="002060"/>
                </a:solidFill>
                <a:hlinkClick r:id="rId5" tooltip="2 tháng 9"/>
              </a:rPr>
              <a:t>2 tháng 9</a:t>
            </a:r>
            <a:r>
              <a:rPr lang="vi-VN" sz="2200" b="1" dirty="0">
                <a:solidFill>
                  <a:srgbClr val="002060"/>
                </a:solidFill>
              </a:rPr>
              <a:t> hằng năm, kỷ niệm ngày Chủ tịch </a:t>
            </a:r>
            <a:r>
              <a:rPr lang="vi-VN" sz="2200" b="1" dirty="0">
                <a:solidFill>
                  <a:srgbClr val="002060"/>
                </a:solidFill>
                <a:hlinkClick r:id="rId6" tooltip="Hồ Chí Minh"/>
              </a:rPr>
              <a:t>Hồ Chí Minh</a:t>
            </a:r>
            <a:r>
              <a:rPr lang="vi-VN" sz="2200" b="1" dirty="0">
                <a:solidFill>
                  <a:srgbClr val="002060"/>
                </a:solidFill>
              </a:rPr>
              <a:t> đọc bản </a:t>
            </a:r>
            <a:r>
              <a:rPr lang="vi-VN" sz="2200" b="1" dirty="0">
                <a:solidFill>
                  <a:srgbClr val="002060"/>
                </a:solidFill>
                <a:hlinkClick r:id="rId7" tooltip="Tuyên ngôn độc lập (Việt Nam Dân chủ Cộng hòa)"/>
              </a:rPr>
              <a:t>Tuyên ngôn độc lập</a:t>
            </a:r>
            <a:r>
              <a:rPr lang="vi-VN" sz="2200" b="1" dirty="0">
                <a:solidFill>
                  <a:srgbClr val="002060"/>
                </a:solidFill>
              </a:rPr>
              <a:t> tại </a:t>
            </a:r>
            <a:r>
              <a:rPr lang="vi-VN" sz="2200" b="1" dirty="0">
                <a:solidFill>
                  <a:srgbClr val="002060"/>
                </a:solidFill>
                <a:hlinkClick r:id="rId8" tooltip="Quảng trường Ba Đình"/>
              </a:rPr>
              <a:t>Quảng trường Ba Đình</a:t>
            </a:r>
            <a:r>
              <a:rPr lang="vi-VN" sz="2200" b="1" dirty="0">
                <a:solidFill>
                  <a:srgbClr val="002060"/>
                </a:solidFill>
              </a:rPr>
              <a:t>, </a:t>
            </a:r>
            <a:r>
              <a:rPr lang="vi-VN" sz="2200" b="1" dirty="0">
                <a:solidFill>
                  <a:srgbClr val="002060"/>
                </a:solidFill>
                <a:hlinkClick r:id="rId9" tooltip="Hà Nội"/>
              </a:rPr>
              <a:t>Hà Nội</a:t>
            </a:r>
            <a:r>
              <a:rPr lang="vi-VN" sz="2200" b="1" dirty="0">
                <a:solidFill>
                  <a:srgbClr val="002060"/>
                </a:solidFill>
              </a:rPr>
              <a:t>, khai sinh nước </a:t>
            </a:r>
            <a:r>
              <a:rPr lang="vi-VN" sz="2200" b="1" dirty="0">
                <a:solidFill>
                  <a:srgbClr val="002060"/>
                </a:solidFill>
                <a:hlinkClick r:id="rId10" tooltip="Việt Nam Dân chủ Cộng hòa"/>
              </a:rPr>
              <a:t>Việt Nam Dân chủ Cộng hòa</a:t>
            </a:r>
            <a:r>
              <a:rPr lang="vi-VN" sz="2200" b="1" dirty="0">
                <a:solidFill>
                  <a:srgbClr val="002060"/>
                </a:solidFill>
              </a:rPr>
              <a:t>, một trong các tiền thân của nước </a:t>
            </a:r>
            <a:r>
              <a:rPr lang="vi-VN" sz="2200" b="1" dirty="0">
                <a:solidFill>
                  <a:srgbClr val="002060"/>
                </a:solidFill>
                <a:hlinkClick r:id="rId11" tooltip="Cộng hòa Xã hội Chủ nghĩa Việt Nam"/>
              </a:rPr>
              <a:t>Cộng hòa Xã hội Chủ nghĩa Việt Nam</a:t>
            </a:r>
            <a:r>
              <a:rPr lang="vi-VN" sz="2200" b="1" dirty="0">
                <a:solidFill>
                  <a:srgbClr val="002060"/>
                </a:solidFill>
              </a:rPr>
              <a:t>.</a:t>
            </a:r>
            <a:r>
              <a:rPr lang="vi-VN" sz="2200" b="1" baseline="30000" dirty="0">
                <a:solidFill>
                  <a:srgbClr val="002060"/>
                </a:solidFill>
                <a:hlinkClick r:id="rId12"/>
              </a:rPr>
              <a:t>[</a:t>
            </a:r>
            <a:r>
              <a:rPr lang="vi-VN" sz="2000" b="1" baseline="30000" dirty="0">
                <a:solidFill>
                  <a:srgbClr val="002060"/>
                </a:solidFill>
                <a:hlinkClick r:id="rId12"/>
              </a:rPr>
              <a:t>1]</a:t>
            </a:r>
            <a:endParaRPr lang="en-US" sz="2000" b="1" dirty="0">
              <a:solidFill>
                <a:srgbClr val="002060"/>
              </a:solidFill>
            </a:endParaRPr>
          </a:p>
        </p:txBody>
      </p:sp>
    </p:spTree>
    <p:extLst>
      <p:ext uri="{BB962C8B-B14F-4D97-AF65-F5344CB8AC3E}">
        <p14:creationId xmlns:p14="http://schemas.microsoft.com/office/powerpoint/2010/main" val="780698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384"/>
            <a:ext cx="9144000" cy="6885384"/>
          </a:xfrm>
          <a:prstGeom prst="rect">
            <a:avLst/>
          </a:prstGeom>
        </p:spPr>
      </p:pic>
      <p:sp>
        <p:nvSpPr>
          <p:cNvPr id="6" name="TextBox 5"/>
          <p:cNvSpPr txBox="1"/>
          <p:nvPr/>
        </p:nvSpPr>
        <p:spPr>
          <a:xfrm>
            <a:off x="3347864" y="1800653"/>
            <a:ext cx="5400600" cy="2246769"/>
          </a:xfrm>
          <a:prstGeom prst="rect">
            <a:avLst/>
          </a:prstGeom>
          <a:noFill/>
        </p:spPr>
        <p:txBody>
          <a:bodyPr wrap="square" rtlCol="0">
            <a:spAutoFit/>
          </a:bodyPr>
          <a:lstStyle/>
          <a:p>
            <a:pPr algn="just"/>
            <a:r>
              <a:rPr lang="en-US" sz="2000" b="1" dirty="0" smtClean="0">
                <a:solidFill>
                  <a:srgbClr val="FF0000"/>
                </a:solidFill>
              </a:rPr>
              <a:t>Ng </a:t>
            </a:r>
            <a:r>
              <a:rPr lang="en-US" sz="2000" b="1" dirty="0" err="1" smtClean="0">
                <a:solidFill>
                  <a:srgbClr val="FF0000"/>
                </a:solidFill>
              </a:rPr>
              <a:t>ày</a:t>
            </a:r>
            <a:r>
              <a:rPr lang="en-US" sz="2000" b="1" dirty="0" smtClean="0">
                <a:solidFill>
                  <a:srgbClr val="FF0000"/>
                </a:solidFill>
              </a:rPr>
              <a:t>  10/10 </a:t>
            </a:r>
            <a:r>
              <a:rPr lang="en-US" sz="2000" b="1" dirty="0" err="1" smtClean="0">
                <a:solidFill>
                  <a:srgbClr val="FF0000"/>
                </a:solidFill>
              </a:rPr>
              <a:t>là</a:t>
            </a:r>
            <a:r>
              <a:rPr lang="en-US" sz="2000" b="1" dirty="0" smtClean="0">
                <a:solidFill>
                  <a:srgbClr val="FF0000"/>
                </a:solidFill>
              </a:rPr>
              <a:t> </a:t>
            </a:r>
            <a:r>
              <a:rPr lang="en-US" sz="2000" b="1" dirty="0" err="1" smtClean="0">
                <a:solidFill>
                  <a:srgbClr val="FF0000"/>
                </a:solidFill>
              </a:rPr>
              <a:t>ngày</a:t>
            </a:r>
            <a:r>
              <a:rPr lang="en-US" sz="2000" b="1" dirty="0">
                <a:solidFill>
                  <a:srgbClr val="FF0000"/>
                </a:solidFill>
              </a:rPr>
              <a:t> </a:t>
            </a:r>
            <a:r>
              <a:rPr lang="en-US" sz="2000" b="1" dirty="0" err="1" smtClean="0">
                <a:solidFill>
                  <a:srgbClr val="FF0000"/>
                </a:solidFill>
              </a:rPr>
              <a:t>Giải</a:t>
            </a:r>
            <a:r>
              <a:rPr lang="en-US" sz="2000" b="1" dirty="0" smtClean="0">
                <a:solidFill>
                  <a:srgbClr val="FF0000"/>
                </a:solidFill>
              </a:rPr>
              <a:t> </a:t>
            </a:r>
            <a:r>
              <a:rPr lang="en-US" sz="2000" b="1" dirty="0" err="1" smtClean="0">
                <a:solidFill>
                  <a:srgbClr val="FF0000"/>
                </a:solidFill>
              </a:rPr>
              <a:t>phóng</a:t>
            </a:r>
            <a:r>
              <a:rPr lang="en-US" sz="2000" b="1" dirty="0" smtClean="0">
                <a:solidFill>
                  <a:srgbClr val="FF0000"/>
                </a:solidFill>
              </a:rPr>
              <a:t> </a:t>
            </a:r>
            <a:r>
              <a:rPr lang="en-US" sz="2000" b="1" dirty="0" err="1" smtClean="0">
                <a:solidFill>
                  <a:srgbClr val="FF0000"/>
                </a:solidFill>
              </a:rPr>
              <a:t>Thô</a:t>
            </a:r>
            <a:r>
              <a:rPr lang="en-US" sz="2000" b="1" dirty="0" smtClean="0">
                <a:solidFill>
                  <a:srgbClr val="FF0000"/>
                </a:solidFill>
              </a:rPr>
              <a:t> </a:t>
            </a:r>
            <a:r>
              <a:rPr lang="en-US" sz="2000" b="1" dirty="0" err="1" smtClean="0">
                <a:solidFill>
                  <a:srgbClr val="FF0000"/>
                </a:solidFill>
              </a:rPr>
              <a:t>Hà</a:t>
            </a:r>
            <a:r>
              <a:rPr lang="en-US" sz="2000" b="1" dirty="0" smtClean="0">
                <a:solidFill>
                  <a:srgbClr val="FF0000"/>
                </a:solidFill>
              </a:rPr>
              <a:t> </a:t>
            </a:r>
            <a:r>
              <a:rPr lang="en-US" sz="2000" b="1" dirty="0" err="1" smtClean="0">
                <a:solidFill>
                  <a:srgbClr val="FF0000"/>
                </a:solidFill>
              </a:rPr>
              <a:t>Nội</a:t>
            </a:r>
            <a:endParaRPr lang="en-US" sz="2000" b="1" dirty="0" smtClean="0">
              <a:solidFill>
                <a:srgbClr val="FF0000"/>
              </a:solidFill>
            </a:endParaRPr>
          </a:p>
          <a:p>
            <a:pPr algn="just"/>
            <a:r>
              <a:rPr lang="vi-VN" sz="2000" b="1" dirty="0">
                <a:solidFill>
                  <a:srgbClr val="002060"/>
                </a:solidFill>
              </a:rPr>
              <a:t>Sáng ngày 10/10/1954, Trung đoàn Thủ đô thuộc Đại đoàn 308 tiến vào tiếp quản Hà Nội trong rừng cờ hoa rực rỡ, trong tiếng reo hò của hàng chục vạn người dân. Kể từ đó, Hà Nội là trái tim thiêng liêng của Tổ quốc, Thành phố Vì hòa bình</a:t>
            </a:r>
            <a:r>
              <a:rPr lang="vi-VN" sz="2000" b="1" dirty="0" smtClean="0">
                <a:solidFill>
                  <a:srgbClr val="002060"/>
                </a:solidFill>
              </a:rPr>
              <a:t>.</a:t>
            </a:r>
            <a:endParaRPr lang="en-US" sz="2000" b="1" dirty="0" smtClean="0">
              <a:solidFill>
                <a:srgbClr val="002060"/>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888" y="1836266"/>
            <a:ext cx="2736304" cy="1952773"/>
          </a:xfrm>
          <a:prstGeom prst="rect">
            <a:avLst/>
          </a:prstGeom>
          <a:ln w="28575">
            <a:solidFill>
              <a:schemeClr val="tx1"/>
            </a:solidFill>
          </a:ln>
        </p:spPr>
      </p:pic>
      <p:sp>
        <p:nvSpPr>
          <p:cNvPr id="3" name="TextBox 2"/>
          <p:cNvSpPr txBox="1"/>
          <p:nvPr/>
        </p:nvSpPr>
        <p:spPr>
          <a:xfrm>
            <a:off x="3369390" y="4088194"/>
            <a:ext cx="5379074" cy="2862322"/>
          </a:xfrm>
          <a:prstGeom prst="rect">
            <a:avLst/>
          </a:prstGeom>
          <a:noFill/>
        </p:spPr>
        <p:txBody>
          <a:bodyPr wrap="square" rtlCol="0">
            <a:spAutoFit/>
          </a:bodyPr>
          <a:lstStyle/>
          <a:p>
            <a:pPr algn="just"/>
            <a:r>
              <a:rPr lang="en-US" sz="2000" b="1" dirty="0" err="1" smtClean="0">
                <a:solidFill>
                  <a:srgbClr val="FF0000"/>
                </a:solidFill>
                <a:latin typeface="Times New Roman" panose="02020603050405020304" pitchFamily="18" charset="0"/>
                <a:cs typeface="Times New Roman" panose="02020603050405020304" pitchFamily="18" charset="0"/>
              </a:rPr>
              <a:t>Ngày</a:t>
            </a:r>
            <a:r>
              <a:rPr lang="en-US" sz="2000" b="1" dirty="0" smtClean="0">
                <a:solidFill>
                  <a:srgbClr val="FF0000"/>
                </a:solidFill>
                <a:latin typeface="Times New Roman" panose="02020603050405020304" pitchFamily="18" charset="0"/>
                <a:cs typeface="Times New Roman" panose="02020603050405020304" pitchFamily="18" charset="0"/>
              </a:rPr>
              <a:t> 20/10 </a:t>
            </a:r>
            <a:r>
              <a:rPr lang="en-US" sz="2000" b="1" dirty="0" err="1" smtClean="0">
                <a:solidFill>
                  <a:srgbClr val="FF0000"/>
                </a:solidFill>
                <a:latin typeface="Times New Roman" panose="02020603050405020304" pitchFamily="18" charset="0"/>
                <a:cs typeface="Times New Roman" panose="02020603050405020304" pitchFamily="18" charset="0"/>
              </a:rPr>
              <a:t>là</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Ngày</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Phụ</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nữ</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Việt</a:t>
            </a:r>
            <a:r>
              <a:rPr lang="en-US" sz="2000" b="1" dirty="0" smtClean="0">
                <a:solidFill>
                  <a:srgbClr val="FF0000"/>
                </a:solidFill>
                <a:latin typeface="Times New Roman" panose="02020603050405020304" pitchFamily="18" charset="0"/>
                <a:cs typeface="Times New Roman" panose="02020603050405020304" pitchFamily="18" charset="0"/>
              </a:rPr>
              <a:t> Nam</a:t>
            </a:r>
          </a:p>
          <a:p>
            <a:pPr algn="just"/>
            <a:r>
              <a:rPr lang="vi-VN" sz="2000" b="1" dirty="0" smtClean="0">
                <a:solidFill>
                  <a:srgbClr val="002060"/>
                </a:solidFill>
                <a:latin typeface="Times New Roman" panose="02020603050405020304" pitchFamily="18" charset="0"/>
                <a:cs typeface="Times New Roman" panose="02020603050405020304" pitchFamily="18" charset="0"/>
              </a:rPr>
              <a:t>Ngày </a:t>
            </a:r>
            <a:r>
              <a:rPr lang="vi-VN" sz="2000" b="1" dirty="0">
                <a:solidFill>
                  <a:srgbClr val="002060"/>
                </a:solidFill>
                <a:latin typeface="Times New Roman" panose="02020603050405020304" pitchFamily="18" charset="0"/>
                <a:cs typeface="Times New Roman" panose="02020603050405020304" pitchFamily="18" charset="0"/>
              </a:rPr>
              <a:t>20 tháng 10 năm 1930 Hội Phụ nữ phản đế Việt Nam nay là Hội Liên hiệp phụ nữ Việt Nam được thành lập. Đánh dấu sự kiện này, Đảng cộng sản quyết định chọn </a:t>
            </a:r>
            <a:r>
              <a:rPr lang="vi-VN" sz="2000" b="1" dirty="0">
                <a:solidFill>
                  <a:srgbClr val="002060"/>
                </a:solidFill>
                <a:latin typeface="Times New Roman" panose="02020603050405020304" pitchFamily="18" charset="0"/>
                <a:cs typeface="Times New Roman" panose="02020603050405020304" pitchFamily="18" charset="0"/>
                <a:hlinkClick r:id="rId4"/>
              </a:rPr>
              <a:t>ngày 20/10</a:t>
            </a:r>
            <a:r>
              <a:rPr lang="vi-VN" sz="2000" b="1" dirty="0">
                <a:solidFill>
                  <a:srgbClr val="002060"/>
                </a:solidFill>
                <a:latin typeface="Times New Roman" panose="02020603050405020304" pitchFamily="18" charset="0"/>
                <a:cs typeface="Times New Roman" panose="02020603050405020304" pitchFamily="18" charset="0"/>
              </a:rPr>
              <a:t> hàng năm làm ngày truyền thống của tổ chức và đây cũng được xem là ngày kỷ niệm và tôn vinh phụ nữ Việt Nam, lấy tiên là </a:t>
            </a:r>
            <a:r>
              <a:rPr lang="en-US" sz="2000" b="1" dirty="0" smtClean="0">
                <a:solidFill>
                  <a:srgbClr val="002060"/>
                </a:solidFill>
                <a:latin typeface="Times New Roman" panose="02020603050405020304" pitchFamily="18" charset="0"/>
                <a:cs typeface="Times New Roman" panose="02020603050405020304" pitchFamily="18" charset="0"/>
              </a:rPr>
              <a:t>N</a:t>
            </a:r>
            <a:r>
              <a:rPr lang="vi-VN" sz="2000" b="1" dirty="0" smtClean="0">
                <a:solidFill>
                  <a:srgbClr val="002060"/>
                </a:solidFill>
                <a:latin typeface="Times New Roman" panose="02020603050405020304" pitchFamily="18" charset="0"/>
                <a:cs typeface="Times New Roman" panose="02020603050405020304" pitchFamily="18" charset="0"/>
              </a:rPr>
              <a:t>gày </a:t>
            </a:r>
            <a:r>
              <a:rPr lang="vi-VN" sz="2000" b="1" dirty="0">
                <a:solidFill>
                  <a:srgbClr val="002060"/>
                </a:solidFill>
                <a:latin typeface="Times New Roman" panose="02020603050405020304" pitchFamily="18" charset="0"/>
                <a:cs typeface="Times New Roman" panose="02020603050405020304" pitchFamily="18" charset="0"/>
              </a:rPr>
              <a:t>Phụ nữ Việt Nam. </a:t>
            </a:r>
            <a:endParaRPr lang="en-US" sz="2000" b="1" dirty="0">
              <a:solidFill>
                <a:srgbClr val="002060"/>
              </a:solidFill>
              <a:latin typeface="Times New Roman" panose="02020603050405020304" pitchFamily="18" charset="0"/>
              <a:cs typeface="Times New Roman" panose="02020603050405020304" pitchFamily="18"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96888" y="4276581"/>
            <a:ext cx="2736304" cy="1971853"/>
          </a:xfrm>
          <a:prstGeom prst="rect">
            <a:avLst/>
          </a:prstGeom>
          <a:ln w="28575">
            <a:solidFill>
              <a:schemeClr val="tx1"/>
            </a:solidFill>
          </a:ln>
        </p:spPr>
      </p:pic>
    </p:spTree>
    <p:extLst>
      <p:ext uri="{BB962C8B-B14F-4D97-AF65-F5344CB8AC3E}">
        <p14:creationId xmlns:p14="http://schemas.microsoft.com/office/powerpoint/2010/main" val="30400382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4956"/>
            <a:ext cx="9144000" cy="687295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3515" y="2420888"/>
            <a:ext cx="3341170" cy="2664295"/>
          </a:xfrm>
          <a:prstGeom prst="rect">
            <a:avLst/>
          </a:prstGeom>
          <a:ln w="28575">
            <a:solidFill>
              <a:schemeClr val="tx1"/>
            </a:solidFill>
          </a:ln>
        </p:spPr>
      </p:pic>
      <p:sp>
        <p:nvSpPr>
          <p:cNvPr id="6" name="TextBox 5"/>
          <p:cNvSpPr txBox="1"/>
          <p:nvPr/>
        </p:nvSpPr>
        <p:spPr>
          <a:xfrm>
            <a:off x="3930646" y="2321874"/>
            <a:ext cx="4961656" cy="3477875"/>
          </a:xfrm>
          <a:prstGeom prst="rect">
            <a:avLst/>
          </a:prstGeom>
          <a:noFill/>
        </p:spPr>
        <p:txBody>
          <a:bodyPr wrap="square" rtlCol="0">
            <a:spAutoFit/>
          </a:bodyPr>
          <a:lstStyle/>
          <a:p>
            <a:pPr algn="just"/>
            <a:r>
              <a:rPr lang="en-US" sz="2200" b="1" dirty="0" err="1" smtClean="0">
                <a:solidFill>
                  <a:srgbClr val="002060"/>
                </a:solidFill>
                <a:latin typeface="Times New Roman" panose="02020603050405020304" pitchFamily="18" charset="0"/>
                <a:cs typeface="Times New Roman" panose="02020603050405020304" pitchFamily="18" charset="0"/>
              </a:rPr>
              <a:t>Ngày</a:t>
            </a:r>
            <a:r>
              <a:rPr lang="en-US" sz="2200" b="1" dirty="0" smtClean="0">
                <a:solidFill>
                  <a:srgbClr val="002060"/>
                </a:solidFill>
                <a:latin typeface="Times New Roman" panose="02020603050405020304" pitchFamily="18" charset="0"/>
                <a:cs typeface="Times New Roman" panose="02020603050405020304" pitchFamily="18" charset="0"/>
              </a:rPr>
              <a:t> 20/11 </a:t>
            </a:r>
            <a:r>
              <a:rPr lang="en-US" sz="2200" b="1" dirty="0" err="1" smtClean="0">
                <a:solidFill>
                  <a:srgbClr val="002060"/>
                </a:solidFill>
                <a:latin typeface="Times New Roman" panose="02020603050405020304" pitchFamily="18" charset="0"/>
                <a:cs typeface="Times New Roman" panose="02020603050405020304" pitchFamily="18" charset="0"/>
              </a:rPr>
              <a:t>hàng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năm</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là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ngày</a:t>
            </a:r>
            <a:r>
              <a:rPr lang="en-US" sz="2200" b="1" dirty="0" smtClean="0">
                <a:solidFill>
                  <a:srgbClr val="002060"/>
                </a:solidFill>
                <a:latin typeface="Times New Roman" panose="02020603050405020304" pitchFamily="18" charset="0"/>
                <a:cs typeface="Times New Roman" panose="02020603050405020304" pitchFamily="18" charset="0"/>
              </a:rPr>
              <a:t>  tri </a:t>
            </a:r>
            <a:r>
              <a:rPr lang="en-US" sz="2200" b="1" dirty="0" err="1" smtClean="0">
                <a:solidFill>
                  <a:srgbClr val="002060"/>
                </a:solidFill>
                <a:latin typeface="Times New Roman" panose="02020603050405020304" pitchFamily="18" charset="0"/>
                <a:cs typeface="Times New Roman" panose="02020603050405020304" pitchFamily="18" charset="0"/>
              </a:rPr>
              <a:t>ân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các</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thầy</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cô.hay</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còn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gọi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là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ngày</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Nhà</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giáo</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Việt</a:t>
            </a:r>
            <a:r>
              <a:rPr lang="en-US" sz="2200" b="1" dirty="0" smtClean="0">
                <a:solidFill>
                  <a:srgbClr val="FF0000"/>
                </a:solidFill>
                <a:latin typeface="Times New Roman" panose="02020603050405020304" pitchFamily="18" charset="0"/>
                <a:cs typeface="Times New Roman" panose="02020603050405020304" pitchFamily="18" charset="0"/>
              </a:rPr>
              <a:t> Nam </a:t>
            </a:r>
          </a:p>
          <a:p>
            <a:pPr algn="just"/>
            <a:endParaRPr lang="en-US" sz="2200" b="1" dirty="0" smtClean="0">
              <a:solidFill>
                <a:srgbClr val="002060"/>
              </a:solidFill>
              <a:latin typeface="Times New Roman" panose="02020603050405020304" pitchFamily="18" charset="0"/>
              <a:cs typeface="Times New Roman" panose="02020603050405020304" pitchFamily="18" charset="0"/>
            </a:endParaRPr>
          </a:p>
          <a:p>
            <a:pPr algn="just"/>
            <a:r>
              <a:rPr lang="vi-VN" sz="2200" dirty="0">
                <a:latin typeface="Times New Roman" panose="02020603050405020304" pitchFamily="18" charset="0"/>
                <a:cs typeface="Times New Roman" panose="02020603050405020304" pitchFamily="18" charset="0"/>
              </a:rPr>
              <a:t> </a:t>
            </a:r>
            <a:r>
              <a:rPr lang="vi-VN" sz="2200" b="1" dirty="0">
                <a:solidFill>
                  <a:srgbClr val="002060"/>
                </a:solidFill>
                <a:latin typeface="Times New Roman" panose="02020603050405020304" pitchFamily="18" charset="0"/>
                <a:cs typeface="Times New Roman" panose="02020603050405020304" pitchFamily="18" charset="0"/>
              </a:rPr>
              <a:t>20/11/1958 lần đầu tiên ngày “Quốc tế Hiến chương các nhà giáo” được tổ chức trên toàn miền Bắc. Đến ngày 20/11/1982 là ngày lễ kỷ niệm Nhà giáo Việt Nam được tổ chức trọng thể đầu tiên của cả nước.</a:t>
            </a:r>
            <a:endParaRPr lang="en-US"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4625955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9552" y="1268760"/>
            <a:ext cx="2812633" cy="223224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3528" y="2384884"/>
            <a:ext cx="2664296" cy="2790215"/>
          </a:xfrm>
          <a:prstGeom prst="rect">
            <a:avLst/>
          </a:prstGeom>
          <a:ln w="28575">
            <a:solidFill>
              <a:schemeClr val="tx1"/>
            </a:solidFill>
          </a:ln>
        </p:spPr>
      </p:pic>
      <p:sp>
        <p:nvSpPr>
          <p:cNvPr id="7" name="TextBox 6"/>
          <p:cNvSpPr txBox="1"/>
          <p:nvPr/>
        </p:nvSpPr>
        <p:spPr>
          <a:xfrm>
            <a:off x="3203848" y="2204864"/>
            <a:ext cx="5616624" cy="4154984"/>
          </a:xfrm>
          <a:prstGeom prst="rect">
            <a:avLst/>
          </a:prstGeom>
          <a:noFill/>
        </p:spPr>
        <p:txBody>
          <a:bodyPr wrap="square" rtlCol="0">
            <a:spAutoFit/>
          </a:bodyPr>
          <a:lstStyle/>
          <a:p>
            <a:r>
              <a:rPr lang="en-US" sz="2200" b="1" dirty="0" err="1" smtClean="0">
                <a:solidFill>
                  <a:srgbClr val="002060"/>
                </a:solidFill>
                <a:latin typeface="Times New Roman" panose="02020603050405020304" pitchFamily="18" charset="0"/>
                <a:cs typeface="Times New Roman" panose="02020603050405020304" pitchFamily="18" charset="0"/>
              </a:rPr>
              <a:t>Ngày</a:t>
            </a:r>
            <a:r>
              <a:rPr lang="en-US" sz="2200" b="1" dirty="0" smtClean="0">
                <a:solidFill>
                  <a:srgbClr val="002060"/>
                </a:solidFill>
                <a:latin typeface="Times New Roman" panose="02020603050405020304" pitchFamily="18" charset="0"/>
                <a:cs typeface="Times New Roman" panose="02020603050405020304" pitchFamily="18" charset="0"/>
              </a:rPr>
              <a:t> 22/12 </a:t>
            </a:r>
            <a:r>
              <a:rPr lang="en-US" sz="2200" b="1" dirty="0" err="1" smtClean="0">
                <a:solidFill>
                  <a:srgbClr val="002060"/>
                </a:solidFill>
                <a:latin typeface="Times New Roman" panose="02020603050405020304" pitchFamily="18" charset="0"/>
                <a:cs typeface="Times New Roman" panose="02020603050405020304" pitchFamily="18" charset="0"/>
              </a:rPr>
              <a:t>là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ngày</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Thành</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lập</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Quân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đội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nhân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dân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Việt</a:t>
            </a:r>
            <a:r>
              <a:rPr lang="en-US" sz="2200" b="1" dirty="0" smtClean="0">
                <a:solidFill>
                  <a:srgbClr val="002060"/>
                </a:solidFill>
                <a:latin typeface="Times New Roman" panose="02020603050405020304" pitchFamily="18" charset="0"/>
                <a:cs typeface="Times New Roman" panose="02020603050405020304" pitchFamily="18" charset="0"/>
              </a:rPr>
              <a:t> Nam  </a:t>
            </a:r>
          </a:p>
          <a:p>
            <a:endParaRPr lang="en-US" sz="2200" b="1" dirty="0">
              <a:solidFill>
                <a:srgbClr val="002060"/>
              </a:solidFill>
              <a:latin typeface="Times New Roman" panose="02020603050405020304" pitchFamily="18" charset="0"/>
              <a:cs typeface="Times New Roman" panose="02020603050405020304" pitchFamily="18" charset="0"/>
            </a:endParaRPr>
          </a:p>
          <a:p>
            <a:pPr algn="just"/>
            <a:r>
              <a:rPr lang="vi-VN" sz="2200" b="1" dirty="0">
                <a:solidFill>
                  <a:srgbClr val="002060"/>
                </a:solidFill>
                <a:latin typeface="Times New Roman" panose="02020603050405020304" pitchFamily="18" charset="0"/>
                <a:cs typeface="Times New Roman" panose="02020603050405020304" pitchFamily="18" charset="0"/>
              </a:rPr>
              <a:t>Ngày 22-12-1944, tại khu rừng thuộc huyện Nguyên Bình (Cao Bằng), Đội Việt Nam Tuyên truyền Giải phóng quân đã chính thức làm lễ thành lập, gồm 3 tiểu đội với 34 chiến sĩ được lựa chọn từ những chiến sĩ Cao-Bắc-Lạng, do đồng chí Võ Nguyên Giáp trực tiếp chỉ huy. Đây là đơn vị chủ lực đầu tiên của lực lượng vũ trang cách mạng và là tiền thân của Quân đội nhân dân Việt Nam.</a:t>
            </a:r>
            <a:endParaRPr lang="en-US"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37448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6398" y="260648"/>
            <a:ext cx="8730716" cy="615553"/>
          </a:xfrm>
          <a:prstGeom prst="rect">
            <a:avLst/>
          </a:prstGeom>
        </p:spPr>
        <p:txBody>
          <a:bodyPr wrap="square">
            <a:spAutoFit/>
          </a:bodyPr>
          <a:lstStyle/>
          <a:p>
            <a:pPr algn="ctr"/>
            <a:r>
              <a:rPr lang="en-US" sz="3400" b="1" dirty="0" err="1">
                <a:solidFill>
                  <a:srgbClr val="0070C0"/>
                </a:solidFill>
                <a:latin typeface="Times New Roman" panose="02020603050405020304" pitchFamily="18" charset="0"/>
                <a:cs typeface="Times New Roman" panose="02020603050405020304" pitchFamily="18" charset="0"/>
              </a:rPr>
              <a:t>Tuyên</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truyền</a:t>
            </a:r>
            <a:r>
              <a:rPr lang="en-US" sz="3400" b="1" dirty="0">
                <a:solidFill>
                  <a:srgbClr val="0070C0"/>
                </a:solidFill>
                <a:latin typeface="Times New Roman" panose="02020603050405020304" pitchFamily="18" charset="0"/>
                <a:cs typeface="Times New Roman" panose="02020603050405020304" pitchFamily="18" charset="0"/>
              </a:rPr>
              <a:t> ý </a:t>
            </a:r>
            <a:r>
              <a:rPr lang="en-US" sz="3400" b="1" dirty="0" err="1">
                <a:solidFill>
                  <a:srgbClr val="0070C0"/>
                </a:solidFill>
                <a:latin typeface="Times New Roman" panose="02020603050405020304" pitchFamily="18" charset="0"/>
                <a:cs typeface="Times New Roman" panose="02020603050405020304" pitchFamily="18" charset="0"/>
              </a:rPr>
              <a:t>nghĩa</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của</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ngày</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Tết</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Trung</a:t>
            </a:r>
            <a:r>
              <a:rPr lang="en-US" sz="3400" b="1" dirty="0">
                <a:solidFill>
                  <a:srgbClr val="0070C0"/>
                </a:solidFill>
                <a:latin typeface="Times New Roman" panose="02020603050405020304" pitchFamily="18" charset="0"/>
                <a:cs typeface="Times New Roman" panose="02020603050405020304" pitchFamily="18" charset="0"/>
              </a:rPr>
              <a:t> </a:t>
            </a:r>
            <a:r>
              <a:rPr lang="en-US" sz="3400" b="1" dirty="0" err="1">
                <a:solidFill>
                  <a:srgbClr val="0070C0"/>
                </a:solidFill>
                <a:latin typeface="Times New Roman" panose="02020603050405020304" pitchFamily="18" charset="0"/>
                <a:cs typeface="Times New Roman" panose="02020603050405020304" pitchFamily="18" charset="0"/>
              </a:rPr>
              <a:t>thu</a:t>
            </a:r>
            <a:r>
              <a:rPr lang="en-US" sz="3400" b="1" dirty="0">
                <a:solidFill>
                  <a:srgbClr val="FF0000"/>
                </a:solidFill>
                <a:latin typeface="Times New Roman" panose="02020603050405020304" pitchFamily="18" charset="0"/>
                <a:cs typeface="Times New Roman" panose="02020603050405020304" pitchFamily="18" charset="0"/>
              </a:rPr>
              <a:t>.</a:t>
            </a:r>
            <a:endParaRPr lang="en-US" sz="3400" dirty="0">
              <a:solidFill>
                <a:srgbClr val="FF0000"/>
              </a:solidFill>
              <a:latin typeface="Times New Roman" panose="02020603050405020304" pitchFamily="18" charset="0"/>
              <a:cs typeface="Times New Roman" panose="02020603050405020304" pitchFamily="18" charset="0"/>
            </a:endParaRPr>
          </a:p>
        </p:txBody>
      </p:sp>
      <p:sp>
        <p:nvSpPr>
          <p:cNvPr id="4" name="Rectangle 3"/>
          <p:cNvSpPr/>
          <p:nvPr/>
        </p:nvSpPr>
        <p:spPr>
          <a:xfrm>
            <a:off x="179512" y="1050995"/>
            <a:ext cx="8964488" cy="3416320"/>
          </a:xfrm>
          <a:prstGeom prst="rect">
            <a:avLst/>
          </a:prstGeom>
        </p:spPr>
        <p:txBody>
          <a:bodyPr wrap="square">
            <a:spAutoFit/>
          </a:bodyPr>
          <a:lstStyle/>
          <a:p>
            <a:pPr algn="just"/>
            <a:r>
              <a:rPr lang="vi-VN" sz="2200" dirty="0">
                <a:latin typeface="Times New Roman" panose="02020603050405020304" pitchFamily="18" charset="0"/>
                <a:cs typeface="Times New Roman" panose="02020603050405020304" pitchFamily="18" charset="0"/>
              </a:rPr>
              <a:t>Theo phong tục tập quán người Việt ta từ xưa đến nay, Tết Trung Thu được tổ chức vào giữa mùa thu, tức là hôm </a:t>
            </a:r>
            <a:r>
              <a:rPr lang="vi-VN" sz="2200" b="1" dirty="0">
                <a:latin typeface="Times New Roman" panose="02020603050405020304" pitchFamily="18" charset="0"/>
                <a:cs typeface="Times New Roman" panose="02020603050405020304" pitchFamily="18" charset="0"/>
                <a:hlinkClick r:id="rId2"/>
              </a:rPr>
              <a:t>Rằm Tháng Tám</a:t>
            </a:r>
            <a:r>
              <a:rPr lang="vi-VN" sz="2200" dirty="0">
                <a:latin typeface="Times New Roman" panose="02020603050405020304" pitchFamily="18" charset="0"/>
                <a:cs typeface="Times New Roman" panose="02020603050405020304" pitchFamily="18" charset="0"/>
              </a:rPr>
              <a:t> (âm lịch). Trong dịp này người ta làm cỗ cúng gia tiên và bày bánh trái ra sân cúng mặt trăng.</a:t>
            </a:r>
          </a:p>
          <a:p>
            <a:pPr algn="just"/>
            <a:r>
              <a:rPr lang="vi-VN" sz="2200" dirty="0">
                <a:latin typeface="Times New Roman" panose="02020603050405020304" pitchFamily="18" charset="0"/>
                <a:cs typeface="Times New Roman" panose="02020603050405020304" pitchFamily="18" charset="0"/>
              </a:rPr>
              <a:t>Nhân dịp tết này, người lớn thì thưởng trăng và hát trống quân; trẻ em thì rước đèn, đi xem múa lân, ca hát các bài hát Trung Thu, và vui hưởng bánh kẹo cùng các thứ trái cây do cha mẹ bày ở ngoài sân trong đêm Trung Thu dưới hình thức một mâm cỗ.</a:t>
            </a:r>
          </a:p>
          <a:p>
            <a:pPr algn="just"/>
            <a:r>
              <a:rPr lang="vi-VN" sz="2200" dirty="0">
                <a:latin typeface="Times New Roman" panose="02020603050405020304" pitchFamily="18" charset="0"/>
                <a:cs typeface="Times New Roman" panose="02020603050405020304" pitchFamily="18" charset="0"/>
              </a:rPr>
              <a:t>Theo tục lệ, việc trẻ con thưởng thức bánh kẹo trái cây trong đêm </a:t>
            </a:r>
            <a:r>
              <a:rPr lang="vi-VN" sz="2200" b="1" dirty="0">
                <a:latin typeface="Times New Roman" panose="02020603050405020304" pitchFamily="18" charset="0"/>
                <a:cs typeface="Times New Roman" panose="02020603050405020304" pitchFamily="18" charset="0"/>
              </a:rPr>
              <a:t>Trung Thu</a:t>
            </a:r>
            <a:r>
              <a:rPr lang="vi-VN" sz="2200" dirty="0">
                <a:latin typeface="Times New Roman" panose="02020603050405020304" pitchFamily="18" charset="0"/>
                <a:cs typeface="Times New Roman" panose="02020603050405020304" pitchFamily="18" charset="0"/>
              </a:rPr>
              <a:t> này được gọi là "</a:t>
            </a:r>
            <a:r>
              <a:rPr lang="vi-VN" sz="2200" i="1" dirty="0">
                <a:latin typeface="Times New Roman" panose="02020603050405020304" pitchFamily="18" charset="0"/>
                <a:cs typeface="Times New Roman" panose="02020603050405020304" pitchFamily="18" charset="0"/>
              </a:rPr>
              <a:t>phá cỗ</a:t>
            </a:r>
            <a:r>
              <a:rPr lang="vi-VN" sz="2200" dirty="0" smtClean="0">
                <a:latin typeface="Times New Roman" panose="02020603050405020304" pitchFamily="18" charset="0"/>
                <a:cs typeface="Times New Roman" panose="02020603050405020304" pitchFamily="18" charset="0"/>
              </a:rPr>
              <a:t>.“</a:t>
            </a:r>
            <a:endParaRPr lang="en-US" sz="2200" dirty="0" smtClean="0">
              <a:latin typeface="Times New Roman" panose="02020603050405020304" pitchFamily="18" charset="0"/>
              <a:cs typeface="Times New Roman" panose="02020603050405020304" pitchFamily="18" charset="0"/>
            </a:endParaRPr>
          </a:p>
          <a:p>
            <a:pPr algn="just"/>
            <a:endParaRPr lang="vi-VN" dirty="0"/>
          </a:p>
        </p:txBody>
      </p:sp>
      <p:pic>
        <p:nvPicPr>
          <p:cNvPr id="6" name="Picture 2" descr="Nguồn gốc và ý nghĩa của ngày Tết Trung Th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43808" y="4282649"/>
            <a:ext cx="3744064" cy="24960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29870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16632"/>
            <a:ext cx="9141977" cy="6555641"/>
          </a:xfrm>
          <a:prstGeom prst="rect">
            <a:avLst/>
          </a:prstGeom>
        </p:spPr>
        <p:txBody>
          <a:bodyPr wrap="square">
            <a:spAutoFit/>
          </a:bodyPr>
          <a:lstStyle/>
          <a:p>
            <a:pPr algn="just"/>
            <a:r>
              <a:rPr lang="en-US" sz="2400" dirty="0"/>
              <a:t> </a:t>
            </a:r>
            <a:r>
              <a:rPr lang="en-US" sz="2400" dirty="0" smtClean="0"/>
              <a:t>    </a:t>
            </a:r>
            <a:r>
              <a:rPr lang="vi-VN" sz="2800" dirty="0" smtClean="0">
                <a:latin typeface="Times New Roman" panose="02020603050405020304" pitchFamily="18" charset="0"/>
                <a:cs typeface="Times New Roman" panose="02020603050405020304" pitchFamily="18" charset="0"/>
              </a:rPr>
              <a:t>Tết </a:t>
            </a:r>
            <a:r>
              <a:rPr lang="vi-VN" sz="2800" dirty="0">
                <a:latin typeface="Times New Roman" panose="02020603050405020304" pitchFamily="18" charset="0"/>
                <a:cs typeface="Times New Roman" panose="02020603050405020304" pitchFamily="18" charset="0"/>
              </a:rPr>
              <a:t>Trung Thu của người Việt có nhiều điểm đặc biệt. Theo phong tục người Việt, bố mẹ bày cỗ cho các con để mừng trung thu, mua và làm đủ </a:t>
            </a:r>
            <a:r>
              <a:rPr lang="vi-VN" sz="2800" dirty="0" smtClean="0">
                <a:latin typeface="Times New Roman" panose="02020603050405020304" pitchFamily="18" charset="0"/>
                <a:cs typeface="Times New Roman" panose="02020603050405020304" pitchFamily="18" charset="0"/>
              </a:rPr>
              <a:t>thứ</a:t>
            </a:r>
            <a:r>
              <a:rPr lang="en-US" sz="2800" dirty="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mặt</a:t>
            </a:r>
            <a:r>
              <a:rPr lang="en-US" sz="2800" dirty="0" smtClean="0">
                <a:latin typeface="Times New Roman" panose="02020603050405020304" pitchFamily="18" charset="0"/>
                <a:cs typeface="Times New Roman" panose="02020603050405020304" pitchFamily="18" charset="0"/>
              </a:rPr>
              <a:t> </a:t>
            </a:r>
            <a:r>
              <a:rPr lang="en-US" sz="2800" dirty="0" err="1" smtClean="0">
                <a:latin typeface="Times New Roman" panose="02020603050405020304" pitchFamily="18" charset="0"/>
                <a:cs typeface="Times New Roman" panose="02020603050405020304" pitchFamily="18" charset="0"/>
              </a:rPr>
              <a:t>nạ</a:t>
            </a:r>
            <a:r>
              <a:rPr lang="en-US" sz="2800" dirty="0" smtClean="0">
                <a:latin typeface="Times New Roman" panose="02020603050405020304" pitchFamily="18" charset="0"/>
                <a:cs typeface="Times New Roman" panose="02020603050405020304" pitchFamily="18" charset="0"/>
              </a:rPr>
              <a:t>,</a:t>
            </a:r>
            <a:r>
              <a:rPr lang="vi-VN" sz="2800" dirty="0" smtClean="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lồng đèn thắp bằng nến để treo trong nhà và để các con rước đèn</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Người Việt tổ chức múa Sư Tử hay Múa Lân trong dịp Tết</a:t>
            </a:r>
            <a:r>
              <a:rPr lang="en-US" sz="2800" dirty="0">
                <a:latin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cs typeface="Times New Roman" panose="02020603050405020304" pitchFamily="18" charset="0"/>
              </a:rPr>
              <a:t>Trung Thu. Con Lân tượng trưng cho điềm lành. </a:t>
            </a:r>
          </a:p>
          <a:p>
            <a:pPr algn="just"/>
            <a:r>
              <a:rPr lang="en-US" sz="2800" dirty="0">
                <a:latin typeface="Times New Roman" panose="02020603050405020304" pitchFamily="18" charset="0"/>
                <a:cs typeface="Times New Roman" panose="02020603050405020304" pitchFamily="18" charset="0"/>
              </a:rPr>
              <a:t>    </a:t>
            </a:r>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Cỗ </a:t>
            </a:r>
            <a:r>
              <a:rPr lang="vi-VN" sz="2800" dirty="0">
                <a:latin typeface="Times New Roman" panose="02020603050405020304" pitchFamily="18" charset="0"/>
                <a:cs typeface="Times New Roman" panose="02020603050405020304" pitchFamily="18" charset="0"/>
              </a:rPr>
              <a:t>mừng trung thu gồm bánh </a:t>
            </a:r>
            <a:r>
              <a:rPr lang="en-US" sz="2800" dirty="0" err="1">
                <a:latin typeface="Times New Roman" panose="02020603050405020304" pitchFamily="18" charset="0"/>
                <a:cs typeface="Times New Roman" panose="02020603050405020304" pitchFamily="18" charset="0"/>
              </a:rPr>
              <a:t>nướng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bánh</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dẻo</a:t>
            </a:r>
            <a:r>
              <a:rPr lang="vi-VN" sz="2800" dirty="0">
                <a:latin typeface="Times New Roman" panose="02020603050405020304" pitchFamily="18" charset="0"/>
                <a:cs typeface="Times New Roman" panose="02020603050405020304" pitchFamily="18" charset="0"/>
              </a:rPr>
              <a:t>, kẹo, mía, bưởi, và các thứ hoa quả khác nữa. Đây là dịp để con cái hiểu được sự săn sóc quí mến của cha mẹ đối với mình một cách cụ thể. Vì thế, tình yêu gia đình lại càng kh</a:t>
            </a:r>
            <a:r>
              <a:rPr lang="en-US" sz="2800" dirty="0">
                <a:latin typeface="Times New Roman" panose="02020603050405020304" pitchFamily="18" charset="0"/>
                <a:cs typeface="Times New Roman" panose="02020603050405020304" pitchFamily="18" charset="0"/>
              </a:rPr>
              <a:t>ă</a:t>
            </a:r>
            <a:r>
              <a:rPr lang="vi-VN" sz="2800" dirty="0">
                <a:latin typeface="Times New Roman" panose="02020603050405020304" pitchFamily="18" charset="0"/>
                <a:cs typeface="Times New Roman" panose="02020603050405020304" pitchFamily="18" charset="0"/>
              </a:rPr>
              <a:t>ng khít thêm</a:t>
            </a:r>
            <a:r>
              <a:rPr lang="vi-VN" sz="2800" dirty="0" smtClean="0">
                <a:latin typeface="Times New Roman" panose="02020603050405020304" pitchFamily="18" charset="0"/>
                <a:cs typeface="Times New Roman" panose="02020603050405020304" pitchFamily="18" charset="0"/>
              </a:rPr>
              <a:t>.</a:t>
            </a:r>
            <a:endParaRPr lang="en-US" sz="2800" dirty="0" smtClean="0">
              <a:latin typeface="Times New Roman" panose="02020603050405020304" pitchFamily="18" charset="0"/>
              <a:cs typeface="Times New Roman" panose="02020603050405020304" pitchFamily="18" charset="0"/>
            </a:endParaRPr>
          </a:p>
          <a:p>
            <a:pPr algn="just"/>
            <a:r>
              <a:rPr lang="en-US" sz="2800" dirty="0" smtClean="0">
                <a:latin typeface="Times New Roman" panose="02020603050405020304" pitchFamily="18" charset="0"/>
                <a:cs typeface="Times New Roman" panose="02020603050405020304" pitchFamily="18" charset="0"/>
              </a:rPr>
              <a:t>     </a:t>
            </a:r>
            <a:r>
              <a:rPr lang="vi-VN" sz="2800" dirty="0" smtClean="0">
                <a:latin typeface="Times New Roman" panose="02020603050405020304" pitchFamily="18" charset="0"/>
                <a:cs typeface="Times New Roman" panose="02020603050405020304" pitchFamily="18" charset="0"/>
              </a:rPr>
              <a:t>Cũng </a:t>
            </a:r>
            <a:r>
              <a:rPr lang="vi-VN" sz="2800" dirty="0">
                <a:latin typeface="Times New Roman" panose="02020603050405020304" pitchFamily="18" charset="0"/>
                <a:cs typeface="Times New Roman" panose="02020603050405020304" pitchFamily="18" charset="0"/>
              </a:rPr>
              <a:t>trong dịp này người ta mua bánh trung thu, trà, rượu để cúng tổ tiên, biếu ông bà, cha mẹ, thầy cô, bạn bè, họ hàng, và các ân nhân khác. Thật là dịp tốt để con cháu tỏ lòng biết ơn ông bà cha mẹ và để người đời tỏ lòng </a:t>
            </a:r>
            <a:r>
              <a:rPr lang="en-US" sz="2800" dirty="0" err="1">
                <a:latin typeface="Times New Roman" panose="02020603050405020304" pitchFamily="18" charset="0"/>
                <a:cs typeface="Times New Roman" panose="02020603050405020304" pitchFamily="18" charset="0"/>
              </a:rPr>
              <a:t>chăm</a:t>
            </a:r>
            <a:r>
              <a:rPr lang="vi-VN" sz="2800" dirty="0">
                <a:latin typeface="Times New Roman" panose="02020603050405020304" pitchFamily="18" charset="0"/>
                <a:cs typeface="Times New Roman" panose="02020603050405020304" pitchFamily="18" charset="0"/>
              </a:rPr>
              <a:t> sóc lẫn nhau.</a:t>
            </a:r>
          </a:p>
          <a:p>
            <a:pPr algn="just"/>
            <a:r>
              <a:rPr lang="en-US" sz="2800" dirty="0">
                <a:latin typeface="Times New Roman" panose="02020603050405020304" pitchFamily="18" charset="0"/>
                <a:cs typeface="Times New Roman" panose="02020603050405020304" pitchFamily="18" charset="0"/>
              </a:rPr>
              <a:t>    </a:t>
            </a:r>
            <a:endPar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478769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vi-VN" dirty="0">
                <a:latin typeface="Times New Roman" panose="02020603050405020304" pitchFamily="18" charset="0"/>
                <a:cs typeface="Times New Roman" panose="02020603050405020304" pitchFamily="18" charset="0"/>
              </a:rPr>
              <a:t>Để cho ngày tết Trung thu thật vui và ý nghĩa với các con, mặc dù ko thể đến trường vì dịch bệnh covid nhà trường vẫn mong muốn tạo dc niềm vui cho các con. </a:t>
            </a:r>
            <a:r>
              <a:rPr lang="en-US" dirty="0" err="1" smtClean="0">
                <a:latin typeface="Times New Roman" panose="02020603050405020304" pitchFamily="18" charset="0"/>
                <a:cs typeface="Times New Roman" panose="02020603050405020304" pitchFamily="18" charset="0"/>
              </a:rPr>
              <a:t>Vậy</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nên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nhà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trường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đã</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gửi</a:t>
            </a:r>
            <a:r>
              <a:rPr lang="vi-VN" dirty="0" smtClean="0">
                <a:latin typeface="Times New Roman" panose="02020603050405020304" pitchFamily="18" charset="0"/>
                <a:cs typeface="Times New Roman" panose="02020603050405020304" pitchFamily="18" charset="0"/>
              </a:rPr>
              <a:t> </a:t>
            </a:r>
            <a:r>
              <a:rPr lang="vi-VN" dirty="0">
                <a:latin typeface="Times New Roman" panose="02020603050405020304" pitchFamily="18" charset="0"/>
                <a:cs typeface="Times New Roman" panose="02020603050405020304" pitchFamily="18" charset="0"/>
              </a:rPr>
              <a:t>1 </a:t>
            </a:r>
            <a:r>
              <a:rPr lang="vi-VN" dirty="0" smtClean="0">
                <a:latin typeface="Times New Roman" panose="02020603050405020304" pitchFamily="18" charset="0"/>
                <a:cs typeface="Times New Roman" panose="02020603050405020304" pitchFamily="18" charset="0"/>
              </a:rPr>
              <a:t>số</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ảnh</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vi-VN" dirty="0" smtClean="0">
                <a:latin typeface="Times New Roman" panose="02020603050405020304" pitchFamily="18" charset="0"/>
                <a:cs typeface="Times New Roman" panose="02020603050405020304" pitchFamily="18" charset="0"/>
              </a:rPr>
              <a:t> video </a:t>
            </a:r>
            <a:r>
              <a:rPr lang="vi-VN" dirty="0">
                <a:latin typeface="Times New Roman" panose="02020603050405020304" pitchFamily="18" charset="0"/>
                <a:cs typeface="Times New Roman" panose="02020603050405020304" pitchFamily="18" charset="0"/>
              </a:rPr>
              <a:t>hướng dẫn các con làm </a:t>
            </a:r>
            <a:r>
              <a:rPr lang="en-US" dirty="0" err="1" smtClean="0">
                <a:latin typeface="Times New Roman" panose="02020603050405020304" pitchFamily="18" charset="0"/>
                <a:cs typeface="Times New Roman" panose="02020603050405020304" pitchFamily="18" charset="0"/>
              </a:rPr>
              <a:t>mặt</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nạ</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và</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đèn</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trung</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thu</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tại </a:t>
            </a:r>
            <a:r>
              <a:rPr lang="vi-VN" dirty="0">
                <a:latin typeface="Times New Roman" panose="02020603050405020304" pitchFamily="18" charset="0"/>
                <a:cs typeface="Times New Roman" panose="02020603050405020304" pitchFamily="18" charset="0"/>
              </a:rPr>
              <a:t>nhà . Sau khi các con </a:t>
            </a:r>
            <a:r>
              <a:rPr lang="en-US" dirty="0" err="1" smtClean="0">
                <a:latin typeface="Times New Roman" panose="02020603050405020304" pitchFamily="18" charset="0"/>
                <a:cs typeface="Times New Roman" panose="02020603050405020304" pitchFamily="18" charset="0"/>
              </a:rPr>
              <a:t>làm</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xong</a:t>
            </a:r>
            <a:r>
              <a:rPr lang="en-US" dirty="0" smtClean="0">
                <a:latin typeface="Times New Roman" panose="02020603050405020304" pitchFamily="18" charset="0"/>
                <a:cs typeface="Times New Roman" panose="02020603050405020304" pitchFamily="18" charset="0"/>
              </a:rPr>
              <a:t> </a:t>
            </a:r>
            <a:r>
              <a:rPr lang="vi-VN" dirty="0" smtClean="0">
                <a:latin typeface="Times New Roman" panose="02020603050405020304" pitchFamily="18" charset="0"/>
                <a:cs typeface="Times New Roman" panose="02020603050405020304" pitchFamily="18" charset="0"/>
              </a:rPr>
              <a:t>sẽ </a:t>
            </a:r>
            <a:r>
              <a:rPr lang="vi-VN" dirty="0">
                <a:latin typeface="Times New Roman" panose="02020603050405020304" pitchFamily="18" charset="0"/>
                <a:cs typeface="Times New Roman" panose="02020603050405020304" pitchFamily="18" charset="0"/>
              </a:rPr>
              <a:t>chụp ảnh sản phẩm và gửi cho GVCN </a:t>
            </a:r>
            <a:r>
              <a:rPr lang="en-US" dirty="0" err="1" smtClean="0">
                <a:latin typeface="Times New Roman" panose="02020603050405020304" pitchFamily="18" charset="0"/>
                <a:cs typeface="Times New Roman" panose="02020603050405020304" pitchFamily="18" charset="0"/>
              </a:rPr>
              <a:t>vào</a:t>
            </a:r>
            <a:r>
              <a:rPr lang="en-US" dirty="0" smtClean="0">
                <a:latin typeface="Times New Roman" panose="02020603050405020304" pitchFamily="18" charset="0"/>
                <a:cs typeface="Times New Roman" panose="02020603050405020304" pitchFamily="18" charset="0"/>
              </a:rPr>
              <a:t> </a:t>
            </a:r>
            <a:r>
              <a:rPr lang="en-US" dirty="0" err="1" smtClean="0">
                <a:latin typeface="Times New Roman" panose="02020603050405020304" pitchFamily="18" charset="0"/>
                <a:cs typeface="Times New Roman" panose="02020603050405020304" pitchFamily="18" charset="0"/>
              </a:rPr>
              <a:t>thứ</a:t>
            </a:r>
            <a:r>
              <a:rPr lang="en-US" dirty="0" smtClean="0">
                <a:latin typeface="Times New Roman" panose="02020603050405020304" pitchFamily="18" charset="0"/>
                <a:cs typeface="Times New Roman" panose="02020603050405020304" pitchFamily="18" charset="0"/>
              </a:rPr>
              <a:t> 3 </a:t>
            </a:r>
            <a:r>
              <a:rPr lang="en-US" dirty="0" err="1" smtClean="0">
                <a:latin typeface="Times New Roman" panose="02020603050405020304" pitchFamily="18" charset="0"/>
                <a:cs typeface="Times New Roman" panose="02020603050405020304" pitchFamily="18" charset="0"/>
              </a:rPr>
              <a:t>ngày</a:t>
            </a:r>
            <a:r>
              <a:rPr lang="en-US" dirty="0" smtClean="0">
                <a:latin typeface="Times New Roman" panose="02020603050405020304" pitchFamily="18" charset="0"/>
                <a:cs typeface="Times New Roman" panose="02020603050405020304" pitchFamily="18" charset="0"/>
              </a:rPr>
              <a:t> 21/9. </a:t>
            </a:r>
            <a:r>
              <a:rPr lang="vi-VN" dirty="0" smtClean="0">
                <a:latin typeface="Times New Roman" panose="02020603050405020304" pitchFamily="18" charset="0"/>
                <a:cs typeface="Times New Roman" panose="02020603050405020304" pitchFamily="18" charset="0"/>
              </a:rPr>
              <a:t>Mong </a:t>
            </a:r>
            <a:r>
              <a:rPr lang="vi-VN" dirty="0">
                <a:latin typeface="Times New Roman" panose="02020603050405020304" pitchFamily="18" charset="0"/>
                <a:cs typeface="Times New Roman" panose="02020603050405020304" pitchFamily="18" charset="0"/>
              </a:rPr>
              <a:t>rằng hoạt động này sẽ tạo hướng thú cho các con. </a:t>
            </a: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464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12" y="26964"/>
            <a:ext cx="4893019" cy="3277839"/>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93732" y="0"/>
            <a:ext cx="4242660" cy="6858000"/>
          </a:xfrm>
          <a:prstGeom prst="rect">
            <a:avLst/>
          </a:prstGeom>
        </p:spPr>
      </p:pic>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5233"/>
          <a:stretch/>
        </p:blipFill>
        <p:spPr>
          <a:xfrm>
            <a:off x="711" y="3331767"/>
            <a:ext cx="4893020" cy="3553197"/>
          </a:xfrm>
          <a:prstGeom prst="rect">
            <a:avLst/>
          </a:prstGeom>
        </p:spPr>
      </p:pic>
    </p:spTree>
    <p:extLst>
      <p:ext uri="{BB962C8B-B14F-4D97-AF65-F5344CB8AC3E}">
        <p14:creationId xmlns:p14="http://schemas.microsoft.com/office/powerpoint/2010/main" val="27711230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1082912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644009" cy="68580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44009" y="1813"/>
            <a:ext cx="4499992" cy="6858000"/>
          </a:xfrm>
          <a:prstGeom prst="rect">
            <a:avLst/>
          </a:prstGeom>
        </p:spPr>
      </p:pic>
    </p:spTree>
    <p:extLst>
      <p:ext uri="{BB962C8B-B14F-4D97-AF65-F5344CB8AC3E}">
        <p14:creationId xmlns:p14="http://schemas.microsoft.com/office/powerpoint/2010/main" val="2578128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631" y="-1457"/>
            <a:ext cx="4634377" cy="6859457"/>
          </a:xfrm>
        </p:spPr>
      </p:pic>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t="18500"/>
          <a:stretch/>
        </p:blipFill>
        <p:spPr>
          <a:xfrm>
            <a:off x="4644009" y="-1457"/>
            <a:ext cx="4499992" cy="6859457"/>
          </a:xfrm>
          <a:prstGeom prst="rect">
            <a:avLst/>
          </a:prstGeom>
        </p:spPr>
      </p:pic>
    </p:spTree>
    <p:extLst>
      <p:ext uri="{BB962C8B-B14F-4D97-AF65-F5344CB8AC3E}">
        <p14:creationId xmlns:p14="http://schemas.microsoft.com/office/powerpoint/2010/main" val="1182202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ình nền, Slide Thank You, Cảm ơn cho bài thuyết trình PowerPoi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4929" y="1108558"/>
            <a:ext cx="8507186" cy="449444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a:extLst>
              <a:ext uri="{FF2B5EF4-FFF2-40B4-BE49-F238E27FC236}">
                <a16:creationId xmlns:a16="http://schemas.microsoft.com/office/drawing/2014/main" id="{85C2984B-CD4D-42D0-97A8-1602E0548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 name="Rectangle 3">
            <a:extLst>
              <a:ext uri="{FF2B5EF4-FFF2-40B4-BE49-F238E27FC236}">
                <a16:creationId xmlns:a16="http://schemas.microsoft.com/office/drawing/2014/main" id="{34DF4BE4-F36D-4E11-B8AE-D715B5082EF0}"/>
              </a:ext>
            </a:extLst>
          </p:cNvPr>
          <p:cNvSpPr/>
          <p:nvPr/>
        </p:nvSpPr>
        <p:spPr>
          <a:xfrm>
            <a:off x="2202873" y="1347549"/>
            <a:ext cx="6434389" cy="2100575"/>
          </a:xfrm>
          <a:prstGeom prst="rect">
            <a:avLst/>
          </a:prstGeom>
          <a:noFill/>
        </p:spPr>
        <p:txBody>
          <a:bodyPr wrap="square" lIns="68580" tIns="34290" rIns="68580" bIns="34290">
            <a:spAutoFit/>
          </a:bodyPr>
          <a:lstStyle/>
          <a:p>
            <a:pPr algn="ctr"/>
            <a:r>
              <a:rPr lang="en-US" sz="3300" b="1" dirty="0" err="1" smtClean="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Kính</a:t>
            </a:r>
            <a:r>
              <a:rPr lang="en-US" sz="3300" b="1" dirty="0" smtClean="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chúc</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thầy</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cô</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và</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các</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em</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học</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sinh</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một</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tuần</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làm</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việc</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mới</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p>
          <a:p>
            <a:pPr algn="ct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vui</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vẻ</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và</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hiệu</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quả</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p>
          <a:p>
            <a:pPr algn="ct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Xin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chân</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thành</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cảm</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 </a:t>
            </a:r>
            <a:r>
              <a:rPr lang="en-US" sz="3300" b="1" dirty="0" err="1">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ơn</a:t>
            </a:r>
            <a:r>
              <a:rPr lang="en-US" sz="3300" b="1" dirty="0">
                <a:ln w="22225">
                  <a:solidFill>
                    <a:schemeClr val="tx2"/>
                  </a:solidFill>
                  <a:prstDash val="solid"/>
                </a:ln>
                <a:solidFill>
                  <a:schemeClr val="accent4">
                    <a:lumMod val="75000"/>
                  </a:schemeClr>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49613136"/>
      </p:ext>
    </p:extLst>
  </p:cSld>
  <p:clrMapOvr>
    <a:masterClrMapping/>
  </p:clrMapOvr>
  <p:transition spd="slow" advTm="0">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6" y="5358"/>
            <a:ext cx="9144000" cy="6852642"/>
          </a:xfrm>
          <a:prstGeom prst="rect">
            <a:avLst/>
          </a:prstGeom>
        </p:spPr>
      </p:pic>
      <p:sp>
        <p:nvSpPr>
          <p:cNvPr id="7" name="TextBox 6"/>
          <p:cNvSpPr txBox="1"/>
          <p:nvPr/>
        </p:nvSpPr>
        <p:spPr>
          <a:xfrm>
            <a:off x="2918550" y="1484784"/>
            <a:ext cx="5904656" cy="2739211"/>
          </a:xfrm>
          <a:prstGeom prst="rect">
            <a:avLst/>
          </a:prstGeom>
          <a:noFill/>
        </p:spPr>
        <p:txBody>
          <a:bodyPr wrap="square" rtlCol="0">
            <a:spAutoFit/>
          </a:bodyPr>
          <a:lstStyle/>
          <a:p>
            <a:pPr algn="just"/>
            <a:r>
              <a:rPr lang="en-US" sz="2000" b="1" dirty="0" smtClean="0">
                <a:solidFill>
                  <a:srgbClr val="002060"/>
                </a:solidFill>
                <a:cs typeface="Times New Roman"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Tết</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Dương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lịch</a:t>
            </a:r>
            <a:r>
              <a:rPr lang="en-US" sz="2200" b="1" dirty="0">
                <a:solidFill>
                  <a:srgbClr val="002060"/>
                </a:solidFill>
                <a:latin typeface="Times New Roman" panose="02020603050405020304" pitchFamily="18" charset="0"/>
                <a:cs typeface="Times New Roman" panose="02020603050405020304" pitchFamily="18" charset="0"/>
              </a:rPr>
              <a:t>, hay </a:t>
            </a:r>
            <a:r>
              <a:rPr lang="en-US" sz="2200" b="1" dirty="0" err="1">
                <a:solidFill>
                  <a:srgbClr val="002060"/>
                </a:solidFill>
                <a:latin typeface="Times New Roman" panose="02020603050405020304" pitchFamily="18" charset="0"/>
                <a:cs typeface="Times New Roman" panose="02020603050405020304" pitchFamily="18" charset="0"/>
              </a:rPr>
              <a:t>Tết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Tây</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tiếng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Anh</a:t>
            </a:r>
            <a:r>
              <a:rPr lang="en-US" sz="2200" b="1" dirty="0">
                <a:solidFill>
                  <a:srgbClr val="002060"/>
                </a:solidFill>
                <a:latin typeface="Times New Roman" panose="02020603050405020304" pitchFamily="18" charset="0"/>
                <a:cs typeface="Times New Roman" panose="02020603050405020304" pitchFamily="18" charset="0"/>
              </a:rPr>
              <a:t>: New Year's Day, New Year's </a:t>
            </a:r>
            <a:r>
              <a:rPr lang="en-US" sz="2200" b="1" dirty="0" err="1">
                <a:solidFill>
                  <a:srgbClr val="002060"/>
                </a:solidFill>
                <a:latin typeface="Times New Roman" panose="02020603050405020304" pitchFamily="18" charset="0"/>
                <a:cs typeface="Times New Roman" panose="02020603050405020304" pitchFamily="18" charset="0"/>
              </a:rPr>
              <a:t>hoặc</a:t>
            </a:r>
            <a:r>
              <a:rPr lang="en-US" sz="2200" b="1" dirty="0">
                <a:solidFill>
                  <a:srgbClr val="002060"/>
                </a:solidFill>
                <a:latin typeface="Times New Roman" panose="02020603050405020304" pitchFamily="18" charset="0"/>
                <a:cs typeface="Times New Roman" panose="02020603050405020304" pitchFamily="18" charset="0"/>
              </a:rPr>
              <a:t> New Year) </a:t>
            </a:r>
            <a:r>
              <a:rPr lang="en-US" sz="2200" b="1" dirty="0" err="1">
                <a:solidFill>
                  <a:srgbClr val="002060"/>
                </a:solidFill>
                <a:latin typeface="Times New Roman" panose="02020603050405020304" pitchFamily="18" charset="0"/>
                <a:cs typeface="Times New Roman" panose="02020603050405020304" pitchFamily="18" charset="0"/>
              </a:rPr>
              <a:t>là</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một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hlinkClick r:id="rId3" tooltip="Ngày lễ"/>
              </a:rPr>
              <a:t>ngày</a:t>
            </a:r>
            <a:r>
              <a:rPr lang="en-US" sz="2200" b="1" dirty="0">
                <a:solidFill>
                  <a:srgbClr val="002060"/>
                </a:solidFill>
                <a:latin typeface="Times New Roman" panose="02020603050405020304" pitchFamily="18" charset="0"/>
                <a:cs typeface="Times New Roman" panose="02020603050405020304" pitchFamily="18" charset="0"/>
                <a:hlinkClick r:id="rId3" tooltip="Ngày lễ"/>
              </a:rPr>
              <a:t> </a:t>
            </a:r>
            <a:r>
              <a:rPr lang="en-US" sz="2200" b="1" dirty="0" err="1">
                <a:solidFill>
                  <a:srgbClr val="002060"/>
                </a:solidFill>
                <a:latin typeface="Times New Roman" panose="02020603050405020304" pitchFamily="18" charset="0"/>
                <a:cs typeface="Times New Roman" panose="02020603050405020304" pitchFamily="18" charset="0"/>
                <a:hlinkClick r:id="rId3" tooltip="Ngày lễ"/>
              </a:rPr>
              <a:t>lễ</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diễn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ra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vào</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ngày</a:t>
            </a:r>
            <a:r>
              <a:rPr lang="en-US" sz="2200" b="1" dirty="0">
                <a:solidFill>
                  <a:srgbClr val="002060"/>
                </a:solidFill>
                <a:latin typeface="Times New Roman" panose="02020603050405020304" pitchFamily="18" charset="0"/>
                <a:cs typeface="Times New Roman" panose="02020603050405020304" pitchFamily="18" charset="0"/>
              </a:rPr>
              <a:t> 1 </a:t>
            </a:r>
            <a:r>
              <a:rPr lang="en-US" sz="2200" b="1" dirty="0" err="1">
                <a:solidFill>
                  <a:srgbClr val="002060"/>
                </a:solidFill>
                <a:latin typeface="Times New Roman" panose="02020603050405020304" pitchFamily="18" charset="0"/>
                <a:cs typeface="Times New Roman" panose="02020603050405020304" pitchFamily="18" charset="0"/>
              </a:rPr>
              <a:t>tháng</a:t>
            </a:r>
            <a:r>
              <a:rPr lang="en-US" sz="2200" b="1" dirty="0">
                <a:solidFill>
                  <a:srgbClr val="002060"/>
                </a:solidFill>
                <a:latin typeface="Times New Roman" panose="02020603050405020304" pitchFamily="18" charset="0"/>
                <a:cs typeface="Times New Roman" panose="02020603050405020304" pitchFamily="18" charset="0"/>
              </a:rPr>
              <a:t> 1, </a:t>
            </a:r>
            <a:r>
              <a:rPr lang="en-US" sz="2200" b="1" dirty="0" err="1">
                <a:solidFill>
                  <a:srgbClr val="002060"/>
                </a:solidFill>
                <a:latin typeface="Times New Roman" panose="02020603050405020304" pitchFamily="18" charset="0"/>
                <a:cs typeface="Times New Roman" panose="02020603050405020304" pitchFamily="18" charset="0"/>
              </a:rPr>
              <a:t>ngày</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đầu</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trong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năm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theo</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hlinkClick r:id="rId4" tooltip="Lịch Gregorius"/>
              </a:rPr>
              <a:t>lịch</a:t>
            </a:r>
            <a:r>
              <a:rPr lang="en-US" sz="2200" b="1" dirty="0">
                <a:solidFill>
                  <a:srgbClr val="002060"/>
                </a:solidFill>
                <a:latin typeface="Times New Roman" panose="02020603050405020304" pitchFamily="18" charset="0"/>
                <a:cs typeface="Times New Roman" panose="02020603050405020304" pitchFamily="18" charset="0"/>
                <a:hlinkClick r:id="rId4" tooltip="Lịch Gregorius"/>
              </a:rPr>
              <a:t> </a:t>
            </a:r>
            <a:r>
              <a:rPr lang="en-US" sz="2200" b="1" dirty="0" err="1">
                <a:solidFill>
                  <a:srgbClr val="002060"/>
                </a:solidFill>
                <a:latin typeface="Times New Roman" panose="02020603050405020304" pitchFamily="18" charset="0"/>
                <a:cs typeface="Times New Roman" panose="02020603050405020304" pitchFamily="18" charset="0"/>
                <a:hlinkClick r:id="rId4" tooltip="Lịch Gregorius"/>
              </a:rPr>
              <a:t>Gregorius</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cũng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như</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hlinkClick r:id="rId5" tooltip="Lịch Julius"/>
              </a:rPr>
              <a:t>lịch</a:t>
            </a:r>
            <a:r>
              <a:rPr lang="en-US" sz="2200" b="1" dirty="0">
                <a:solidFill>
                  <a:srgbClr val="002060"/>
                </a:solidFill>
                <a:latin typeface="Times New Roman" panose="02020603050405020304" pitchFamily="18" charset="0"/>
                <a:cs typeface="Times New Roman" panose="02020603050405020304" pitchFamily="18" charset="0"/>
                <a:hlinkClick r:id="rId5" tooltip="Lịch Julius"/>
              </a:rPr>
              <a:t> Julius</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là</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dịp</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lễ</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quan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trọng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trong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năm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của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nhiều</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hlinkClick r:id="rId6" tooltip="Dân tộc"/>
              </a:rPr>
              <a:t>dân</a:t>
            </a:r>
            <a:r>
              <a:rPr lang="en-US" sz="2200" b="1" dirty="0">
                <a:solidFill>
                  <a:srgbClr val="002060"/>
                </a:solidFill>
                <a:latin typeface="Times New Roman" panose="02020603050405020304" pitchFamily="18" charset="0"/>
                <a:cs typeface="Times New Roman" panose="02020603050405020304" pitchFamily="18" charset="0"/>
                <a:hlinkClick r:id="rId6" tooltip="Dân tộc"/>
              </a:rPr>
              <a:t> </a:t>
            </a:r>
            <a:r>
              <a:rPr lang="en-US" sz="2200" b="1" dirty="0" err="1">
                <a:solidFill>
                  <a:srgbClr val="002060"/>
                </a:solidFill>
                <a:latin typeface="Times New Roman" panose="02020603050405020304" pitchFamily="18" charset="0"/>
                <a:cs typeface="Times New Roman" panose="02020603050405020304" pitchFamily="18" charset="0"/>
                <a:hlinkClick r:id="rId6" tooltip="Dân tộc"/>
              </a:rPr>
              <a:t>tộc</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và</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nền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văn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hóa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thế</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giới</a:t>
            </a:r>
            <a:r>
              <a:rPr lang="en-US" sz="2200" b="1" dirty="0" smtClean="0">
                <a:solidFill>
                  <a:srgbClr val="002060"/>
                </a:solidFill>
                <a:latin typeface="Times New Roman" panose="02020603050405020304" pitchFamily="18" charset="0"/>
                <a:cs typeface="Times New Roman" panose="02020603050405020304" pitchFamily="18" charset="0"/>
              </a:rPr>
              <a:t>.</a:t>
            </a:r>
            <a:endParaRPr lang="en-US" sz="2200" dirty="0">
              <a:solidFill>
                <a:srgbClr val="002060"/>
              </a:solidFill>
              <a:latin typeface="Times New Roman" panose="02020603050405020304" pitchFamily="18" charset="0"/>
              <a:cs typeface="Times New Roman" panose="02020603050405020304" pitchFamily="18" charset="0"/>
            </a:endParaRPr>
          </a:p>
          <a:p>
            <a:endParaRPr lang="en-US" dirty="0">
              <a:solidFill>
                <a:srgbClr val="0070C0"/>
              </a:solidFill>
            </a:endParaRPr>
          </a:p>
        </p:txBody>
      </p:sp>
      <p:pic>
        <p:nvPicPr>
          <p:cNvPr id="11" name="Picture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02494" y="1834013"/>
            <a:ext cx="2597516" cy="1879868"/>
          </a:xfrm>
          <a:prstGeom prst="rect">
            <a:avLst/>
          </a:prstGeom>
        </p:spPr>
      </p:pic>
      <p:pic>
        <p:nvPicPr>
          <p:cNvPr id="13" name="Picture 1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02494" y="4375770"/>
            <a:ext cx="2597516" cy="1901121"/>
          </a:xfrm>
          <a:prstGeom prst="rect">
            <a:avLst/>
          </a:prstGeom>
          <a:ln w="28575">
            <a:solidFill>
              <a:schemeClr val="tx1"/>
            </a:solidFill>
          </a:ln>
        </p:spPr>
      </p:pic>
      <p:sp>
        <p:nvSpPr>
          <p:cNvPr id="14" name="TextBox 13"/>
          <p:cNvSpPr txBox="1"/>
          <p:nvPr/>
        </p:nvSpPr>
        <p:spPr>
          <a:xfrm>
            <a:off x="2990558" y="3916468"/>
            <a:ext cx="5760640" cy="2739211"/>
          </a:xfrm>
          <a:prstGeom prst="rect">
            <a:avLst/>
          </a:prstGeom>
          <a:noFill/>
        </p:spPr>
        <p:txBody>
          <a:bodyPr wrap="square" rtlCol="0">
            <a:spAutoFit/>
          </a:bodyPr>
          <a:lstStyle/>
          <a:p>
            <a:r>
              <a:rPr lang="en-US" b="1" baseline="30000" dirty="0"/>
              <a:t> </a:t>
            </a:r>
            <a:endParaRPr lang="en-US" dirty="0"/>
          </a:p>
          <a:p>
            <a:pPr algn="just"/>
            <a:r>
              <a:rPr lang="en-US" sz="2200" b="1" dirty="0" err="1" smtClean="0">
                <a:solidFill>
                  <a:srgbClr val="002060"/>
                </a:solidFill>
                <a:latin typeface="Times New Roman" panose="02020603050405020304" pitchFamily="18" charset="0"/>
                <a:cs typeface="Times New Roman" panose="02020603050405020304" pitchFamily="18" charset="0"/>
              </a:rPr>
              <a:t>Để</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noi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gương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và</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ghi</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nhận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tinh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thần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đấu</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tranh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bất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khuất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của</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anh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Trần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Văn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Ơn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và</a:t>
            </a:r>
            <a:r>
              <a:rPr lang="en-US" sz="2200" b="1" dirty="0">
                <a:solidFill>
                  <a:srgbClr val="002060"/>
                </a:solidFill>
                <a:latin typeface="Times New Roman" panose="02020603050405020304" pitchFamily="18" charset="0"/>
                <a:cs typeface="Times New Roman" panose="02020603050405020304" pitchFamily="18" charset="0"/>
              </a:rPr>
              <a:t> HSSV </a:t>
            </a:r>
            <a:r>
              <a:rPr lang="en-US" sz="2200" b="1" dirty="0" err="1">
                <a:solidFill>
                  <a:srgbClr val="002060"/>
                </a:solidFill>
                <a:latin typeface="Times New Roman" panose="02020603050405020304" pitchFamily="18" charset="0"/>
                <a:cs typeface="Times New Roman" panose="02020603050405020304" pitchFamily="18" charset="0"/>
              </a:rPr>
              <a:t>trong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những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ngày</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đầu</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kháng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chiến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Đại</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hội</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toàn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quốc</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đoàn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thanh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niên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Việt</a:t>
            </a:r>
            <a:r>
              <a:rPr lang="en-US" sz="2200" b="1" dirty="0">
                <a:solidFill>
                  <a:srgbClr val="002060"/>
                </a:solidFill>
                <a:latin typeface="Times New Roman" panose="02020603050405020304" pitchFamily="18" charset="0"/>
                <a:cs typeface="Times New Roman" panose="02020603050405020304" pitchFamily="18" charset="0"/>
              </a:rPr>
              <a:t> Nam </a:t>
            </a:r>
            <a:r>
              <a:rPr lang="en-US" sz="2200" b="1" dirty="0" err="1">
                <a:solidFill>
                  <a:srgbClr val="002060"/>
                </a:solidFill>
                <a:latin typeface="Times New Roman" panose="02020603050405020304" pitchFamily="18" charset="0"/>
                <a:cs typeface="Times New Roman" panose="02020603050405020304" pitchFamily="18" charset="0"/>
              </a:rPr>
              <a:t>lần</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thứ</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nhất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tháng</a:t>
            </a:r>
            <a:r>
              <a:rPr lang="en-US" sz="2200" b="1" dirty="0">
                <a:solidFill>
                  <a:srgbClr val="002060"/>
                </a:solidFill>
                <a:latin typeface="Times New Roman" panose="02020603050405020304" pitchFamily="18" charset="0"/>
                <a:cs typeface="Times New Roman" panose="02020603050405020304" pitchFamily="18" charset="0"/>
              </a:rPr>
              <a:t> 2/1950 </a:t>
            </a:r>
            <a:r>
              <a:rPr lang="en-US" sz="2200" b="1" dirty="0" err="1">
                <a:solidFill>
                  <a:srgbClr val="002060"/>
                </a:solidFill>
                <a:latin typeface="Times New Roman" panose="02020603050405020304" pitchFamily="18" charset="0"/>
                <a:cs typeface="Times New Roman" panose="02020603050405020304" pitchFamily="18" charset="0"/>
              </a:rPr>
              <a:t>tại</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Việt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Bắc</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đã</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quyết</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định</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lấy</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ngày</a:t>
            </a:r>
            <a:r>
              <a:rPr lang="en-US" sz="2200" b="1" dirty="0">
                <a:solidFill>
                  <a:srgbClr val="002060"/>
                </a:solidFill>
                <a:latin typeface="Times New Roman" panose="02020603050405020304" pitchFamily="18" charset="0"/>
                <a:cs typeface="Times New Roman" panose="02020603050405020304" pitchFamily="18" charset="0"/>
              </a:rPr>
              <a:t> 9/1 </a:t>
            </a:r>
            <a:r>
              <a:rPr lang="en-US" sz="2200" b="1" dirty="0" err="1">
                <a:solidFill>
                  <a:srgbClr val="002060"/>
                </a:solidFill>
                <a:latin typeface="Times New Roman" panose="02020603050405020304" pitchFamily="18" charset="0"/>
                <a:cs typeface="Times New Roman" panose="02020603050405020304" pitchFamily="18" charset="0"/>
              </a:rPr>
              <a:t>hàng</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năm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002060"/>
                </a:solidFill>
                <a:latin typeface="Times New Roman" panose="02020603050405020304" pitchFamily="18" charset="0"/>
                <a:cs typeface="Times New Roman" panose="02020603050405020304" pitchFamily="18" charset="0"/>
              </a:rPr>
              <a:t>làm</a:t>
            </a:r>
            <a:r>
              <a:rPr lang="en-US" sz="2200" b="1" dirty="0">
                <a:solidFill>
                  <a:srgbClr val="00206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N</a:t>
            </a:r>
            <a:r>
              <a:rPr lang="en-US" sz="2200" b="1" dirty="0" err="1" smtClean="0">
                <a:solidFill>
                  <a:srgbClr val="FF0000"/>
                </a:solidFill>
                <a:latin typeface="Times New Roman" panose="02020603050405020304" pitchFamily="18" charset="0"/>
                <a:cs typeface="Times New Roman" panose="02020603050405020304" pitchFamily="18" charset="0"/>
              </a:rPr>
              <a:t>gày</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truyền</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thống</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học</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sinh</a:t>
            </a:r>
            <a:r>
              <a:rPr lang="en-US" sz="2200" b="1" dirty="0">
                <a:solidFill>
                  <a:srgbClr val="FF0000"/>
                </a:solidFill>
                <a:latin typeface="Times New Roman" panose="02020603050405020304" pitchFamily="18" charset="0"/>
                <a:cs typeface="Times New Roman" panose="02020603050405020304" pitchFamily="18" charset="0"/>
              </a:rPr>
              <a:t> - </a:t>
            </a:r>
            <a:r>
              <a:rPr lang="en-US" sz="2200" b="1" dirty="0" err="1">
                <a:solidFill>
                  <a:srgbClr val="FF0000"/>
                </a:solidFill>
                <a:latin typeface="Times New Roman" panose="02020603050405020304" pitchFamily="18" charset="0"/>
                <a:cs typeface="Times New Roman" panose="02020603050405020304" pitchFamily="18" charset="0"/>
              </a:rPr>
              <a:t>sinh</a:t>
            </a:r>
            <a:r>
              <a:rPr lang="en-US" sz="2200" b="1" dirty="0">
                <a:solidFill>
                  <a:srgbClr val="FF0000"/>
                </a:solidFill>
                <a:latin typeface="Times New Roman" panose="02020603050405020304" pitchFamily="18" charset="0"/>
                <a:cs typeface="Times New Roman" panose="02020603050405020304" pitchFamily="18" charset="0"/>
              </a:rPr>
              <a:t> </a:t>
            </a:r>
            <a:r>
              <a:rPr lang="en-US" sz="2200" b="1" dirty="0" err="1">
                <a:solidFill>
                  <a:srgbClr val="FF0000"/>
                </a:solidFill>
                <a:latin typeface="Times New Roman" panose="02020603050405020304" pitchFamily="18" charset="0"/>
                <a:cs typeface="Times New Roman" panose="02020603050405020304" pitchFamily="18" charset="0"/>
              </a:rPr>
              <a:t>viên</a:t>
            </a:r>
            <a:r>
              <a:rPr lang="en-US" sz="2200" b="1" dirty="0" smtClean="0">
                <a:solidFill>
                  <a:srgbClr val="FF0000"/>
                </a:solidFill>
                <a:latin typeface="Times New Roman" panose="02020603050405020304" pitchFamily="18" charset="0"/>
                <a:cs typeface="Times New Roman" panose="02020603050405020304" pitchFamily="18" charset="0"/>
              </a:rPr>
              <a:t>.</a:t>
            </a:r>
            <a:endParaRPr lang="en-US" sz="22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6082022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462" y="-27384"/>
            <a:ext cx="9144000" cy="688538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245" y="1900244"/>
            <a:ext cx="2696938" cy="2160240"/>
          </a:xfrm>
          <a:prstGeom prst="rect">
            <a:avLst/>
          </a:prstGeom>
          <a:ln w="28575">
            <a:solidFill>
              <a:schemeClr val="tx1"/>
            </a:solidFill>
          </a:ln>
        </p:spPr>
      </p:pic>
      <p:sp>
        <p:nvSpPr>
          <p:cNvPr id="6" name="TextBox 5"/>
          <p:cNvSpPr txBox="1"/>
          <p:nvPr/>
        </p:nvSpPr>
        <p:spPr>
          <a:xfrm>
            <a:off x="2948457" y="1538783"/>
            <a:ext cx="6016029" cy="2554545"/>
          </a:xfrm>
          <a:prstGeom prst="rect">
            <a:avLst/>
          </a:prstGeom>
          <a:noFill/>
        </p:spPr>
        <p:txBody>
          <a:bodyPr wrap="square" rtlCol="0">
            <a:spAutoFit/>
          </a:bodyPr>
          <a:lstStyle/>
          <a:p>
            <a:pPr algn="just"/>
            <a:r>
              <a:rPr lang="en-US" sz="2000" b="1" dirty="0" err="1">
                <a:solidFill>
                  <a:srgbClr val="002060"/>
                </a:solidFill>
                <a:latin typeface="Times New Roman" panose="02020603050405020304" pitchFamily="18" charset="0"/>
                <a:cs typeface="Times New Roman" panose="02020603050405020304" pitchFamily="18" charset="0"/>
              </a:rPr>
              <a:t>Mùa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xuân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năm</a:t>
            </a:r>
            <a:r>
              <a:rPr lang="en-US" sz="2000" b="1" dirty="0">
                <a:solidFill>
                  <a:srgbClr val="002060"/>
                </a:solidFill>
                <a:latin typeface="Times New Roman" panose="02020603050405020304" pitchFamily="18" charset="0"/>
                <a:cs typeface="Times New Roman" panose="02020603050405020304" pitchFamily="18" charset="0"/>
              </a:rPr>
              <a:t> 1930, </a:t>
            </a:r>
            <a:r>
              <a:rPr lang="en-US" sz="2000" b="1" dirty="0" err="1">
                <a:solidFill>
                  <a:srgbClr val="002060"/>
                </a:solidFill>
                <a:latin typeface="Times New Roman" panose="02020603050405020304" pitchFamily="18" charset="0"/>
                <a:cs typeface="Times New Roman" panose="02020603050405020304" pitchFamily="18" charset="0"/>
              </a:rPr>
              <a:t>Hội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nghị</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hợp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nhất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các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tổ</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chức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sản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họp</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a:t>
            </a:r>
            <a:r>
              <a:rPr lang="en-US" sz="2000" b="1" dirty="0" err="1">
                <a:solidFill>
                  <a:srgbClr val="002060"/>
                </a:solidFill>
                <a:latin typeface="Times New Roman" panose="02020603050405020304" pitchFamily="18" charset="0"/>
                <a:cs typeface="Times New Roman" panose="02020603050405020304" pitchFamily="18" charset="0"/>
              </a:rPr>
              <a:t>từ</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ngày</a:t>
            </a:r>
            <a:r>
              <a:rPr lang="en-US" sz="2000" b="1" dirty="0">
                <a:solidFill>
                  <a:srgbClr val="002060"/>
                </a:solidFill>
                <a:latin typeface="Times New Roman" panose="02020603050405020304" pitchFamily="18" charset="0"/>
                <a:cs typeface="Times New Roman" panose="02020603050405020304" pitchFamily="18" charset="0"/>
              </a:rPr>
              <a:t> 3 </a:t>
            </a:r>
            <a:r>
              <a:rPr lang="en-US" sz="2000" b="1" dirty="0" err="1">
                <a:solidFill>
                  <a:srgbClr val="002060"/>
                </a:solidFill>
                <a:latin typeface="Times New Roman" panose="02020603050405020304" pitchFamily="18" charset="0"/>
                <a:cs typeface="Times New Roman" panose="02020603050405020304" pitchFamily="18" charset="0"/>
              </a:rPr>
              <a:t>đến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ngày</a:t>
            </a:r>
            <a:r>
              <a:rPr lang="en-US" sz="2000" b="1" dirty="0">
                <a:solidFill>
                  <a:srgbClr val="002060"/>
                </a:solidFill>
                <a:latin typeface="Times New Roman" panose="02020603050405020304" pitchFamily="18" charset="0"/>
                <a:cs typeface="Times New Roman" panose="02020603050405020304" pitchFamily="18" charset="0"/>
              </a:rPr>
              <a:t> 07/02/1930) ở </a:t>
            </a:r>
            <a:r>
              <a:rPr lang="en-US" sz="2000" b="1" dirty="0" err="1">
                <a:solidFill>
                  <a:srgbClr val="002060"/>
                </a:solidFill>
                <a:latin typeface="Times New Roman" panose="02020603050405020304" pitchFamily="18" charset="0"/>
                <a:cs typeface="Times New Roman" panose="02020603050405020304" pitchFamily="18" charset="0"/>
              </a:rPr>
              <a:t>bán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đảo</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Cửu</a:t>
            </a:r>
            <a:r>
              <a:rPr lang="en-US" sz="2000" b="1" dirty="0">
                <a:solidFill>
                  <a:srgbClr val="002060"/>
                </a:solidFill>
                <a:latin typeface="Times New Roman" panose="02020603050405020304" pitchFamily="18" charset="0"/>
                <a:cs typeface="Times New Roman" panose="02020603050405020304" pitchFamily="18" charset="0"/>
              </a:rPr>
              <a:t> Long, </a:t>
            </a:r>
            <a:r>
              <a:rPr lang="en-US" sz="2000" b="1" dirty="0" err="1">
                <a:solidFill>
                  <a:srgbClr val="002060"/>
                </a:solidFill>
                <a:latin typeface="Times New Roman" panose="02020603050405020304" pitchFamily="18" charset="0"/>
                <a:cs typeface="Times New Roman" panose="02020603050405020304" pitchFamily="18" charset="0"/>
              </a:rPr>
              <a:t>Hương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Cảng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Trung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Quốc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Hội</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nghị</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quyết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định</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hợp</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nhất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ba</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tổ</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chức</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sản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Đông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Dương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sản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Đảng</a:t>
            </a:r>
            <a:r>
              <a:rPr lang="en-US" sz="2000" b="1" dirty="0" smtClean="0">
                <a:solidFill>
                  <a:srgbClr val="002060"/>
                </a:solidFill>
                <a:latin typeface="Times New Roman" panose="02020603050405020304" pitchFamily="18" charset="0"/>
                <a:cs typeface="Times New Roman" panose="02020603050405020304" pitchFamily="18" charset="0"/>
              </a:rPr>
              <a:t>, An </a:t>
            </a:r>
            <a:r>
              <a:rPr lang="en-US" sz="2000" b="1" dirty="0">
                <a:solidFill>
                  <a:srgbClr val="002060"/>
                </a:solidFill>
                <a:latin typeface="Times New Roman" panose="02020603050405020304" pitchFamily="18" charset="0"/>
                <a:cs typeface="Times New Roman" panose="02020603050405020304" pitchFamily="18" charset="0"/>
              </a:rPr>
              <a:t>Nam </a:t>
            </a:r>
            <a:r>
              <a:rPr lang="en-US" sz="2000" b="1" dirty="0" err="1">
                <a:solidFill>
                  <a:srgbClr val="002060"/>
                </a:solidFill>
                <a:latin typeface="Times New Roman" panose="02020603050405020304" pitchFamily="18" charset="0"/>
                <a:cs typeface="Times New Roman" panose="02020603050405020304" pitchFamily="18" charset="0"/>
              </a:rPr>
              <a:t>Cộng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sản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Đảng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và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Đông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Dương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sản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Liên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đoàn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002060"/>
                </a:solidFill>
                <a:latin typeface="Times New Roman" panose="02020603050405020304" pitchFamily="18" charset="0"/>
                <a:cs typeface="Times New Roman" panose="02020603050405020304" pitchFamily="18" charset="0"/>
              </a:rPr>
              <a:t>thành</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một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Đảng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duy</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nhất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lấy</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tên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là</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Đảng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Cộng</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sản</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err="1">
                <a:solidFill>
                  <a:srgbClr val="002060"/>
                </a:solidFill>
                <a:latin typeface="Times New Roman" panose="02020603050405020304" pitchFamily="18" charset="0"/>
                <a:cs typeface="Times New Roman" panose="02020603050405020304" pitchFamily="18" charset="0"/>
              </a:rPr>
              <a:t>Việt</a:t>
            </a:r>
            <a:r>
              <a:rPr lang="en-US" sz="2000" b="1" dirty="0">
                <a:solidFill>
                  <a:srgbClr val="002060"/>
                </a:solidFill>
                <a:latin typeface="Times New Roman" panose="02020603050405020304" pitchFamily="18" charset="0"/>
                <a:cs typeface="Times New Roman" panose="02020603050405020304" pitchFamily="18" charset="0"/>
              </a:rPr>
              <a:t> </a:t>
            </a:r>
            <a:r>
              <a:rPr lang="en-US" sz="2000" b="1" dirty="0" smtClean="0">
                <a:solidFill>
                  <a:srgbClr val="002060"/>
                </a:solidFill>
                <a:latin typeface="Times New Roman" panose="02020603050405020304" pitchFamily="18" charset="0"/>
                <a:cs typeface="Times New Roman" panose="02020603050405020304" pitchFamily="18" charset="0"/>
              </a:rPr>
              <a:t>Nam. </a:t>
            </a:r>
            <a:r>
              <a:rPr lang="en-US" sz="2000" b="1" dirty="0" err="1">
                <a:solidFill>
                  <a:srgbClr val="002060"/>
                </a:solidFill>
                <a:latin typeface="Times New Roman" panose="02020603050405020304" pitchFamily="18" charset="0"/>
                <a:cs typeface="Times New Roman" panose="02020603050405020304" pitchFamily="18" charset="0"/>
              </a:rPr>
              <a:t>N</a:t>
            </a:r>
            <a:r>
              <a:rPr lang="en-US" sz="2000" b="1" dirty="0" err="1" smtClean="0">
                <a:solidFill>
                  <a:srgbClr val="002060"/>
                </a:solidFill>
                <a:latin typeface="Times New Roman" panose="02020603050405020304" pitchFamily="18" charset="0"/>
                <a:cs typeface="Times New Roman" panose="02020603050405020304" pitchFamily="18" charset="0"/>
              </a:rPr>
              <a:t>gày</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a:solidFill>
                  <a:srgbClr val="002060"/>
                </a:solidFill>
                <a:latin typeface="Times New Roman" panose="02020603050405020304" pitchFamily="18" charset="0"/>
                <a:cs typeface="Times New Roman" panose="02020603050405020304" pitchFamily="18" charset="0"/>
              </a:rPr>
              <a:t>03 </a:t>
            </a:r>
            <a:r>
              <a:rPr lang="en-US" sz="2000" b="1" dirty="0" err="1">
                <a:solidFill>
                  <a:srgbClr val="002060"/>
                </a:solidFill>
                <a:latin typeface="Times New Roman" panose="02020603050405020304" pitchFamily="18" charset="0"/>
                <a:cs typeface="Times New Roman" panose="02020603050405020304" pitchFamily="18" charset="0"/>
              </a:rPr>
              <a:t>tháng</a:t>
            </a:r>
            <a:r>
              <a:rPr lang="en-US" sz="2000" b="1" dirty="0">
                <a:solidFill>
                  <a:srgbClr val="002060"/>
                </a:solidFill>
                <a:latin typeface="Times New Roman" panose="02020603050405020304" pitchFamily="18" charset="0"/>
                <a:cs typeface="Times New Roman" panose="02020603050405020304" pitchFamily="18" charset="0"/>
              </a:rPr>
              <a:t> 02 </a:t>
            </a:r>
            <a:r>
              <a:rPr lang="en-US" sz="2000" b="1" dirty="0" err="1" smtClean="0">
                <a:solidFill>
                  <a:srgbClr val="002060"/>
                </a:solidFill>
                <a:latin typeface="Times New Roman" panose="02020603050405020304" pitchFamily="18" charset="0"/>
                <a:cs typeface="Times New Roman" panose="02020603050405020304" pitchFamily="18" charset="0"/>
              </a:rPr>
              <a:t>là</a:t>
            </a:r>
            <a:r>
              <a:rPr lang="en-US" sz="2000" b="1" dirty="0" smtClean="0">
                <a:solidFill>
                  <a:srgbClr val="00206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Ngày</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thành</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lập</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Đảng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cộng</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sản</a:t>
            </a:r>
            <a:r>
              <a:rPr lang="en-US" sz="2000" b="1" dirty="0" smtClean="0">
                <a:solidFill>
                  <a:srgbClr val="FF0000"/>
                </a:solidFill>
                <a:latin typeface="Times New Roman" panose="02020603050405020304" pitchFamily="18" charset="0"/>
                <a:cs typeface="Times New Roman" panose="02020603050405020304" pitchFamily="18" charset="0"/>
              </a:rPr>
              <a:t> </a:t>
            </a:r>
            <a:r>
              <a:rPr lang="en-US" sz="2000" b="1" dirty="0" err="1" smtClean="0">
                <a:solidFill>
                  <a:srgbClr val="FF0000"/>
                </a:solidFill>
                <a:latin typeface="Times New Roman" panose="02020603050405020304" pitchFamily="18" charset="0"/>
                <a:cs typeface="Times New Roman" panose="02020603050405020304" pitchFamily="18" charset="0"/>
              </a:rPr>
              <a:t>Việt</a:t>
            </a:r>
            <a:r>
              <a:rPr lang="en-US" sz="2000" b="1" dirty="0" smtClean="0">
                <a:solidFill>
                  <a:srgbClr val="FF0000"/>
                </a:solidFill>
                <a:latin typeface="Times New Roman" panose="02020603050405020304" pitchFamily="18" charset="0"/>
                <a:cs typeface="Times New Roman" panose="02020603050405020304" pitchFamily="18" charset="0"/>
              </a:rPr>
              <a:t> Nam</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9726" y="4434379"/>
            <a:ext cx="2727562" cy="2149526"/>
          </a:xfrm>
          <a:prstGeom prst="rect">
            <a:avLst/>
          </a:prstGeom>
          <a:ln w="28575">
            <a:solidFill>
              <a:schemeClr val="tx1"/>
            </a:solidFill>
          </a:ln>
        </p:spPr>
      </p:pic>
      <p:sp>
        <p:nvSpPr>
          <p:cNvPr id="2" name="TextBox 1"/>
          <p:cNvSpPr txBox="1"/>
          <p:nvPr/>
        </p:nvSpPr>
        <p:spPr>
          <a:xfrm>
            <a:off x="3109552" y="4409108"/>
            <a:ext cx="5688632" cy="2123658"/>
          </a:xfrm>
          <a:prstGeom prst="rect">
            <a:avLst/>
          </a:prstGeom>
          <a:noFill/>
        </p:spPr>
        <p:txBody>
          <a:bodyPr wrap="square" rtlCol="0">
            <a:spAutoFit/>
          </a:bodyPr>
          <a:lstStyle/>
          <a:p>
            <a:pPr algn="just"/>
            <a:r>
              <a:rPr lang="vi-VN" sz="2200" b="1" dirty="0">
                <a:solidFill>
                  <a:srgbClr val="002060"/>
                </a:solidFill>
                <a:latin typeface="+mj-lt"/>
              </a:rPr>
              <a:t>Cách đây 65 năm, ngày 27/2/1955, Chủ tịch Hồ Chí Minh đã viết thư gửi Hội nghị cán bộ y </a:t>
            </a:r>
            <a:r>
              <a:rPr lang="vi-VN" sz="2200" b="1" dirty="0" smtClean="0">
                <a:solidFill>
                  <a:srgbClr val="002060"/>
                </a:solidFill>
                <a:latin typeface="+mj-lt"/>
              </a:rPr>
              <a:t>tế</a:t>
            </a:r>
            <a:r>
              <a:rPr lang="en-US" sz="2200" b="1" dirty="0" smtClean="0">
                <a:solidFill>
                  <a:srgbClr val="002060"/>
                </a:solidFill>
                <a:latin typeface="+mj-lt"/>
              </a:rPr>
              <a:t>. </a:t>
            </a:r>
            <a:r>
              <a:rPr lang="en-US" sz="2200" b="1" dirty="0" err="1" smtClean="0">
                <a:solidFill>
                  <a:srgbClr val="002060"/>
                </a:solidFill>
                <a:latin typeface="+mj-lt"/>
              </a:rPr>
              <a:t>Từ</a:t>
            </a:r>
            <a:r>
              <a:rPr lang="en-US" sz="2200" b="1" dirty="0" smtClean="0">
                <a:solidFill>
                  <a:srgbClr val="002060"/>
                </a:solidFill>
                <a:latin typeface="+mj-lt"/>
              </a:rPr>
              <a:t> </a:t>
            </a:r>
            <a:r>
              <a:rPr lang="en-US" sz="2200" b="1" dirty="0" err="1" smtClean="0">
                <a:solidFill>
                  <a:srgbClr val="002060"/>
                </a:solidFill>
                <a:latin typeface="+mj-lt"/>
              </a:rPr>
              <a:t>đó</a:t>
            </a:r>
            <a:r>
              <a:rPr lang="en-US" sz="2200" b="1" dirty="0" smtClean="0">
                <a:solidFill>
                  <a:srgbClr val="002060"/>
                </a:solidFill>
                <a:latin typeface="+mj-lt"/>
              </a:rPr>
              <a:t> </a:t>
            </a:r>
            <a:r>
              <a:rPr lang="en-US" sz="2200" b="1" dirty="0" err="1" smtClean="0">
                <a:solidFill>
                  <a:srgbClr val="002060"/>
                </a:solidFill>
                <a:latin typeface="+mj-lt"/>
              </a:rPr>
              <a:t>đến</a:t>
            </a:r>
            <a:r>
              <a:rPr lang="en-US" sz="2200" b="1" dirty="0" smtClean="0">
                <a:solidFill>
                  <a:srgbClr val="002060"/>
                </a:solidFill>
                <a:latin typeface="+mj-lt"/>
              </a:rPr>
              <a:t> nay, </a:t>
            </a:r>
            <a:r>
              <a:rPr lang="en-US" sz="2200" b="1" dirty="0" err="1" smtClean="0">
                <a:solidFill>
                  <a:srgbClr val="002060"/>
                </a:solidFill>
                <a:latin typeface="+mj-lt"/>
              </a:rPr>
              <a:t>Đảng</a:t>
            </a:r>
            <a:r>
              <a:rPr lang="en-US" sz="2200" b="1" dirty="0" smtClean="0">
                <a:solidFill>
                  <a:srgbClr val="002060"/>
                </a:solidFill>
                <a:latin typeface="+mj-lt"/>
              </a:rPr>
              <a:t> </a:t>
            </a:r>
            <a:r>
              <a:rPr lang="en-US" sz="2200" b="1" dirty="0" err="1" smtClean="0">
                <a:solidFill>
                  <a:srgbClr val="002060"/>
                </a:solidFill>
                <a:latin typeface="+mj-lt"/>
              </a:rPr>
              <a:t>và</a:t>
            </a:r>
            <a:r>
              <a:rPr lang="en-US" sz="2200" b="1" dirty="0" smtClean="0">
                <a:solidFill>
                  <a:srgbClr val="002060"/>
                </a:solidFill>
                <a:latin typeface="+mj-lt"/>
              </a:rPr>
              <a:t> </a:t>
            </a:r>
            <a:r>
              <a:rPr lang="en-US" sz="2200" b="1" dirty="0" err="1" smtClean="0">
                <a:solidFill>
                  <a:srgbClr val="002060"/>
                </a:solidFill>
                <a:latin typeface="+mj-lt"/>
              </a:rPr>
              <a:t>nhà</a:t>
            </a:r>
            <a:r>
              <a:rPr lang="en-US" sz="2200" b="1" dirty="0" smtClean="0">
                <a:solidFill>
                  <a:srgbClr val="002060"/>
                </a:solidFill>
                <a:latin typeface="+mj-lt"/>
              </a:rPr>
              <a:t> </a:t>
            </a:r>
            <a:r>
              <a:rPr lang="en-US" sz="2200" b="1" dirty="0" err="1" smtClean="0">
                <a:solidFill>
                  <a:srgbClr val="002060"/>
                </a:solidFill>
                <a:latin typeface="+mj-lt"/>
              </a:rPr>
              <a:t>nước</a:t>
            </a:r>
            <a:r>
              <a:rPr lang="en-US" sz="2200" b="1" dirty="0" smtClean="0">
                <a:solidFill>
                  <a:srgbClr val="002060"/>
                </a:solidFill>
                <a:latin typeface="+mj-lt"/>
              </a:rPr>
              <a:t> ta </a:t>
            </a:r>
            <a:r>
              <a:rPr lang="en-US" sz="2200" b="1" dirty="0" err="1" smtClean="0">
                <a:solidFill>
                  <a:srgbClr val="002060"/>
                </a:solidFill>
                <a:latin typeface="+mj-lt"/>
              </a:rPr>
              <a:t>chọn</a:t>
            </a:r>
            <a:r>
              <a:rPr lang="en-US" sz="2200" b="1" dirty="0" smtClean="0">
                <a:solidFill>
                  <a:srgbClr val="002060"/>
                </a:solidFill>
                <a:latin typeface="+mj-lt"/>
              </a:rPr>
              <a:t> </a:t>
            </a:r>
            <a:r>
              <a:rPr lang="vi-VN" sz="2200" b="1" dirty="0" smtClean="0">
                <a:solidFill>
                  <a:srgbClr val="002060"/>
                </a:solidFill>
                <a:latin typeface="+mj-lt"/>
              </a:rPr>
              <a:t>ngày </a:t>
            </a:r>
            <a:r>
              <a:rPr lang="vi-VN" sz="2200" b="1" dirty="0">
                <a:solidFill>
                  <a:srgbClr val="002060"/>
                </a:solidFill>
                <a:latin typeface="+mj-lt"/>
              </a:rPr>
              <a:t>27/2 </a:t>
            </a:r>
            <a:r>
              <a:rPr lang="en-US" sz="2200" b="1" dirty="0" err="1" smtClean="0">
                <a:solidFill>
                  <a:srgbClr val="002060"/>
                </a:solidFill>
                <a:latin typeface="+mj-lt"/>
              </a:rPr>
              <a:t>hàng</a:t>
            </a:r>
            <a:r>
              <a:rPr lang="en-US" sz="2200" b="1" dirty="0" smtClean="0">
                <a:solidFill>
                  <a:srgbClr val="002060"/>
                </a:solidFill>
                <a:latin typeface="+mj-lt"/>
              </a:rPr>
              <a:t> </a:t>
            </a:r>
            <a:r>
              <a:rPr lang="en-US" sz="2200" b="1" dirty="0" err="1" smtClean="0">
                <a:solidFill>
                  <a:srgbClr val="002060"/>
                </a:solidFill>
                <a:latin typeface="+mj-lt"/>
              </a:rPr>
              <a:t>năm</a:t>
            </a:r>
            <a:r>
              <a:rPr lang="en-US" sz="2200" b="1" dirty="0" smtClean="0">
                <a:solidFill>
                  <a:srgbClr val="002060"/>
                </a:solidFill>
                <a:latin typeface="+mj-lt"/>
              </a:rPr>
              <a:t> </a:t>
            </a:r>
            <a:r>
              <a:rPr lang="en-US" sz="2200" b="1" dirty="0" err="1" smtClean="0">
                <a:solidFill>
                  <a:srgbClr val="002060"/>
                </a:solidFill>
                <a:latin typeface="+mj-lt"/>
              </a:rPr>
              <a:t>là</a:t>
            </a:r>
            <a:r>
              <a:rPr lang="en-US" sz="2200" b="1" dirty="0" smtClean="0">
                <a:solidFill>
                  <a:srgbClr val="002060"/>
                </a:solidFill>
                <a:latin typeface="+mj-lt"/>
              </a:rPr>
              <a:t> </a:t>
            </a:r>
            <a:r>
              <a:rPr lang="vi-VN" sz="2200" b="1" dirty="0" smtClean="0">
                <a:solidFill>
                  <a:srgbClr val="FF0000"/>
                </a:solidFill>
                <a:latin typeface="+mj-lt"/>
              </a:rPr>
              <a:t>Ngày </a:t>
            </a:r>
            <a:r>
              <a:rPr lang="vi-VN" sz="2200" b="1" dirty="0">
                <a:solidFill>
                  <a:srgbClr val="FF0000"/>
                </a:solidFill>
                <a:latin typeface="+mj-lt"/>
              </a:rPr>
              <a:t>Thầy thuốc Việt </a:t>
            </a:r>
            <a:r>
              <a:rPr lang="vi-VN" sz="2200" b="1" dirty="0" smtClean="0">
                <a:solidFill>
                  <a:srgbClr val="FF0000"/>
                </a:solidFill>
                <a:latin typeface="+mj-lt"/>
              </a:rPr>
              <a:t>Nam</a:t>
            </a:r>
            <a:r>
              <a:rPr lang="en-US" sz="2200" b="1" dirty="0" smtClean="0">
                <a:solidFill>
                  <a:srgbClr val="002060"/>
                </a:solidFill>
                <a:latin typeface="+mj-lt"/>
              </a:rPr>
              <a:t> </a:t>
            </a:r>
            <a:r>
              <a:rPr lang="en-US" sz="2200" b="1" dirty="0" err="1" smtClean="0">
                <a:solidFill>
                  <a:srgbClr val="002060"/>
                </a:solidFill>
                <a:latin typeface="+mj-lt"/>
              </a:rPr>
              <a:t>để</a:t>
            </a:r>
            <a:r>
              <a:rPr lang="en-US" sz="2200" b="1" dirty="0" smtClean="0">
                <a:solidFill>
                  <a:srgbClr val="002060"/>
                </a:solidFill>
                <a:latin typeface="+mj-lt"/>
              </a:rPr>
              <a:t> </a:t>
            </a:r>
            <a:r>
              <a:rPr lang="en-US" sz="2200" b="1" dirty="0" err="1" smtClean="0">
                <a:solidFill>
                  <a:srgbClr val="002060"/>
                </a:solidFill>
                <a:latin typeface="+mj-lt"/>
              </a:rPr>
              <a:t>vinh</a:t>
            </a:r>
            <a:r>
              <a:rPr lang="en-US" sz="2200" b="1" dirty="0" smtClean="0">
                <a:solidFill>
                  <a:srgbClr val="002060"/>
                </a:solidFill>
                <a:latin typeface="+mj-lt"/>
              </a:rPr>
              <a:t> </a:t>
            </a:r>
            <a:r>
              <a:rPr lang="en-US" sz="2200" b="1" dirty="0" err="1" smtClean="0">
                <a:solidFill>
                  <a:srgbClr val="002060"/>
                </a:solidFill>
                <a:latin typeface="+mj-lt"/>
              </a:rPr>
              <a:t>danh</a:t>
            </a:r>
            <a:r>
              <a:rPr lang="en-US" sz="2200" b="1" dirty="0" smtClean="0">
                <a:solidFill>
                  <a:srgbClr val="002060"/>
                </a:solidFill>
                <a:latin typeface="+mj-lt"/>
              </a:rPr>
              <a:t> </a:t>
            </a:r>
            <a:r>
              <a:rPr lang="en-US" sz="2200" b="1" dirty="0" err="1" smtClean="0">
                <a:solidFill>
                  <a:srgbClr val="002060"/>
                </a:solidFill>
                <a:latin typeface="+mj-lt"/>
              </a:rPr>
              <a:t>những</a:t>
            </a:r>
            <a:r>
              <a:rPr lang="en-US" sz="2200" b="1" dirty="0" smtClean="0">
                <a:solidFill>
                  <a:srgbClr val="002060"/>
                </a:solidFill>
                <a:latin typeface="+mj-lt"/>
              </a:rPr>
              <a:t> </a:t>
            </a:r>
            <a:r>
              <a:rPr lang="en-US" sz="2200" b="1" dirty="0" err="1" smtClean="0">
                <a:solidFill>
                  <a:srgbClr val="002060"/>
                </a:solidFill>
                <a:latin typeface="+mj-lt"/>
              </a:rPr>
              <a:t>cống</a:t>
            </a:r>
            <a:r>
              <a:rPr lang="en-US" sz="2200" b="1" dirty="0" smtClean="0">
                <a:solidFill>
                  <a:srgbClr val="002060"/>
                </a:solidFill>
                <a:latin typeface="+mj-lt"/>
              </a:rPr>
              <a:t> </a:t>
            </a:r>
            <a:r>
              <a:rPr lang="en-US" sz="2200" b="1" dirty="0" err="1" smtClean="0">
                <a:solidFill>
                  <a:srgbClr val="002060"/>
                </a:solidFill>
                <a:latin typeface="+mj-lt"/>
              </a:rPr>
              <a:t>hiến</a:t>
            </a:r>
            <a:r>
              <a:rPr lang="en-US" sz="2200" b="1" dirty="0" smtClean="0">
                <a:solidFill>
                  <a:srgbClr val="002060"/>
                </a:solidFill>
                <a:latin typeface="+mj-lt"/>
              </a:rPr>
              <a:t> </a:t>
            </a:r>
            <a:r>
              <a:rPr lang="en-US" sz="2200" b="1" dirty="0" err="1" smtClean="0">
                <a:solidFill>
                  <a:srgbClr val="002060"/>
                </a:solidFill>
                <a:latin typeface="+mj-lt"/>
              </a:rPr>
              <a:t>của</a:t>
            </a:r>
            <a:r>
              <a:rPr lang="en-US" sz="2200" b="1" dirty="0" smtClean="0">
                <a:solidFill>
                  <a:srgbClr val="002060"/>
                </a:solidFill>
                <a:latin typeface="+mj-lt"/>
              </a:rPr>
              <a:t> </a:t>
            </a:r>
            <a:r>
              <a:rPr lang="en-US" sz="2200" b="1" dirty="0" err="1" smtClean="0">
                <a:solidFill>
                  <a:srgbClr val="002060"/>
                </a:solidFill>
                <a:latin typeface="+mj-lt"/>
              </a:rPr>
              <a:t>các</a:t>
            </a:r>
            <a:r>
              <a:rPr lang="en-US" sz="2200" b="1" dirty="0" smtClean="0">
                <a:solidFill>
                  <a:srgbClr val="002060"/>
                </a:solidFill>
                <a:latin typeface="+mj-lt"/>
              </a:rPr>
              <a:t> </a:t>
            </a:r>
            <a:r>
              <a:rPr lang="en-US" sz="2200" b="1" dirty="0" err="1" smtClean="0">
                <a:solidFill>
                  <a:srgbClr val="002060"/>
                </a:solidFill>
                <a:latin typeface="+mj-lt"/>
              </a:rPr>
              <a:t>cán</a:t>
            </a:r>
            <a:r>
              <a:rPr lang="en-US" sz="2200" b="1" dirty="0" smtClean="0">
                <a:solidFill>
                  <a:srgbClr val="002060"/>
                </a:solidFill>
                <a:latin typeface="+mj-lt"/>
              </a:rPr>
              <a:t> </a:t>
            </a:r>
            <a:r>
              <a:rPr lang="en-US" sz="2200" b="1" dirty="0" err="1" smtClean="0">
                <a:solidFill>
                  <a:srgbClr val="002060"/>
                </a:solidFill>
                <a:latin typeface="+mj-lt"/>
              </a:rPr>
              <a:t>bộ</a:t>
            </a:r>
            <a:r>
              <a:rPr lang="en-US" sz="2200" b="1" dirty="0" smtClean="0">
                <a:solidFill>
                  <a:srgbClr val="002060"/>
                </a:solidFill>
                <a:latin typeface="+mj-lt"/>
              </a:rPr>
              <a:t>, </a:t>
            </a:r>
            <a:r>
              <a:rPr lang="en-US" sz="2200" b="1" dirty="0" err="1" smtClean="0">
                <a:solidFill>
                  <a:srgbClr val="002060"/>
                </a:solidFill>
                <a:latin typeface="+mj-lt"/>
              </a:rPr>
              <a:t>công</a:t>
            </a:r>
            <a:r>
              <a:rPr lang="en-US" sz="2200" b="1" dirty="0" smtClean="0">
                <a:solidFill>
                  <a:srgbClr val="002060"/>
                </a:solidFill>
                <a:latin typeface="+mj-lt"/>
              </a:rPr>
              <a:t> </a:t>
            </a:r>
            <a:r>
              <a:rPr lang="en-US" sz="2200" b="1" dirty="0" err="1" smtClean="0">
                <a:solidFill>
                  <a:srgbClr val="002060"/>
                </a:solidFill>
                <a:latin typeface="+mj-lt"/>
              </a:rPr>
              <a:t>nhân</a:t>
            </a:r>
            <a:r>
              <a:rPr lang="en-US" sz="2200" b="1" dirty="0" smtClean="0">
                <a:solidFill>
                  <a:srgbClr val="002060"/>
                </a:solidFill>
                <a:latin typeface="+mj-lt"/>
              </a:rPr>
              <a:t> </a:t>
            </a:r>
            <a:r>
              <a:rPr lang="en-US" sz="2200" b="1" dirty="0" err="1" smtClean="0">
                <a:solidFill>
                  <a:srgbClr val="002060"/>
                </a:solidFill>
                <a:latin typeface="+mj-lt"/>
              </a:rPr>
              <a:t>viên</a:t>
            </a:r>
            <a:r>
              <a:rPr lang="en-US" sz="2200" b="1" dirty="0" smtClean="0">
                <a:solidFill>
                  <a:srgbClr val="002060"/>
                </a:solidFill>
                <a:latin typeface="+mj-lt"/>
              </a:rPr>
              <a:t> </a:t>
            </a:r>
            <a:r>
              <a:rPr lang="en-US" sz="2200" b="1" dirty="0" err="1" smtClean="0">
                <a:solidFill>
                  <a:srgbClr val="002060"/>
                </a:solidFill>
                <a:latin typeface="+mj-lt"/>
              </a:rPr>
              <a:t>ngành</a:t>
            </a:r>
            <a:r>
              <a:rPr lang="en-US" sz="2200" b="1" dirty="0" smtClean="0">
                <a:solidFill>
                  <a:srgbClr val="002060"/>
                </a:solidFill>
                <a:latin typeface="+mj-lt"/>
              </a:rPr>
              <a:t> Y </a:t>
            </a:r>
            <a:r>
              <a:rPr lang="en-US" sz="2200" b="1" dirty="0" err="1" smtClean="0">
                <a:solidFill>
                  <a:srgbClr val="002060"/>
                </a:solidFill>
                <a:latin typeface="+mj-lt"/>
              </a:rPr>
              <a:t>tế</a:t>
            </a:r>
            <a:endParaRPr lang="en-US" sz="2200" b="1" dirty="0">
              <a:solidFill>
                <a:srgbClr val="002060"/>
              </a:solidFill>
              <a:latin typeface="+mj-lt"/>
            </a:endParaRPr>
          </a:p>
        </p:txBody>
      </p:sp>
      <p:sp>
        <p:nvSpPr>
          <p:cNvPr id="4" name="TextBox 3"/>
          <p:cNvSpPr txBox="1"/>
          <p:nvPr/>
        </p:nvSpPr>
        <p:spPr>
          <a:xfrm>
            <a:off x="1494232" y="1892726"/>
            <a:ext cx="1149674" cy="923330"/>
          </a:xfrm>
          <a:prstGeom prst="rect">
            <a:avLst/>
          </a:prstGeom>
          <a:noFill/>
        </p:spPr>
        <p:txBody>
          <a:bodyPr wrap="none" rtlCol="0">
            <a:spAutoFit/>
          </a:bodyPr>
          <a:lstStyle/>
          <a:p>
            <a:r>
              <a:rPr lang="en-US" sz="5400" b="1" dirty="0" smtClean="0">
                <a:ln>
                  <a:solidFill>
                    <a:srgbClr val="002060"/>
                  </a:solidFill>
                </a:ln>
                <a:solidFill>
                  <a:srgbClr val="FFFF00"/>
                </a:solidFill>
                <a:latin typeface=".VnBahamasBH" pitchFamily="34" charset="0"/>
              </a:rPr>
              <a:t>3 2</a:t>
            </a:r>
            <a:endParaRPr lang="en-US" sz="5400" b="1" dirty="0">
              <a:ln>
                <a:solidFill>
                  <a:srgbClr val="002060"/>
                </a:solidFill>
              </a:ln>
              <a:solidFill>
                <a:srgbClr val="FFFF00"/>
              </a:solidFill>
              <a:latin typeface=".VnBahamasBH" pitchFamily="34" charset="0"/>
            </a:endParaRPr>
          </a:p>
        </p:txBody>
      </p:sp>
    </p:spTree>
    <p:extLst>
      <p:ext uri="{BB962C8B-B14F-4D97-AF65-F5344CB8AC3E}">
        <p14:creationId xmlns:p14="http://schemas.microsoft.com/office/powerpoint/2010/main" val="30414726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54" y="-27384"/>
            <a:ext cx="9144000" cy="6885384"/>
          </a:xfrm>
          <a:prstGeom prst="rect">
            <a:avLst/>
          </a:prstGeom>
        </p:spPr>
      </p:pic>
      <p:sp>
        <p:nvSpPr>
          <p:cNvPr id="7" name="TextBox 6"/>
          <p:cNvSpPr txBox="1"/>
          <p:nvPr/>
        </p:nvSpPr>
        <p:spPr>
          <a:xfrm>
            <a:off x="2331144" y="3298374"/>
            <a:ext cx="6626782" cy="1785104"/>
          </a:xfrm>
          <a:prstGeom prst="rect">
            <a:avLst/>
          </a:prstGeom>
          <a:noFill/>
        </p:spPr>
        <p:txBody>
          <a:bodyPr wrap="square" rtlCol="0">
            <a:spAutoFit/>
          </a:bodyPr>
          <a:lstStyle/>
          <a:p>
            <a:pPr algn="just"/>
            <a:r>
              <a:rPr lang="en-US" sz="2200" b="1" dirty="0" err="1" smtClean="0">
                <a:solidFill>
                  <a:srgbClr val="FF0000"/>
                </a:solidFill>
                <a:latin typeface="Times New Roman" panose="02020603050405020304" pitchFamily="18" charset="0"/>
                <a:cs typeface="Times New Roman" panose="02020603050405020304" pitchFamily="18" charset="0"/>
              </a:rPr>
              <a:t>Ngày</a:t>
            </a:r>
            <a:r>
              <a:rPr lang="en-US" sz="2200" b="1" dirty="0" smtClean="0">
                <a:solidFill>
                  <a:srgbClr val="FF0000"/>
                </a:solidFill>
                <a:latin typeface="Times New Roman" panose="02020603050405020304" pitchFamily="18" charset="0"/>
                <a:cs typeface="Times New Roman" panose="02020603050405020304" pitchFamily="18" charset="0"/>
              </a:rPr>
              <a:t> 10/3 (</a:t>
            </a:r>
            <a:r>
              <a:rPr lang="en-US" sz="2200" b="1" dirty="0" err="1" smtClean="0">
                <a:solidFill>
                  <a:srgbClr val="FF0000"/>
                </a:solidFill>
                <a:latin typeface="Times New Roman" panose="02020603050405020304" pitchFamily="18" charset="0"/>
                <a:cs typeface="Times New Roman" panose="02020603050405020304" pitchFamily="18" charset="0"/>
              </a:rPr>
              <a:t>âm</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lịch</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Ngày</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Giỗ</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tổ</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Hùng</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Vương</a:t>
            </a:r>
            <a:endParaRPr lang="en-US" sz="2200" b="1" dirty="0" smtClean="0">
              <a:solidFill>
                <a:srgbClr val="FF0000"/>
              </a:solidFill>
              <a:latin typeface="Times New Roman" panose="02020603050405020304" pitchFamily="18" charset="0"/>
              <a:cs typeface="Times New Roman" panose="02020603050405020304" pitchFamily="18" charset="0"/>
            </a:endParaRPr>
          </a:p>
          <a:p>
            <a:pPr algn="just"/>
            <a:r>
              <a:rPr lang="vi-VN" sz="2200" b="1" dirty="0" smtClean="0">
                <a:solidFill>
                  <a:srgbClr val="002060"/>
                </a:solidFill>
                <a:latin typeface="Times New Roman" panose="02020603050405020304" pitchFamily="18" charset="0"/>
                <a:cs typeface="Times New Roman" panose="02020603050405020304" pitchFamily="18" charset="0"/>
              </a:rPr>
              <a:t>Lễ </a:t>
            </a:r>
            <a:r>
              <a:rPr lang="vi-VN" sz="2200" b="1" dirty="0">
                <a:solidFill>
                  <a:srgbClr val="002060"/>
                </a:solidFill>
                <a:latin typeface="Times New Roman" panose="02020603050405020304" pitchFamily="18" charset="0"/>
                <a:cs typeface="Times New Roman" panose="02020603050405020304" pitchFamily="18" charset="0"/>
              </a:rPr>
              <a:t>hội Đền Hùng còn gọi là Giỗ tổ Hùng Vương, là một lễ hội lớn nhằm tưởng nhớ và tỏ lòng biết ơn công lao lập nước của các vua Hùng, những vị vua đầu tiên của dân tộc.</a:t>
            </a:r>
            <a:endParaRPr lang="en-US" sz="2200" dirty="0">
              <a:solidFill>
                <a:srgbClr val="00206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2261182" y="1305903"/>
            <a:ext cx="6882818" cy="2123658"/>
          </a:xfrm>
          <a:prstGeom prst="rect">
            <a:avLst/>
          </a:prstGeom>
          <a:noFill/>
        </p:spPr>
        <p:txBody>
          <a:bodyPr wrap="square" rtlCol="0">
            <a:spAutoFit/>
          </a:bodyPr>
          <a:lstStyle/>
          <a:p>
            <a:pPr algn="just"/>
            <a:r>
              <a:rPr lang="en-US" sz="2200" b="1" dirty="0" err="1" smtClean="0">
                <a:solidFill>
                  <a:srgbClr val="FF0000"/>
                </a:solidFill>
                <a:latin typeface="Times New Roman" panose="02020603050405020304" pitchFamily="18" charset="0"/>
                <a:cs typeface="Times New Roman" panose="02020603050405020304" pitchFamily="18" charset="0"/>
              </a:rPr>
              <a:t>Ngày</a:t>
            </a:r>
            <a:r>
              <a:rPr lang="en-US" sz="2200" b="1" dirty="0" smtClean="0">
                <a:solidFill>
                  <a:srgbClr val="FF0000"/>
                </a:solidFill>
                <a:latin typeface="Times New Roman" panose="02020603050405020304" pitchFamily="18" charset="0"/>
                <a:cs typeface="Times New Roman" panose="02020603050405020304" pitchFamily="18" charset="0"/>
              </a:rPr>
              <a:t> 08/3: </a:t>
            </a:r>
            <a:r>
              <a:rPr lang="en-US" sz="2200" b="1" dirty="0" err="1" smtClean="0">
                <a:solidFill>
                  <a:srgbClr val="FF0000"/>
                </a:solidFill>
                <a:latin typeface="Times New Roman" panose="02020603050405020304" pitchFamily="18" charset="0"/>
                <a:cs typeface="Times New Roman" panose="02020603050405020304" pitchFamily="18" charset="0"/>
              </a:rPr>
              <a:t>Ngày</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Quốc</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tế</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Phụ</a:t>
            </a:r>
            <a:r>
              <a:rPr lang="en-US" sz="2200" b="1" dirty="0" smtClean="0">
                <a:solidFill>
                  <a:srgbClr val="FF0000"/>
                </a:solidFill>
                <a:latin typeface="Times New Roman" panose="02020603050405020304" pitchFamily="18" charset="0"/>
                <a:cs typeface="Times New Roman" panose="02020603050405020304" pitchFamily="18" charset="0"/>
              </a:rPr>
              <a:t> </a:t>
            </a:r>
            <a:r>
              <a:rPr lang="en-US" sz="2200" b="1" dirty="0" err="1" smtClean="0">
                <a:solidFill>
                  <a:srgbClr val="FF0000"/>
                </a:solidFill>
                <a:latin typeface="Times New Roman" panose="02020603050405020304" pitchFamily="18" charset="0"/>
                <a:cs typeface="Times New Roman" panose="02020603050405020304" pitchFamily="18" charset="0"/>
              </a:rPr>
              <a:t>nữ</a:t>
            </a:r>
            <a:r>
              <a:rPr lang="en-US" sz="2200" b="1" dirty="0" smtClean="0">
                <a:solidFill>
                  <a:srgbClr val="FF0000"/>
                </a:solidFill>
                <a:latin typeface="Times New Roman" panose="02020603050405020304" pitchFamily="18" charset="0"/>
                <a:cs typeface="Times New Roman" panose="02020603050405020304" pitchFamily="18" charset="0"/>
              </a:rPr>
              <a:t> </a:t>
            </a:r>
          </a:p>
          <a:p>
            <a:pPr algn="just"/>
            <a:r>
              <a:rPr lang="vi-VN" sz="2200" b="1" dirty="0" smtClean="0">
                <a:solidFill>
                  <a:srgbClr val="002060"/>
                </a:solidFill>
                <a:latin typeface="Times New Roman" panose="02020603050405020304" pitchFamily="18" charset="0"/>
                <a:cs typeface="Times New Roman" panose="02020603050405020304" pitchFamily="18" charset="0"/>
              </a:rPr>
              <a:t>Hội </a:t>
            </a:r>
            <a:r>
              <a:rPr lang="vi-VN" sz="2200" b="1" dirty="0">
                <a:solidFill>
                  <a:srgbClr val="002060"/>
                </a:solidFill>
                <a:latin typeface="Times New Roman" panose="02020603050405020304" pitchFamily="18" charset="0"/>
                <a:cs typeface="Times New Roman" panose="02020603050405020304" pitchFamily="18" charset="0"/>
              </a:rPr>
              <a:t>nghị Quốc tế Phụ nữ Xã hội Chủ nghĩa năm 1910 họp tại Copenhagen (Đan Mạch) </a:t>
            </a:r>
            <a:r>
              <a:rPr lang="vi-VN" sz="2200" b="1" dirty="0" smtClean="0">
                <a:solidFill>
                  <a:srgbClr val="002060"/>
                </a:solidFill>
                <a:latin typeface="Times New Roman" panose="02020603050405020304" pitchFamily="18" charset="0"/>
                <a:cs typeface="Times New Roman" panose="02020603050405020304" pitchFamily="18" charset="0"/>
              </a:rPr>
              <a:t>quyết </a:t>
            </a:r>
            <a:r>
              <a:rPr lang="vi-VN" sz="2200" b="1" dirty="0">
                <a:solidFill>
                  <a:srgbClr val="002060"/>
                </a:solidFill>
                <a:latin typeface="Times New Roman" panose="02020603050405020304" pitchFamily="18" charset="0"/>
                <a:cs typeface="Times New Roman" panose="02020603050405020304" pitchFamily="18" charset="0"/>
              </a:rPr>
              <a:t>nghị chọn 8/3 hàng năm làm Ngày Quốc tế Phụ nữ, phụ nữ trên khắp năm châu đã luôn đoàn kết đấu tranh đòi quyền bình đẳng.</a:t>
            </a:r>
            <a:endParaRPr lang="en-US" sz="2200"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37084" t="9070" r="4475" b="3486"/>
          <a:stretch/>
        </p:blipFill>
        <p:spPr>
          <a:xfrm>
            <a:off x="209102" y="3429561"/>
            <a:ext cx="1995498" cy="1584177"/>
          </a:xfrm>
          <a:prstGeom prst="rect">
            <a:avLst/>
          </a:prstGeom>
          <a:ln w="28575">
            <a:solidFill>
              <a:schemeClr val="tx1"/>
            </a:solidFill>
          </a:ln>
        </p:spPr>
      </p:pic>
      <p:pic>
        <p:nvPicPr>
          <p:cNvPr id="10" name="Pictur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366" y="5242808"/>
            <a:ext cx="1979712" cy="1499575"/>
          </a:xfrm>
          <a:prstGeom prst="rect">
            <a:avLst/>
          </a:prstGeom>
          <a:ln w="28575">
            <a:solidFill>
              <a:schemeClr val="tx1"/>
            </a:solidFill>
          </a:ln>
        </p:spPr>
      </p:pic>
      <p:sp>
        <p:nvSpPr>
          <p:cNvPr id="11" name="TextBox 10"/>
          <p:cNvSpPr txBox="1"/>
          <p:nvPr/>
        </p:nvSpPr>
        <p:spPr>
          <a:xfrm>
            <a:off x="2331144" y="5036803"/>
            <a:ext cx="6626781" cy="2031325"/>
          </a:xfrm>
          <a:prstGeom prst="rect">
            <a:avLst/>
          </a:prstGeom>
          <a:noFill/>
        </p:spPr>
        <p:txBody>
          <a:bodyPr wrap="square" rtlCol="0">
            <a:spAutoFit/>
          </a:bodyPr>
          <a:lstStyle/>
          <a:p>
            <a:pPr algn="just"/>
            <a:r>
              <a:rPr lang="vi-VN" sz="2100" b="1" dirty="0">
                <a:solidFill>
                  <a:srgbClr val="002060"/>
                </a:solidFill>
                <a:latin typeface="Times New Roman" panose="02020603050405020304" pitchFamily="18" charset="0"/>
                <a:cs typeface="Times New Roman" panose="02020603050405020304" pitchFamily="18" charset="0"/>
              </a:rPr>
              <a:t>Đại hội toàn quốc lần thứ 3 họp từ ngày 22 - 25/3/1961 đã quyết định lấy ngày 26/3/1931 (một ngày trong thời gian cuối của Hội nghị </a:t>
            </a:r>
            <a:r>
              <a:rPr lang="vi-VN" sz="2100" b="1" dirty="0" smtClean="0">
                <a:solidFill>
                  <a:srgbClr val="002060"/>
                </a:solidFill>
                <a:latin typeface="Times New Roman" panose="02020603050405020304" pitchFamily="18" charset="0"/>
                <a:cs typeface="Times New Roman" panose="02020603050405020304" pitchFamily="18" charset="0"/>
              </a:rPr>
              <a:t>T</a:t>
            </a:r>
            <a:r>
              <a:rPr lang="en-US" sz="2100" b="1" dirty="0">
                <a:solidFill>
                  <a:srgbClr val="002060"/>
                </a:solidFill>
                <a:latin typeface="Times New Roman" panose="02020603050405020304" pitchFamily="18" charset="0"/>
                <a:cs typeface="Times New Roman" panose="02020603050405020304" pitchFamily="18" charset="0"/>
              </a:rPr>
              <a:t>W</a:t>
            </a:r>
            <a:r>
              <a:rPr lang="vi-VN" sz="2100" b="1" dirty="0" smtClean="0">
                <a:solidFill>
                  <a:srgbClr val="002060"/>
                </a:solidFill>
                <a:latin typeface="Times New Roman" panose="02020603050405020304" pitchFamily="18" charset="0"/>
                <a:cs typeface="Times New Roman" panose="02020603050405020304" pitchFamily="18" charset="0"/>
              </a:rPr>
              <a:t> </a:t>
            </a:r>
            <a:r>
              <a:rPr lang="vi-VN" sz="2100" b="1" dirty="0">
                <a:solidFill>
                  <a:srgbClr val="002060"/>
                </a:solidFill>
                <a:latin typeface="Times New Roman" panose="02020603050405020304" pitchFamily="18" charset="0"/>
                <a:cs typeface="Times New Roman" panose="02020603050405020304" pitchFamily="18" charset="0"/>
              </a:rPr>
              <a:t>Đảng lần thứ 2, dành để bàn bạc và quyết định những vấn đề rất quan trọng đối với công tác thanh niên) làm </a:t>
            </a:r>
            <a:r>
              <a:rPr lang="en-US" sz="2100" b="1" dirty="0" smtClean="0">
                <a:solidFill>
                  <a:srgbClr val="FF0000"/>
                </a:solidFill>
                <a:latin typeface="Times New Roman" panose="02020603050405020304" pitchFamily="18" charset="0"/>
                <a:cs typeface="Times New Roman" panose="02020603050405020304" pitchFamily="18" charset="0"/>
              </a:rPr>
              <a:t>N</a:t>
            </a:r>
            <a:r>
              <a:rPr lang="vi-VN" sz="2100" b="1" dirty="0" smtClean="0">
                <a:solidFill>
                  <a:srgbClr val="FF0000"/>
                </a:solidFill>
                <a:latin typeface="Times New Roman" panose="02020603050405020304" pitchFamily="18" charset="0"/>
                <a:cs typeface="Times New Roman" panose="02020603050405020304" pitchFamily="18" charset="0"/>
              </a:rPr>
              <a:t>gày </a:t>
            </a:r>
            <a:r>
              <a:rPr lang="vi-VN" sz="2100" b="1" dirty="0">
                <a:solidFill>
                  <a:srgbClr val="FF0000"/>
                </a:solidFill>
                <a:latin typeface="Times New Roman" panose="02020603050405020304" pitchFamily="18" charset="0"/>
                <a:cs typeface="Times New Roman" panose="02020603050405020304" pitchFamily="18" charset="0"/>
              </a:rPr>
              <a:t>thành lập Đoàn hàng năm. </a:t>
            </a:r>
            <a:endParaRPr lang="en-US" sz="2100" b="1" dirty="0">
              <a:solidFill>
                <a:srgbClr val="FF0000"/>
              </a:solidFill>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r="-261"/>
          <a:stretch/>
        </p:blipFill>
        <p:spPr>
          <a:xfrm>
            <a:off x="223054" y="1620545"/>
            <a:ext cx="1988024" cy="1593555"/>
          </a:xfrm>
          <a:prstGeom prst="rect">
            <a:avLst/>
          </a:prstGeom>
          <a:ln w="28575">
            <a:solidFill>
              <a:schemeClr val="tx1"/>
            </a:solidFill>
          </a:ln>
        </p:spPr>
      </p:pic>
    </p:spTree>
    <p:extLst>
      <p:ext uri="{BB962C8B-B14F-4D97-AF65-F5344CB8AC3E}">
        <p14:creationId xmlns:p14="http://schemas.microsoft.com/office/powerpoint/2010/main" val="3333835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9276" y="1751360"/>
            <a:ext cx="2554188" cy="1972340"/>
          </a:xfrm>
          <a:prstGeom prst="rect">
            <a:avLst/>
          </a:prstGeom>
          <a:ln w="28575">
            <a:solidFill>
              <a:schemeClr val="tx1"/>
            </a:solidFill>
          </a:ln>
        </p:spPr>
      </p:pic>
      <p:sp>
        <p:nvSpPr>
          <p:cNvPr id="7" name="TextBox 6"/>
          <p:cNvSpPr txBox="1"/>
          <p:nvPr/>
        </p:nvSpPr>
        <p:spPr>
          <a:xfrm>
            <a:off x="2894304" y="1784708"/>
            <a:ext cx="6086772" cy="1938992"/>
          </a:xfrm>
          <a:prstGeom prst="rect">
            <a:avLst/>
          </a:prstGeom>
          <a:noFill/>
        </p:spPr>
        <p:txBody>
          <a:bodyPr wrap="square" rtlCol="0">
            <a:spAutoFit/>
          </a:bodyPr>
          <a:lstStyle/>
          <a:p>
            <a:pPr algn="just"/>
            <a:r>
              <a:rPr lang="en-US" sz="2000" b="1" dirty="0">
                <a:solidFill>
                  <a:srgbClr val="002060"/>
                </a:solidFill>
              </a:rPr>
              <a:t>N</a:t>
            </a:r>
            <a:r>
              <a:rPr lang="vi-VN" sz="2000" b="1" dirty="0" smtClean="0">
                <a:solidFill>
                  <a:srgbClr val="002060"/>
                </a:solidFill>
              </a:rPr>
              <a:t>gày </a:t>
            </a:r>
            <a:r>
              <a:rPr lang="vi-VN" sz="2000" b="1" dirty="0">
                <a:solidFill>
                  <a:srgbClr val="002060"/>
                </a:solidFill>
              </a:rPr>
              <a:t>18/4/1980, Chính phủ Việt Nam đã thành lập Ủy ban Quốc gia của Việt Nam về Năm Quốc tế Người tàn tật. Đến  ngày 30/7/1998 UBTV Quốc hội đã thông qua Pháp lệnh về Người tàn tật và ngày 18/4 hàng năm là </a:t>
            </a:r>
            <a:r>
              <a:rPr lang="vi-VN" sz="2000" b="1" dirty="0">
                <a:solidFill>
                  <a:srgbClr val="FF0000"/>
                </a:solidFill>
              </a:rPr>
              <a:t>Ngày Bảo vệ, chăm sóc Người tàn tật Việt Nam. </a:t>
            </a:r>
            <a:endParaRPr lang="en-US" sz="2000" b="1" dirty="0">
              <a:solidFill>
                <a:srgbClr val="FF0000"/>
              </a:solidFill>
            </a:endParaRP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911" y="4365104"/>
            <a:ext cx="2541554" cy="2016224"/>
          </a:xfrm>
          <a:prstGeom prst="rect">
            <a:avLst/>
          </a:prstGeom>
          <a:ln w="28575">
            <a:solidFill>
              <a:schemeClr val="tx1"/>
            </a:solidFill>
          </a:ln>
        </p:spPr>
      </p:pic>
      <p:sp>
        <p:nvSpPr>
          <p:cNvPr id="9" name="TextBox 8"/>
          <p:cNvSpPr txBox="1"/>
          <p:nvPr/>
        </p:nvSpPr>
        <p:spPr>
          <a:xfrm>
            <a:off x="3087542" y="4232210"/>
            <a:ext cx="5866556" cy="2246769"/>
          </a:xfrm>
          <a:prstGeom prst="rect">
            <a:avLst/>
          </a:prstGeom>
          <a:noFill/>
        </p:spPr>
        <p:txBody>
          <a:bodyPr wrap="square" rtlCol="0">
            <a:spAutoFit/>
          </a:bodyPr>
          <a:lstStyle/>
          <a:p>
            <a:pPr algn="just"/>
            <a:r>
              <a:rPr lang="en-US" sz="2000" b="1" dirty="0" smtClean="0">
                <a:solidFill>
                  <a:srgbClr val="002060"/>
                </a:solidFill>
              </a:rPr>
              <a:t>C</a:t>
            </a:r>
            <a:r>
              <a:rPr lang="vi-VN" sz="2000" b="1" dirty="0" smtClean="0">
                <a:solidFill>
                  <a:srgbClr val="002060"/>
                </a:solidFill>
              </a:rPr>
              <a:t>uộc </a:t>
            </a:r>
            <a:r>
              <a:rPr lang="vi-VN" sz="2000" b="1" dirty="0">
                <a:solidFill>
                  <a:srgbClr val="002060"/>
                </a:solidFill>
              </a:rPr>
              <a:t>tổng tiến công và nổi dậy mùa Xuân năm 1975 mà đỉnh cao là chiến dịch Hồ Chí Minh lịch sử đã giành thắng lợi hoàn toàn. Ngày 30 tháng 4 năm 1975 đã đi vào lịch sử dân tộc như một mốc son chói lọi đưa đất nước ta bước vào một kỷ nguyên mới, kỷ nguyên độc lập dân tộc và chủ nghĩa xã hội.</a:t>
            </a:r>
            <a:endParaRPr lang="en-US" sz="2000" b="1" dirty="0">
              <a:solidFill>
                <a:srgbClr val="002060"/>
              </a:solidFill>
            </a:endParaRPr>
          </a:p>
        </p:txBody>
      </p:sp>
    </p:spTree>
    <p:extLst>
      <p:ext uri="{BB962C8B-B14F-4D97-AF65-F5344CB8AC3E}">
        <p14:creationId xmlns:p14="http://schemas.microsoft.com/office/powerpoint/2010/main" val="389846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 y="0"/>
            <a:ext cx="9144000" cy="685800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8542" y="1630372"/>
            <a:ext cx="2281796" cy="2086660"/>
          </a:xfrm>
          <a:prstGeom prst="rect">
            <a:avLst/>
          </a:prstGeom>
        </p:spPr>
      </p:pic>
      <p:sp>
        <p:nvSpPr>
          <p:cNvPr id="6" name="TextBox 5"/>
          <p:cNvSpPr txBox="1"/>
          <p:nvPr/>
        </p:nvSpPr>
        <p:spPr>
          <a:xfrm>
            <a:off x="2743494" y="1630372"/>
            <a:ext cx="6148986" cy="1938992"/>
          </a:xfrm>
          <a:prstGeom prst="rect">
            <a:avLst/>
          </a:prstGeom>
          <a:noFill/>
        </p:spPr>
        <p:txBody>
          <a:bodyPr wrap="square" rtlCol="0">
            <a:spAutoFit/>
          </a:bodyPr>
          <a:lstStyle/>
          <a:p>
            <a:pPr algn="just"/>
            <a:r>
              <a:rPr lang="vi-VN" sz="2000" b="1" dirty="0">
                <a:solidFill>
                  <a:srgbClr val="002060"/>
                </a:solidFill>
              </a:rPr>
              <a:t>Ngày nay, </a:t>
            </a:r>
            <a:r>
              <a:rPr lang="vi-VN" sz="2000" b="1" dirty="0">
                <a:solidFill>
                  <a:srgbClr val="FF0000"/>
                </a:solidFill>
              </a:rPr>
              <a:t>Ngày Quốc tế Lao động </a:t>
            </a:r>
            <a:r>
              <a:rPr lang="vi-VN" sz="2000" b="1" dirty="0">
                <a:solidFill>
                  <a:srgbClr val="002060"/>
                </a:solidFill>
              </a:rPr>
              <a:t>1/5 là ngày hội của giai cấp công nhân và nhân dân lao động nước ta, ngày đoàn kết giai cấp công nhân và các dân tộc bị áp bức trên thế giới trong cuộc đấu tranh vì hòa bình, độc lập dân tộc, dân chủ và tiến bộ xã hội.</a:t>
            </a:r>
            <a:endParaRPr lang="en-US" sz="2000" b="1" dirty="0">
              <a:solidFill>
                <a:srgbClr val="002060"/>
              </a:solidFill>
            </a:endParaRPr>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8542" y="4146553"/>
            <a:ext cx="2281796" cy="2090759"/>
          </a:xfrm>
          <a:prstGeom prst="rect">
            <a:avLst/>
          </a:prstGeom>
          <a:ln w="12700">
            <a:solidFill>
              <a:schemeClr val="tx1"/>
            </a:solidFill>
          </a:ln>
        </p:spPr>
      </p:pic>
      <p:sp>
        <p:nvSpPr>
          <p:cNvPr id="12" name="TextBox 11"/>
          <p:cNvSpPr txBox="1"/>
          <p:nvPr/>
        </p:nvSpPr>
        <p:spPr>
          <a:xfrm>
            <a:off x="2829654" y="4152946"/>
            <a:ext cx="6062826" cy="2246769"/>
          </a:xfrm>
          <a:prstGeom prst="rect">
            <a:avLst/>
          </a:prstGeom>
          <a:noFill/>
        </p:spPr>
        <p:txBody>
          <a:bodyPr wrap="square" rtlCol="0">
            <a:spAutoFit/>
          </a:bodyPr>
          <a:lstStyle/>
          <a:p>
            <a:pPr algn="just"/>
            <a:r>
              <a:rPr lang="vi-VN" sz="2000" b="1" dirty="0">
                <a:solidFill>
                  <a:srgbClr val="002060"/>
                </a:solidFill>
              </a:rPr>
              <a:t>Chiều 7/5/1954, lá cờ “Quyết chiến - Quyết thắng” của Chủ tịch Hồ Chí Minh trao cho Quân đội nhân dân Việt Nam hiên ngang tung bay trên nóc hầm De Castries. Chiến dịch </a:t>
            </a:r>
            <a:r>
              <a:rPr lang="vi-VN" sz="2000" b="1" dirty="0">
                <a:solidFill>
                  <a:srgbClr val="FF0000"/>
                </a:solidFill>
              </a:rPr>
              <a:t>Điện Biên Phủ</a:t>
            </a:r>
            <a:r>
              <a:rPr lang="vi-VN" sz="2000" b="1" dirty="0">
                <a:solidFill>
                  <a:srgbClr val="002060"/>
                </a:solidFill>
              </a:rPr>
              <a:t> đã toàn thắng sau 56 ngày đêm</a:t>
            </a:r>
            <a:r>
              <a:rPr lang="vi-VN" sz="2000" b="1" dirty="0" smtClean="0">
                <a:solidFill>
                  <a:srgbClr val="002060"/>
                </a:solidFill>
              </a:rPr>
              <a:t>.</a:t>
            </a:r>
            <a:r>
              <a:rPr lang="en-US" sz="2000" b="1" dirty="0" smtClean="0">
                <a:solidFill>
                  <a:srgbClr val="002060"/>
                </a:solidFill>
              </a:rPr>
              <a:t> </a:t>
            </a:r>
            <a:r>
              <a:rPr lang="vi-VN" sz="2000" b="1" dirty="0">
                <a:solidFill>
                  <a:srgbClr val="002060"/>
                </a:solidFill>
              </a:rPr>
              <a:t>kết thúc 9 năm trường kỳ kháng chiến chống thực dân Pháp xâm lược.</a:t>
            </a:r>
            <a:endParaRPr lang="en-US" sz="2000" b="1" dirty="0">
              <a:solidFill>
                <a:srgbClr val="002060"/>
              </a:solidFill>
            </a:endParaRPr>
          </a:p>
        </p:txBody>
      </p:sp>
    </p:spTree>
    <p:extLst>
      <p:ext uri="{BB962C8B-B14F-4D97-AF65-F5344CB8AC3E}">
        <p14:creationId xmlns:p14="http://schemas.microsoft.com/office/powerpoint/2010/main" val="33390491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 y="0"/>
            <a:ext cx="9144000" cy="6858000"/>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1769927"/>
            <a:ext cx="2508868" cy="2091121"/>
          </a:xfrm>
          <a:prstGeom prst="rect">
            <a:avLst/>
          </a:prstGeom>
          <a:ln w="19050">
            <a:solidFill>
              <a:schemeClr val="tx1"/>
            </a:solidFill>
          </a:ln>
        </p:spPr>
      </p:pic>
      <p:sp>
        <p:nvSpPr>
          <p:cNvPr id="8" name="TextBox 7"/>
          <p:cNvSpPr txBox="1"/>
          <p:nvPr/>
        </p:nvSpPr>
        <p:spPr>
          <a:xfrm>
            <a:off x="2843808" y="1769927"/>
            <a:ext cx="5893244" cy="1785104"/>
          </a:xfrm>
          <a:prstGeom prst="rect">
            <a:avLst/>
          </a:prstGeom>
          <a:noFill/>
        </p:spPr>
        <p:txBody>
          <a:bodyPr wrap="square" rtlCol="0">
            <a:spAutoFit/>
          </a:bodyPr>
          <a:lstStyle/>
          <a:p>
            <a:pPr algn="just"/>
            <a:r>
              <a:rPr lang="en-US" sz="2200" b="1" dirty="0" err="1" smtClean="0">
                <a:solidFill>
                  <a:srgbClr val="002060"/>
                </a:solidFill>
                <a:latin typeface="Times New Roman" panose="02020603050405020304" pitchFamily="18" charset="0"/>
                <a:cs typeface="Times New Roman" panose="02020603050405020304" pitchFamily="18" charset="0"/>
              </a:rPr>
              <a:t>Ngày</a:t>
            </a:r>
            <a:r>
              <a:rPr lang="en-US" sz="2200" b="1" dirty="0" smtClean="0">
                <a:solidFill>
                  <a:srgbClr val="002060"/>
                </a:solidFill>
                <a:latin typeface="Times New Roman" panose="02020603050405020304" pitchFamily="18" charset="0"/>
                <a:cs typeface="Times New Roman" panose="02020603050405020304" pitchFamily="18" charset="0"/>
              </a:rPr>
              <a:t> 15/5/1941 </a:t>
            </a:r>
            <a:r>
              <a:rPr lang="en-US" sz="2200" b="1" dirty="0" err="1" smtClean="0">
                <a:solidFill>
                  <a:srgbClr val="002060"/>
                </a:solidFill>
                <a:latin typeface="Times New Roman" panose="02020603050405020304" pitchFamily="18" charset="0"/>
                <a:cs typeface="Times New Roman" panose="02020603050405020304" pitchFamily="18" charset="0"/>
              </a:rPr>
              <a:t>tại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Thôn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Mạ</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xã</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Trường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Hà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huyện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Hà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Quảng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Tỉnh</a:t>
            </a:r>
            <a:r>
              <a:rPr lang="en-US" sz="2200" b="1" dirty="0" smtClean="0">
                <a:solidFill>
                  <a:srgbClr val="002060"/>
                </a:solidFill>
                <a:latin typeface="Times New Roman" panose="02020603050405020304" pitchFamily="18" charset="0"/>
                <a:cs typeface="Times New Roman" panose="02020603050405020304" pitchFamily="18" charset="0"/>
              </a:rPr>
              <a:t> Cao </a:t>
            </a:r>
            <a:r>
              <a:rPr lang="en-US" sz="2200" b="1" dirty="0" err="1" smtClean="0">
                <a:solidFill>
                  <a:srgbClr val="002060"/>
                </a:solidFill>
                <a:latin typeface="Times New Roman" panose="02020603050405020304" pitchFamily="18" charset="0"/>
                <a:cs typeface="Times New Roman" panose="02020603050405020304" pitchFamily="18" charset="0"/>
              </a:rPr>
              <a:t>Bằng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Hội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nhi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đồng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cứu</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quốc</a:t>
            </a:r>
            <a:r>
              <a:rPr lang="en-US" sz="2200" b="1" dirty="0" smtClean="0">
                <a:solidFill>
                  <a:srgbClr val="002060"/>
                </a:solidFill>
                <a:latin typeface="Times New Roman" panose="02020603050405020304" pitchFamily="18" charset="0"/>
                <a:cs typeface="Times New Roman" panose="02020603050405020304" pitchFamily="18" charset="0"/>
              </a:rPr>
              <a:t> ( Nay </a:t>
            </a:r>
            <a:r>
              <a:rPr lang="en-US" sz="2200" b="1" dirty="0" err="1" smtClean="0">
                <a:solidFill>
                  <a:srgbClr val="002060"/>
                </a:solidFill>
                <a:latin typeface="Times New Roman" panose="02020603050405020304" pitchFamily="18" charset="0"/>
                <a:cs typeface="Times New Roman" panose="02020603050405020304" pitchFamily="18" charset="0"/>
              </a:rPr>
              <a:t>là</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Đội</a:t>
            </a:r>
            <a:r>
              <a:rPr lang="en-US" sz="2200" b="1" dirty="0" smtClean="0">
                <a:solidFill>
                  <a:srgbClr val="002060"/>
                </a:solidFill>
                <a:latin typeface="Times New Roman" panose="02020603050405020304" pitchFamily="18" charset="0"/>
                <a:cs typeface="Times New Roman" panose="02020603050405020304" pitchFamily="18" charset="0"/>
              </a:rPr>
              <a:t> TNTP </a:t>
            </a:r>
            <a:r>
              <a:rPr lang="en-US" sz="2200" b="1" dirty="0" err="1" smtClean="0">
                <a:solidFill>
                  <a:srgbClr val="002060"/>
                </a:solidFill>
                <a:latin typeface="Times New Roman" panose="02020603050405020304" pitchFamily="18" charset="0"/>
                <a:cs typeface="Times New Roman" panose="02020603050405020304" pitchFamily="18" charset="0"/>
              </a:rPr>
              <a:t>Hồ</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Chí</a:t>
            </a:r>
            <a:r>
              <a:rPr lang="en-US" sz="2200" b="1" dirty="0" smtClean="0">
                <a:solidFill>
                  <a:srgbClr val="002060"/>
                </a:solidFill>
                <a:latin typeface="Times New Roman" panose="02020603050405020304" pitchFamily="18" charset="0"/>
                <a:cs typeface="Times New Roman" panose="02020603050405020304" pitchFamily="18" charset="0"/>
              </a:rPr>
              <a:t> Minh) </a:t>
            </a:r>
            <a:r>
              <a:rPr lang="en-US" sz="2200" b="1" dirty="0" err="1" smtClean="0">
                <a:solidFill>
                  <a:srgbClr val="002060"/>
                </a:solidFill>
                <a:latin typeface="Times New Roman" panose="02020603050405020304" pitchFamily="18" charset="0"/>
                <a:cs typeface="Times New Roman" panose="02020603050405020304" pitchFamily="18" charset="0"/>
              </a:rPr>
              <a:t>được</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thành</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lập</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gồm</a:t>
            </a:r>
            <a:r>
              <a:rPr lang="en-US" sz="2200" b="1" dirty="0" smtClean="0">
                <a:solidFill>
                  <a:srgbClr val="002060"/>
                </a:solidFill>
                <a:latin typeface="Times New Roman" panose="02020603050405020304" pitchFamily="18" charset="0"/>
                <a:cs typeface="Times New Roman" panose="02020603050405020304" pitchFamily="18" charset="0"/>
              </a:rPr>
              <a:t> 5 </a:t>
            </a:r>
            <a:r>
              <a:rPr lang="en-US" sz="2200" b="1" dirty="0" err="1" smtClean="0">
                <a:solidFill>
                  <a:srgbClr val="002060"/>
                </a:solidFill>
                <a:latin typeface="Times New Roman" panose="02020603050405020304" pitchFamily="18" charset="0"/>
                <a:cs typeface="Times New Roman" panose="02020603050405020304" pitchFamily="18" charset="0"/>
              </a:rPr>
              <a:t>đội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viên</a:t>
            </a:r>
            <a:r>
              <a:rPr lang="en-US" sz="2200" b="1" dirty="0" smtClean="0">
                <a:solidFill>
                  <a:srgbClr val="002060"/>
                </a:solidFill>
                <a:latin typeface="Times New Roman" panose="02020603050405020304" pitchFamily="18" charset="0"/>
                <a:cs typeface="Times New Roman" panose="02020603050405020304" pitchFamily="18" charset="0"/>
              </a:rPr>
              <a:t> . </a:t>
            </a:r>
            <a:r>
              <a:rPr lang="en-US" sz="2200" b="1" dirty="0" err="1" smtClean="0">
                <a:solidFill>
                  <a:srgbClr val="002060"/>
                </a:solidFill>
                <a:latin typeface="Times New Roman" panose="02020603050405020304" pitchFamily="18" charset="0"/>
                <a:cs typeface="Times New Roman" panose="02020603050405020304" pitchFamily="18" charset="0"/>
              </a:rPr>
              <a:t>Anh</a:t>
            </a:r>
            <a:r>
              <a:rPr lang="en-US" sz="2200" b="1" dirty="0" smtClean="0">
                <a:solidFill>
                  <a:srgbClr val="002060"/>
                </a:solidFill>
                <a:latin typeface="Times New Roman" panose="02020603050405020304" pitchFamily="18" charset="0"/>
                <a:cs typeface="Times New Roman" panose="02020603050405020304" pitchFamily="18" charset="0"/>
              </a:rPr>
              <a:t> Kim </a:t>
            </a:r>
            <a:r>
              <a:rPr lang="en-US" sz="2200" b="1" dirty="0" err="1" smtClean="0">
                <a:solidFill>
                  <a:srgbClr val="002060"/>
                </a:solidFill>
                <a:latin typeface="Times New Roman" panose="02020603050405020304" pitchFamily="18" charset="0"/>
                <a:cs typeface="Times New Roman" panose="02020603050405020304" pitchFamily="18" charset="0"/>
              </a:rPr>
              <a:t>Đồng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Nông</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Văn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Dền</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làm</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đội</a:t>
            </a:r>
            <a:r>
              <a:rPr lang="en-US" sz="2200" b="1" dirty="0" smtClean="0">
                <a:solidFill>
                  <a:srgbClr val="002060"/>
                </a:solidFill>
                <a:latin typeface="Times New Roman" panose="02020603050405020304" pitchFamily="18" charset="0"/>
                <a:cs typeface="Times New Roman" panose="02020603050405020304" pitchFamily="18" charset="0"/>
              </a:rPr>
              <a:t> </a:t>
            </a:r>
            <a:r>
              <a:rPr lang="en-US" sz="2200" b="1" dirty="0" err="1" smtClean="0">
                <a:solidFill>
                  <a:srgbClr val="002060"/>
                </a:solidFill>
                <a:latin typeface="Times New Roman" panose="02020603050405020304" pitchFamily="18" charset="0"/>
                <a:cs typeface="Times New Roman" panose="02020603050405020304" pitchFamily="18" charset="0"/>
              </a:rPr>
              <a:t>trưởng</a:t>
            </a:r>
            <a:endParaRPr lang="en-US" sz="2200" b="1" dirty="0">
              <a:solidFill>
                <a:srgbClr val="002060"/>
              </a:solidFill>
              <a:latin typeface="Times New Roman" panose="02020603050405020304" pitchFamily="18" charset="0"/>
              <a:cs typeface="Times New Roman" panose="02020603050405020304" pitchFamily="18" charset="0"/>
            </a:endParaRPr>
          </a:p>
        </p:txBody>
      </p:sp>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9512" y="4254243"/>
            <a:ext cx="2508868" cy="2045108"/>
          </a:xfrm>
          <a:prstGeom prst="rect">
            <a:avLst/>
          </a:prstGeom>
          <a:ln w="19050">
            <a:solidFill>
              <a:schemeClr val="tx1"/>
            </a:solidFill>
          </a:ln>
        </p:spPr>
      </p:pic>
      <p:sp>
        <p:nvSpPr>
          <p:cNvPr id="10" name="TextBox 9"/>
          <p:cNvSpPr txBox="1"/>
          <p:nvPr/>
        </p:nvSpPr>
        <p:spPr>
          <a:xfrm>
            <a:off x="2843808" y="4177821"/>
            <a:ext cx="5976664" cy="2462213"/>
          </a:xfrm>
          <a:prstGeom prst="rect">
            <a:avLst/>
          </a:prstGeom>
          <a:noFill/>
        </p:spPr>
        <p:txBody>
          <a:bodyPr wrap="square" rtlCol="0">
            <a:spAutoFit/>
          </a:bodyPr>
          <a:lstStyle/>
          <a:p>
            <a:pPr algn="just"/>
            <a:r>
              <a:rPr lang="vi-VN" sz="2200" b="1" dirty="0">
                <a:solidFill>
                  <a:srgbClr val="002060"/>
                </a:solidFill>
                <a:latin typeface="Times New Roman" panose="02020603050405020304" pitchFamily="18" charset="0"/>
                <a:cs typeface="Times New Roman" panose="02020603050405020304" pitchFamily="18" charset="0"/>
              </a:rPr>
              <a:t>Chủ tịch Hồ Chí Minh (tên lúc nhỏ là Nguyễn Sinh Cung, tên khi đi học là Nguyễn Tất Thành, trong nhiều năm hoạt động cách mạng trước đây lấy tên là Nguyễn Ái Quốc), sinh ngày 19-5-1890 ở làng Kim Liên, xã Nam Liên, huyện Nam Đàn, tỉnh Nghệ An và mất ngày 2-9-1969 tại Hà Nội.</a:t>
            </a:r>
            <a:endParaRPr lang="en-US" sz="2200" b="1" dirty="0">
              <a:solidFill>
                <a:srgbClr val="00206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161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6" name="TextBox 5"/>
          <p:cNvSpPr txBox="1"/>
          <p:nvPr/>
        </p:nvSpPr>
        <p:spPr>
          <a:xfrm>
            <a:off x="3203848" y="1727595"/>
            <a:ext cx="5544616" cy="1384995"/>
          </a:xfrm>
          <a:prstGeom prst="rect">
            <a:avLst/>
          </a:prstGeom>
          <a:noFill/>
        </p:spPr>
        <p:txBody>
          <a:bodyPr wrap="square" rtlCol="0">
            <a:spAutoFit/>
          </a:bodyPr>
          <a:lstStyle/>
          <a:p>
            <a:pPr algn="just"/>
            <a:r>
              <a:rPr lang="vi-VN" sz="2100" b="1" dirty="0">
                <a:solidFill>
                  <a:srgbClr val="002060"/>
                </a:solidFill>
                <a:latin typeface="+mj-lt"/>
              </a:rPr>
              <a:t>Quốc tế thiếu nhi 1/6 được biết đến là ngày Tết dành cho trẻ em. Đây là dịp để trẻ được vui chơi, nhận những món quà ý nghĩa từ người thân.</a:t>
            </a:r>
            <a:endParaRPr lang="en-US" sz="2100" dirty="0">
              <a:solidFill>
                <a:srgbClr val="002060"/>
              </a:solidFill>
              <a:latin typeface="+mj-lt"/>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9998" y="4365104"/>
            <a:ext cx="2777544" cy="2135399"/>
          </a:xfrm>
          <a:prstGeom prst="rect">
            <a:avLst/>
          </a:prstGeom>
          <a:ln w="28575">
            <a:solidFill>
              <a:schemeClr val="tx1"/>
            </a:solidFill>
          </a:ln>
        </p:spPr>
      </p:pic>
      <p:sp>
        <p:nvSpPr>
          <p:cNvPr id="3" name="TextBox 2"/>
          <p:cNvSpPr txBox="1"/>
          <p:nvPr/>
        </p:nvSpPr>
        <p:spPr>
          <a:xfrm>
            <a:off x="3203848" y="4155530"/>
            <a:ext cx="5776958" cy="2354491"/>
          </a:xfrm>
          <a:prstGeom prst="rect">
            <a:avLst/>
          </a:prstGeom>
          <a:noFill/>
        </p:spPr>
        <p:txBody>
          <a:bodyPr wrap="square" rtlCol="0">
            <a:spAutoFit/>
          </a:bodyPr>
          <a:lstStyle/>
          <a:p>
            <a:pPr algn="just"/>
            <a:r>
              <a:rPr lang="vi-VN" sz="2100" b="1" dirty="0">
                <a:solidFill>
                  <a:srgbClr val="002060"/>
                </a:solidFill>
                <a:latin typeface="Times New Roman" panose="02020603050405020304" pitchFamily="18" charset="0"/>
                <a:cs typeface="Times New Roman" panose="02020603050405020304" pitchFamily="18" charset="0"/>
              </a:rPr>
              <a:t>Ban Bí thư Trung ương Đảng Cộng sản Việt Nam đã ra Quyết định số 52 ngày 5 tháng 2 năm 1985 lấy ngày 21 tháng 6 hằng năm làm Ngày báo chí Việt Nam nhằm nâng cao vai trò và trách nhiệm xã hội của báo chí, thắt chặt mối quan hệ giữa báo chí với công chúng, tăng cường sự lãnh đạo của Đảng đối với báo chí</a:t>
            </a:r>
            <a:r>
              <a:rPr lang="vi-VN" sz="2100" dirty="0">
                <a:latin typeface="Times New Roman" panose="02020603050405020304" pitchFamily="18" charset="0"/>
                <a:cs typeface="Times New Roman" panose="02020603050405020304" pitchFamily="18" charset="0"/>
              </a:rPr>
              <a:t>.</a:t>
            </a:r>
            <a:endParaRPr lang="en-US" sz="2100"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9998" y="1729230"/>
            <a:ext cx="2777544" cy="2245452"/>
          </a:xfrm>
          <a:prstGeom prst="rect">
            <a:avLst/>
          </a:prstGeom>
          <a:ln w="28575">
            <a:solidFill>
              <a:schemeClr val="tx1"/>
            </a:solidFill>
          </a:ln>
        </p:spPr>
      </p:pic>
    </p:spTree>
    <p:extLst>
      <p:ext uri="{BB962C8B-B14F-4D97-AF65-F5344CB8AC3E}">
        <p14:creationId xmlns:p14="http://schemas.microsoft.com/office/powerpoint/2010/main" val="147136463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0.0&quot;&gt;&lt;object type=&quot;1&quot; unique_id=&quot;10001&quot;&gt;&lt;object type=&quot;2&quot; unique_id=&quot;10002&quot;&gt;&lt;object type=&quot;3&quot; unique_id=&quot;10003&quot;&gt;&lt;property id=&quot;20148&quot; value=&quot;5&quot;/&gt;&lt;property id=&quot;20300&quot; value=&quot;Slide 1&quot;/&gt;&lt;property id=&quot;20307&quot; value=&quot;263&quot;/&gt;&lt;/object&gt;&lt;object type=&quot;3&quot; unique_id=&quot;10004&quot;&gt;&lt;property id=&quot;20148&quot; value=&quot;5&quot;/&gt;&lt;property id=&quot;20300&quot; value=&quot;Slide 4&quot;/&gt;&lt;property id=&quot;20307&quot; value=&quot;256&quot;/&gt;&lt;/object&gt;&lt;object type=&quot;3&quot; unique_id=&quot;10016&quot;&gt;&lt;property id=&quot;20148&quot; value=&quot;5&quot;/&gt;&lt;property id=&quot;20300&quot; value=&quot;Slide 19&quot;/&gt;&lt;property id=&quot;20307&quot; value=&quot;276&quot;/&gt;&lt;/object&gt;&lt;object type=&quot;3&quot; unique_id=&quot;10017&quot;&gt;&lt;property id=&quot;20148&quot; value=&quot;5&quot;/&gt;&lt;property id=&quot;20300&quot; value=&quot;Slide 20&quot;/&gt;&lt;property id=&quot;20307&quot; value=&quot;262&quot;/&gt;&lt;/object&gt;&lt;object type=&quot;3&quot; unique_id=&quot;10385&quot;&gt;&lt;property id=&quot;20148&quot; value=&quot;5&quot;/&gt;&lt;property id=&quot;20300&quot; value=&quot;Slide 2&quot;/&gt;&lt;property id=&quot;20307&quot; value=&quot;292&quot;/&gt;&lt;/object&gt;&lt;object type=&quot;3&quot; unique_id=&quot;10386&quot;&gt;&lt;property id=&quot;20148&quot; value=&quot;5&quot;/&gt;&lt;property id=&quot;20300&quot; value=&quot;Slide 3&quot;/&gt;&lt;property id=&quot;20307&quot; value=&quot;293&quot;/&gt;&lt;/object&gt;&lt;object type=&quot;3&quot; unique_id=&quot;10387&quot;&gt;&lt;property id=&quot;20148&quot; value=&quot;5&quot;/&gt;&lt;property id=&quot;20300&quot; value=&quot;Slide 5&quot;/&gt;&lt;property id=&quot;20307&quot; value=&quot;289&quot;/&gt;&lt;/object&gt;&lt;object type=&quot;3&quot; unique_id=&quot;10388&quot;&gt;&lt;property id=&quot;20148&quot; value=&quot;5&quot;/&gt;&lt;property id=&quot;20300&quot; value=&quot;Slide 6&quot;/&gt;&lt;property id=&quot;20307&quot; value=&quot;296&quot;/&gt;&lt;/object&gt;&lt;object type=&quot;3&quot; unique_id=&quot;10389&quot;&gt;&lt;property id=&quot;20148&quot; value=&quot;5&quot;/&gt;&lt;property id=&quot;20300&quot; value=&quot;Slide 7&quot;/&gt;&lt;property id=&quot;20307&quot; value=&quot;297&quot;/&gt;&lt;/object&gt;&lt;object type=&quot;3&quot; unique_id=&quot;10390&quot;&gt;&lt;property id=&quot;20148&quot; value=&quot;5&quot;/&gt;&lt;property id=&quot;20300&quot; value=&quot;Slide 8&quot;/&gt;&lt;property id=&quot;20307&quot; value=&quot;298&quot;/&gt;&lt;/object&gt;&lt;object type=&quot;3&quot; unique_id=&quot;10391&quot;&gt;&lt;property id=&quot;20148&quot; value=&quot;5&quot;/&gt;&lt;property id=&quot;20300&quot; value=&quot;Slide 9&quot;/&gt;&lt;property id=&quot;20307&quot; value=&quot;299&quot;/&gt;&lt;/object&gt;&lt;object type=&quot;3&quot; unique_id=&quot;10392&quot;&gt;&lt;property id=&quot;20148&quot; value=&quot;5&quot;/&gt;&lt;property id=&quot;20300&quot; value=&quot;Slide 10&quot;/&gt;&lt;property id=&quot;20307&quot; value=&quot;300&quot;/&gt;&lt;/object&gt;&lt;object type=&quot;3&quot; unique_id=&quot;10393&quot;&gt;&lt;property id=&quot;20148&quot; value=&quot;5&quot;/&gt;&lt;property id=&quot;20300&quot; value=&quot;Slide 11&quot;/&gt;&lt;property id=&quot;20307&quot; value=&quot;301&quot;/&gt;&lt;/object&gt;&lt;object type=&quot;3&quot; unique_id=&quot;10394&quot;&gt;&lt;property id=&quot;20148&quot; value=&quot;5&quot;/&gt;&lt;property id=&quot;20300&quot; value=&quot;Slide 12&quot;/&gt;&lt;property id=&quot;20307&quot; value=&quot;302&quot;/&gt;&lt;/object&gt;&lt;object type=&quot;3&quot; unique_id=&quot;10395&quot;&gt;&lt;property id=&quot;20148&quot; value=&quot;5&quot;/&gt;&lt;property id=&quot;20300&quot; value=&quot;Slide 13&quot;/&gt;&lt;property id=&quot;20307&quot; value=&quot;294&quot;/&gt;&lt;/object&gt;&lt;object type=&quot;3&quot; unique_id=&quot;10396&quot;&gt;&lt;property id=&quot;20148&quot; value=&quot;5&quot;/&gt;&lt;property id=&quot;20300&quot; value=&quot;Slide 14&quot;/&gt;&lt;property id=&quot;20307&quot; value=&quot;303&quot;/&gt;&lt;/object&gt;&lt;object type=&quot;3&quot; unique_id=&quot;10397&quot;&gt;&lt;property id=&quot;20148&quot; value=&quot;5&quot;/&gt;&lt;property id=&quot;20300&quot; value=&quot;Slide 15&quot;/&gt;&lt;property id=&quot;20307&quot; value=&quot;304&quot;/&gt;&lt;/object&gt;&lt;object type=&quot;3&quot; unique_id=&quot;10398&quot;&gt;&lt;property id=&quot;20148&quot; value=&quot;5&quot;/&gt;&lt;property id=&quot;20300&quot; value=&quot;Slide 16&quot;/&gt;&lt;property id=&quot;20307&quot; value=&quot;306&quot;/&gt;&lt;/object&gt;&lt;object type=&quot;3&quot; unique_id=&quot;10399&quot;&gt;&lt;property id=&quot;20148&quot; value=&quot;5&quot;/&gt;&lt;property id=&quot;20300&quot; value=&quot;Slide 17&quot;/&gt;&lt;property id=&quot;20307&quot; value=&quot;307&quot;/&gt;&lt;/object&gt;&lt;object type=&quot;3&quot; unique_id=&quot;10400&quot;&gt;&lt;property id=&quot;20148&quot; value=&quot;5&quot;/&gt;&lt;property id=&quot;20300&quot; value=&quot;Slide 18&quot;/&gt;&lt;property id=&quot;20307&quot; value=&quot;305&quot;/&gt;&lt;/object&gt;&lt;/object&gt;&lt;object type=&quot;8&quot; unique_id=&quot;10034&quot;&gt;&lt;/object&gt;&lt;/object&gt;&lt;/database&gt;"/>
  <p:tag name="SECTOMILLISECCONVERTED" val="1"/>
</p:tagLst>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3.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1139</TotalTime>
  <Words>1449</Words>
  <Application>Microsoft Office PowerPoint</Application>
  <PresentationFormat>On-screen Show (4:3)</PresentationFormat>
  <Paragraphs>55</Paragraphs>
  <Slides>22</Slides>
  <Notes>2</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22</vt:i4>
      </vt:variant>
    </vt:vector>
  </HeadingPairs>
  <TitlesOfParts>
    <vt:vector size="35" baseType="lpstr">
      <vt:lpstr>.VnBahamasBH</vt:lpstr>
      <vt:lpstr>Arial</vt:lpstr>
      <vt:lpstr>Calibri</vt:lpstr>
      <vt:lpstr>Constantia</vt:lpstr>
      <vt:lpstr>Franklin Gothic Book</vt:lpstr>
      <vt:lpstr>Franklin Gothic Medium</vt:lpstr>
      <vt:lpstr>Tahoma</vt:lpstr>
      <vt:lpstr>Times New Roman</vt:lpstr>
      <vt:lpstr>Wingdings 2</vt:lpstr>
      <vt:lpstr>Trek</vt:lpstr>
      <vt:lpstr>Flow</vt:lpstr>
      <vt:lpstr>Office Theme</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Admin</cp:lastModifiedBy>
  <cp:revision>131</cp:revision>
  <dcterms:created xsi:type="dcterms:W3CDTF">2020-05-07T08:53:34Z</dcterms:created>
  <dcterms:modified xsi:type="dcterms:W3CDTF">2021-09-16T13:42:04Z</dcterms:modified>
</cp:coreProperties>
</file>