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9" r:id="rId3"/>
    <p:sldId id="260" r:id="rId4"/>
    <p:sldId id="261" r:id="rId5"/>
    <p:sldId id="269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20E0E"/>
    <a:srgbClr val="000000"/>
    <a:srgbClr val="FFFF66"/>
    <a:srgbClr val="FF0000"/>
    <a:srgbClr val="00FF00"/>
    <a:srgbClr val="0000FF"/>
    <a:srgbClr val="CA0409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A4DD-AE6E-45DD-BB5A-E2E636EE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97FE-AA1C-47B6-B5E3-CC106C73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124-23F5-45A9-84C4-FD5F66E4F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1455-9DBD-4ECB-80FB-7FDF0BD9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D709-4BC6-49BF-B588-B82EA38B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54C1-96C3-486E-8181-95096865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E05A8-1572-4787-91A5-26D27DAE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94D60-D143-4C6A-AA5A-5B39AB4F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05C0-1ADF-45C6-ACB9-88C87595F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B3B4C-8B0F-4AA5-9A76-D65750FE2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A13E-57CB-4585-8290-E01A4ADCF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79B8-801A-4F5C-97BF-AEC95CFB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185-91FC-46BC-8890-6B740B59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29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C45646-A798-4635-AB12-D0B18ED6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vietnamwebsite.net/avatar/dongvat/images_15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Kiểm tra bài cũ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1816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Where is the book?</a:t>
            </a: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3505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.Lamp/ where / the / is ?</a:t>
            </a: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0" y="5029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5. There / a picture/is /on /the / wall.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181600" y="3429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A0409"/>
                </a:solidFill>
              </a:rPr>
              <a:t>Where is the lamp ?</a:t>
            </a:r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 rot="10800000" flipV="1">
            <a:off x="-1588" y="2057400"/>
            <a:ext cx="396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1.Is / the /where / book ?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953000" y="5029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There is a picture on the wall.</a:t>
            </a:r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0" y="2819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2. On / It / the / is / table.</a:t>
            </a:r>
          </a:p>
        </p:txBody>
      </p:sp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0" y="4191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4. Next to / is / the / It /table.</a:t>
            </a:r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0" y="59436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6. are / there / chairs / two/ the /behind / table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181600" y="2743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It is on the table.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181600" y="4191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It is next to the table.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953000" y="58674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There are two chairs behind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  <p:bldP spid="3096" grpId="0"/>
      <p:bldP spid="3098" grpId="0"/>
      <p:bldP spid="3102" grpId="0"/>
      <p:bldP spid="3103" grpId="0"/>
      <p:bldP spid="3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www.vietnamwebsite.net/avatar/dongvat/images_15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" y="381000"/>
            <a:ext cx="1371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Hình0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90800"/>
            <a:ext cx="487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981200" y="12954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0" y="19050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Lesson 1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0" y="2590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1. Look listen and repeat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791200" y="2743200"/>
            <a:ext cx="2057400" cy="1600200"/>
          </a:xfrm>
          <a:prstGeom prst="cloudCallout">
            <a:avLst>
              <a:gd name="adj1" fmla="val -44444"/>
              <a:gd name="adj2" fmla="val 5367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Doing - làm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Skipping – nhảy dây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/>
      <p:bldP spid="143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Hình0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0" y="3048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FF66"/>
                </a:solidFill>
              </a:rPr>
              <a:t>Mr Thanh</a:t>
            </a:r>
            <a:r>
              <a:rPr lang="en-US" sz="2400"/>
              <a:t> : Where is Mai ?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0" y="3962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</a:rPr>
              <a:t>Mrs Lan</a:t>
            </a:r>
            <a:r>
              <a:rPr lang="en-US" sz="2400"/>
              <a:t> : She’s in the garden.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0" y="4953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FF66"/>
                </a:solidFill>
              </a:rPr>
              <a:t>Mr Thanh</a:t>
            </a:r>
            <a:r>
              <a:rPr lang="en-US" sz="2400"/>
              <a:t> : What’s she </a:t>
            </a:r>
            <a:r>
              <a:rPr lang="en-US" sz="2400">
                <a:solidFill>
                  <a:srgbClr val="FF0000"/>
                </a:solidFill>
              </a:rPr>
              <a:t>doing</a:t>
            </a:r>
            <a:r>
              <a:rPr lang="en-US" sz="2400"/>
              <a:t> ?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586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</a:rPr>
              <a:t>Mrs Lan</a:t>
            </a:r>
            <a:r>
              <a:rPr lang="en-US" sz="2400"/>
              <a:t> : She’s </a:t>
            </a:r>
            <a:r>
              <a:rPr lang="en-US" sz="2400">
                <a:solidFill>
                  <a:srgbClr val="FF0000"/>
                </a:solidFill>
              </a:rPr>
              <a:t>skipping.</a:t>
            </a:r>
          </a:p>
        </p:txBody>
      </p: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828800" y="9144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0" y="1828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1. Look listen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  <p:bldP spid="15386" grpId="0"/>
      <p:bldP spid="15387" grpId="0"/>
      <p:bldP spid="15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ình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Hình0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954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hình0215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295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 descr="Hình02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2968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4" descr="Hình02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862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Hình02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857625"/>
            <a:ext cx="3276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429000" y="2286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228600" y="762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Look and say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89560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cooking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867400" y="3352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singing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</a:rPr>
              <a:t>skating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9718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20E0E"/>
                </a:solidFill>
              </a:rPr>
              <a:t>jumping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8674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  <p:bldP spid="19475" grpId="0"/>
      <p:bldP spid="19476" grpId="0"/>
      <p:bldP spid="19477" grpId="0"/>
      <p:bldP spid="19478" grpId="0"/>
      <p:bldP spid="194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Mâu câu : Hỏi và trả lời một ai đó đang làm gì 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" y="2971800"/>
            <a:ext cx="830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What ‘s he / she doing ?</a:t>
            </a:r>
          </a:p>
          <a:p>
            <a:pPr>
              <a:spcBef>
                <a:spcPct val="50000"/>
              </a:spcBef>
            </a:pPr>
            <a:r>
              <a:rPr lang="en-US" sz="2400"/>
              <a:t>He / she’s + v(ing).</a:t>
            </a:r>
          </a:p>
          <a:p>
            <a:pPr>
              <a:spcBef>
                <a:spcPct val="50000"/>
              </a:spcBef>
            </a:pPr>
            <a:r>
              <a:rPr lang="en-US" sz="2400"/>
              <a:t>What is =what’s</a:t>
            </a:r>
          </a:p>
          <a:p>
            <a:pPr>
              <a:spcBef>
                <a:spcPct val="50000"/>
              </a:spcBef>
            </a:pPr>
            <a:r>
              <a:rPr lang="en-US" sz="2400"/>
              <a:t>He is = he’s</a:t>
            </a:r>
          </a:p>
          <a:p>
            <a:pPr>
              <a:spcBef>
                <a:spcPct val="50000"/>
              </a:spcBef>
            </a:pPr>
            <a:r>
              <a:rPr lang="en-US" sz="2400"/>
              <a:t>She is = she’s</a:t>
            </a:r>
          </a:p>
          <a:p>
            <a:pPr>
              <a:spcBef>
                <a:spcPct val="50000"/>
              </a:spcBef>
            </a:pPr>
            <a:r>
              <a:rPr lang="en-US" sz="2400"/>
              <a:t>V(ing ) =  động từ thêm đuôi ing. ( ex : read +ing = reading)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1" name="Picture 21" descr="Hình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Hình0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3124200" y="5334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381000" y="1371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+</a:t>
            </a:r>
            <a:r>
              <a:rPr lang="en-US" sz="2800" b="1"/>
              <a:t> practice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0" y="2438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  What is </a:t>
            </a:r>
            <a:r>
              <a:rPr lang="en-US" sz="2400" b="1">
                <a:solidFill>
                  <a:srgbClr val="FF0000"/>
                </a:solidFill>
              </a:rPr>
              <a:t>he</a:t>
            </a:r>
            <a:r>
              <a:rPr lang="en-US" sz="2400" b="1"/>
              <a:t> doing ?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0" y="3429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-</a:t>
            </a: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He</a:t>
            </a:r>
            <a:r>
              <a:rPr lang="en-US" sz="2400"/>
              <a:t>’s reading.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0" y="4876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What is </a:t>
            </a:r>
            <a:r>
              <a:rPr lang="en-US" sz="2400" b="1">
                <a:solidFill>
                  <a:srgbClr val="FFFF66"/>
                </a:solidFill>
              </a:rPr>
              <a:t>she</a:t>
            </a:r>
            <a:r>
              <a:rPr lang="en-US" sz="2400" b="1"/>
              <a:t> doing ?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0" y="5791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 sz="2400"/>
              <a:t>- </a:t>
            </a:r>
            <a:r>
              <a:rPr lang="en-US" sz="2400">
                <a:solidFill>
                  <a:srgbClr val="FFFF66"/>
                </a:solidFill>
              </a:rPr>
              <a:t>She</a:t>
            </a:r>
            <a:r>
              <a:rPr lang="en-US" sz="2400"/>
              <a:t>’s cooking.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  <p:bldP spid="20506" grpId="0"/>
      <p:bldP spid="20507" grpId="0"/>
      <p:bldP spid="20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Hình0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2895600" y="2286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4"/>
          <p:cNvSpPr txBox="1">
            <a:spLocks noChangeArrowheads="1"/>
          </p:cNvSpPr>
          <p:nvPr/>
        </p:nvSpPr>
        <p:spPr bwMode="auto">
          <a:xfrm>
            <a:off x="1981200" y="3810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Unit 15  :      </a:t>
            </a:r>
            <a:r>
              <a:rPr lang="en-US" sz="3200" b="1">
                <a:solidFill>
                  <a:srgbClr val="FF0000"/>
                </a:solidFill>
              </a:rPr>
              <a:t>AT HOME</a:t>
            </a:r>
          </a:p>
        </p:txBody>
      </p:sp>
      <p:sp>
        <p:nvSpPr>
          <p:cNvPr id="10243" name="Text Box 25"/>
          <p:cNvSpPr txBox="1">
            <a:spLocks noChangeArrowheads="1"/>
          </p:cNvSpPr>
          <p:nvPr/>
        </p:nvSpPr>
        <p:spPr bwMode="auto">
          <a:xfrm>
            <a:off x="7620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What …………Nam doing ?</a:t>
            </a:r>
          </a:p>
        </p:txBody>
      </p:sp>
      <p:sp>
        <p:nvSpPr>
          <p:cNvPr id="10244" name="Text Box 26"/>
          <p:cNvSpPr txBox="1">
            <a:spLocks noChangeArrowheads="1"/>
          </p:cNvSpPr>
          <p:nvPr/>
        </p:nvSpPr>
        <p:spPr bwMode="auto">
          <a:xfrm>
            <a:off x="685800" y="2438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2. ……..is playing chess.</a:t>
            </a:r>
          </a:p>
        </p:txBody>
      </p:sp>
      <p:sp>
        <p:nvSpPr>
          <p:cNvPr id="10245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3. What …………Van doing ?</a:t>
            </a:r>
          </a:p>
        </p:txBody>
      </p:sp>
      <p:sp>
        <p:nvSpPr>
          <p:cNvPr id="10246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4. ……..  ………. Chatting .</a:t>
            </a:r>
          </a:p>
        </p:txBody>
      </p:sp>
      <p:sp>
        <p:nvSpPr>
          <p:cNvPr id="10247" name="Text Box 29"/>
          <p:cNvSpPr txBox="1">
            <a:spLocks noChangeArrowheads="1"/>
          </p:cNvSpPr>
          <p:nvPr/>
        </p:nvSpPr>
        <p:spPr bwMode="auto">
          <a:xfrm>
            <a:off x="0" y="510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5. What …………you  doing ?</a:t>
            </a:r>
          </a:p>
        </p:txBody>
      </p:sp>
      <p:sp>
        <p:nvSpPr>
          <p:cNvPr id="10248" name="Text Box 30"/>
          <p:cNvSpPr txBox="1">
            <a:spLocks noChangeArrowheads="1"/>
          </p:cNvSpPr>
          <p:nvPr/>
        </p:nvSpPr>
        <p:spPr bwMode="auto">
          <a:xfrm>
            <a:off x="0" y="5791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6. I ……..reading.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2860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is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990600" y="243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 He 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2362200" y="3200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438400" y="4038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295400" y="4038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She 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2438400" y="510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FFCC"/>
                </a:solidFill>
              </a:rPr>
              <a:t>are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447800" y="5791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FFCC"/>
                </a:solidFill>
              </a:rPr>
              <a:t>  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6656" grpId="0"/>
      <p:bldP spid="26657" grpId="0"/>
      <p:bldP spid="26658" grpId="0"/>
      <p:bldP spid="26659" grpId="0"/>
      <p:bldP spid="26660" grpId="0"/>
      <p:bldP spid="26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rder-88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514600" y="990600"/>
            <a:ext cx="342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Learn by heart the vocabulary</a:t>
            </a:r>
          </a:p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and the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321</TotalTime>
  <Words>361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Calibri</vt:lpstr>
      <vt:lpstr>Fading Grid</vt:lpstr>
      <vt:lpstr>Kiểm tra bài cũ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302-TA</dc:creator>
  <cp:lastModifiedBy>CSTeam</cp:lastModifiedBy>
  <cp:revision>12</cp:revision>
  <dcterms:created xsi:type="dcterms:W3CDTF">2010-10-11T11:53:30Z</dcterms:created>
  <dcterms:modified xsi:type="dcterms:W3CDTF">2016-06-29T09:55:53Z</dcterms:modified>
</cp:coreProperties>
</file>