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20" r:id="rId5"/>
    <p:sldMasterId id="2147483732" r:id="rId6"/>
  </p:sldMasterIdLst>
  <p:notesMasterIdLst>
    <p:notesMasterId r:id="rId30"/>
  </p:notesMasterIdLst>
  <p:sldIdLst>
    <p:sldId id="348" r:id="rId7"/>
    <p:sldId id="349" r:id="rId8"/>
    <p:sldId id="337" r:id="rId9"/>
    <p:sldId id="258" r:id="rId10"/>
    <p:sldId id="338" r:id="rId11"/>
    <p:sldId id="339" r:id="rId12"/>
    <p:sldId id="261" r:id="rId13"/>
    <p:sldId id="316" r:id="rId14"/>
    <p:sldId id="259" r:id="rId15"/>
    <p:sldId id="298" r:id="rId16"/>
    <p:sldId id="300" r:id="rId17"/>
    <p:sldId id="307" r:id="rId18"/>
    <p:sldId id="340" r:id="rId19"/>
    <p:sldId id="341" r:id="rId20"/>
    <p:sldId id="342" r:id="rId21"/>
    <p:sldId id="345" r:id="rId22"/>
    <p:sldId id="343" r:id="rId23"/>
    <p:sldId id="344" r:id="rId24"/>
    <p:sldId id="264" r:id="rId25"/>
    <p:sldId id="277" r:id="rId26"/>
    <p:sldId id="272" r:id="rId27"/>
    <p:sldId id="280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ACCE4-A3A2-4102-A2EF-EB5F9FAA141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AFCAA-3BCE-46E3-BEC7-2F1E88F2C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622F-5CC6-4EFB-ABBC-FCE5937CEABA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55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99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08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AFCAA-3BCE-46E3-BEC7-2F1E88F2CC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65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84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31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128006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5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9495131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424171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6842364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5142848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246653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516604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418553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415911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611455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415489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5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4277103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458840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296405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647218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33242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73177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95583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05896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906782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418425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012479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5" y="170974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5" y="458947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7798507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96791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80580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56639"/>
      </p:ext>
    </p:extLst>
  </p:cSld>
  <p:clrMapOvr>
    <a:masterClrMapping/>
  </p:clrMapOvr>
  <p:transition spd="slow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80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1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7908922"/>
      </p:ext>
    </p:extLst>
  </p:cSld>
  <p:clrMapOvr>
    <a:masterClrMapping/>
  </p:clrMapOvr>
  <p:transition spd="slow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2" y="1600476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98992786"/>
      </p:ext>
    </p:extLst>
  </p:cSld>
  <p:clrMapOvr>
    <a:masterClrMapping/>
  </p:clrMapOvr>
  <p:transition spd="slow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16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7389012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76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9" y="1600476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7684346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6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6" y="2174942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81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81" y="2174942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9227631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557813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84959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473261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5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5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5735430"/>
      </p:ext>
    </p:extLst>
  </p:cSld>
  <p:clrMapOvr>
    <a:masterClrMapping/>
  </p:clrMapOvr>
  <p:transition spd="slow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6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6" y="61239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6" y="536784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30178791"/>
      </p:ext>
    </p:extLst>
  </p:cSld>
  <p:clrMapOvr>
    <a:masterClrMapping/>
  </p:clrMapOvr>
  <p:transition spd="slow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2" y="1600476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19641563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53" y="27460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60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5834590"/>
      </p:ext>
    </p:extLst>
  </p:cSld>
  <p:clrMapOvr>
    <a:masterClrMapping/>
  </p:clrMapOvr>
  <p:transition spd="slow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76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9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9" y="391788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3953960"/>
      </p:ext>
    </p:extLst>
  </p:cSld>
  <p:clrMapOvr>
    <a:masterClrMapping/>
  </p:clrMapOvr>
  <p:transition spd="slow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52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14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95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2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2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38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80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3" y="365129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2652186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84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618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644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819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04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1" y="274640"/>
            <a:ext cx="36554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41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62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10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56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6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8497201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24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49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053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8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5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975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169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6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4" y="27464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7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834361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3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009178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5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6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8738342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8" y="2690816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694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5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05/09/2021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118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5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5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87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6121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2F615-32DD-4336-820C-95AE8B09661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E57CF-300E-4F2C-A8C0-83E7AE39C2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FB03C-B98F-438B-8BA3-4177DE0AB57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6DD50-E226-4461-8755-717AF1D4055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2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gif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6.gif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10906" y="681755"/>
            <a:ext cx="806594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4223548" y="4293099"/>
            <a:ext cx="414283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GV: Chu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Hà</a:t>
            </a:r>
            <a:endParaRPr sz="36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10906" cy="22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25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45"/>
            <a:ext cx="2299335" cy="16262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73867" y="962072"/>
            <a:ext cx="3497147" cy="177800"/>
            <a:chOff x="4256877" y="4911573"/>
            <a:chExt cx="3497147" cy="177800"/>
          </a:xfrm>
        </p:grpSpPr>
        <p:sp>
          <p:nvSpPr>
            <p:cNvPr id="14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597083" y="1387664"/>
            <a:ext cx="7510923" cy="5736833"/>
            <a:chOff x="4461438" y="1561644"/>
            <a:chExt cx="7510923" cy="5736833"/>
          </a:xfrm>
        </p:grpSpPr>
        <p:pic>
          <p:nvPicPr>
            <p:cNvPr id="31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1438" y="1561644"/>
              <a:ext cx="7510923" cy="573683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750621" y="2572361"/>
              <a:ext cx="4636301" cy="261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Aft>
                  <a:spcPts val="1000"/>
                </a:spcAft>
              </a:pPr>
              <a:r>
                <a:rPr lang="vi-VN" sz="36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Hoạt động 1: Tìm hiểu công việc, nghề nghiệp của những người lớn trong gia đình</a:t>
              </a:r>
              <a:endParaRPr lang="vi-VN" sz="3600" dirty="0">
                <a:effectLst/>
                <a:latin typeface="+mj-lt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4a8e9e6f0a315977ad9af715ccf7ba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" y="10"/>
            <a:ext cx="2176970" cy="82649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BC7DC8E-C87B-469D-8062-B0B7F4AC85C4}"/>
              </a:ext>
            </a:extLst>
          </p:cNvPr>
          <p:cNvSpPr/>
          <p:nvPr/>
        </p:nvSpPr>
        <p:spPr>
          <a:xfrm>
            <a:off x="2423604" y="71021"/>
            <a:ext cx="9357064" cy="80786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Nói tên công việc, nghề nghiệp của những người trong các hình dưới đây.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B0E16C-12CA-4810-965F-4C18D295A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060" y="1260629"/>
            <a:ext cx="8194435" cy="520767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5E910F0D-1AA8-4A2F-88FE-6F725913B202}"/>
              </a:ext>
            </a:extLst>
          </p:cNvPr>
          <p:cNvSpPr/>
          <p:nvPr/>
        </p:nvSpPr>
        <p:spPr>
          <a:xfrm>
            <a:off x="2423604" y="71021"/>
            <a:ext cx="9357064" cy="80786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Công việc và nghề nghiệp đó có ý nghĩa gì?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34" y="244465"/>
            <a:ext cx="1029471" cy="1101969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617" y="1346083"/>
            <a:ext cx="4612630" cy="452911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758" y="-587230"/>
            <a:ext cx="4206753" cy="7623664"/>
          </a:xfrm>
          <a:prstGeom prst="rect">
            <a:avLst/>
          </a:prstGeom>
        </p:spPr>
      </p:pic>
      <p:sp>
        <p:nvSpPr>
          <p:cNvPr id="7" name="0"/>
          <p:cNvSpPr txBox="1">
            <a:spLocks noChangeArrowheads="1"/>
          </p:cNvSpPr>
          <p:nvPr/>
        </p:nvSpPr>
        <p:spPr bwMode="auto">
          <a:xfrm>
            <a:off x="1855667" y="1454404"/>
            <a:ext cx="322093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 panose="020B0604020202020204" pitchFamily="34" charset="0"/>
              </a:rPr>
              <a:t>Thảo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 panose="020B0604020202020204" pitchFamily="34" charset="0"/>
              </a:rPr>
              <a:t>luận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 panose="020B0604020202020204" pitchFamily="34" charset="0"/>
              </a:rPr>
              <a:t>nhóm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Arial" panose="020B0604020202020204" pitchFamily="34" charset="0"/>
              </a:rPr>
              <a:t>đôi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9359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54CB46-36BD-45CA-8603-CD082DDCB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45" y="2"/>
            <a:ext cx="3376844" cy="3594705"/>
          </a:xfrm>
          <a:prstGeom prst="rect">
            <a:avLst/>
          </a:prstGeom>
        </p:spPr>
      </p:pic>
      <p:sp>
        <p:nvSpPr>
          <p:cNvPr id="4" name="圆角矩形 12">
            <a:extLst>
              <a:ext uri="{FF2B5EF4-FFF2-40B4-BE49-F238E27FC236}">
                <a16:creationId xmlns="" xmlns:a16="http://schemas.microsoft.com/office/drawing/2014/main" id="{DAD761EF-C880-48B5-8B8A-951676A76EA3}"/>
              </a:ext>
            </a:extLst>
          </p:cNvPr>
          <p:cNvSpPr/>
          <p:nvPr/>
        </p:nvSpPr>
        <p:spPr>
          <a:xfrm rot="5400000" flipV="1">
            <a:off x="6889067" y="-2379224"/>
            <a:ext cx="1323891" cy="7571552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="" xmlns:a16="http://schemas.microsoft.com/office/drawing/2014/main" id="{0D8A8EA2-6EB8-4E37-9708-E69359D965B1}"/>
              </a:ext>
            </a:extLst>
          </p:cNvPr>
          <p:cNvSpPr txBox="1"/>
          <p:nvPr/>
        </p:nvSpPr>
        <p:spPr>
          <a:xfrm flipH="1">
            <a:off x="4041921" y="744616"/>
            <a:ext cx="6799898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Ca sĩ: mang tiếng hát để cổ động, động viên, truyền cảm hứng yêu đời, mang lại niềm vui đến mọi người.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2DA12F-E9F2-4DF3-B1D4-57BA1B0AC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40" y="3795434"/>
            <a:ext cx="2887455" cy="2933840"/>
          </a:xfrm>
          <a:prstGeom prst="rect">
            <a:avLst/>
          </a:prstGeom>
        </p:spPr>
      </p:pic>
      <p:sp>
        <p:nvSpPr>
          <p:cNvPr id="8" name="圆角矩形 12">
            <a:extLst>
              <a:ext uri="{FF2B5EF4-FFF2-40B4-BE49-F238E27FC236}">
                <a16:creationId xmlns="" xmlns:a16="http://schemas.microsoft.com/office/drawing/2014/main" id="{93911F60-75F7-4E4E-B524-7F4ECE3B3F20}"/>
              </a:ext>
            </a:extLst>
          </p:cNvPr>
          <p:cNvSpPr/>
          <p:nvPr/>
        </p:nvSpPr>
        <p:spPr>
          <a:xfrm rot="5400000" flipV="1">
            <a:off x="6889066" y="1665674"/>
            <a:ext cx="1323891" cy="7571552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="" xmlns:a16="http://schemas.microsoft.com/office/drawing/2014/main" id="{FAEC8B27-6CE8-4F22-B736-595AC3CB340B}"/>
              </a:ext>
            </a:extLst>
          </p:cNvPr>
          <p:cNvSpPr txBox="1"/>
          <p:nvPr/>
        </p:nvSpPr>
        <p:spPr>
          <a:xfrm flipH="1">
            <a:off x="4151062" y="4974406"/>
            <a:ext cx="679989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+mj-lt"/>
                <a:ea typeface="inpin heiti" charset="-122"/>
                <a:sym typeface="微软雅黑" panose="020B0503020204020204" charset="-122"/>
              </a:rPr>
              <a:t>Lái taxi: đưa mọi người đến nơi cần đến và an toàn.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inpin heiti" charset="-122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93282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1F3AC1-9807-4D68-B02D-A5F24D49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6" y="194569"/>
            <a:ext cx="2733221" cy="2743940"/>
          </a:xfrm>
          <a:prstGeom prst="rect">
            <a:avLst/>
          </a:prstGeom>
        </p:spPr>
      </p:pic>
      <p:sp>
        <p:nvSpPr>
          <p:cNvPr id="4" name="圆角矩形 12">
            <a:extLst>
              <a:ext uri="{FF2B5EF4-FFF2-40B4-BE49-F238E27FC236}">
                <a16:creationId xmlns="" xmlns:a16="http://schemas.microsoft.com/office/drawing/2014/main" id="{A0FE3ED0-D39B-4BB8-B2E2-A46F5C4CD494}"/>
              </a:ext>
            </a:extLst>
          </p:cNvPr>
          <p:cNvSpPr/>
          <p:nvPr/>
        </p:nvSpPr>
        <p:spPr>
          <a:xfrm rot="5400000" flipV="1">
            <a:off x="6889067" y="-2379224"/>
            <a:ext cx="1323891" cy="7571552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="" xmlns:a16="http://schemas.microsoft.com/office/drawing/2014/main" id="{960A0B90-BCD9-4119-A5A9-24FD873DB142}"/>
              </a:ext>
            </a:extLst>
          </p:cNvPr>
          <p:cNvSpPr txBox="1"/>
          <p:nvPr/>
        </p:nvSpPr>
        <p:spPr>
          <a:xfrm flipH="1">
            <a:off x="4041921" y="744616"/>
            <a:ext cx="6799898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Cầu thủ đá bóng: thi đấu vì màu cờ sắc áo của địa phương, của đất nước, mang lại niềm vui, sự tự hào cho mọi người.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0AEC423-BA2C-47C5-85AA-B51368AF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7" y="3429000"/>
            <a:ext cx="2436659" cy="2476824"/>
          </a:xfrm>
          <a:prstGeom prst="rect">
            <a:avLst/>
          </a:prstGeom>
        </p:spPr>
      </p:pic>
      <p:sp>
        <p:nvSpPr>
          <p:cNvPr id="8" name="圆角矩形 12">
            <a:extLst>
              <a:ext uri="{FF2B5EF4-FFF2-40B4-BE49-F238E27FC236}">
                <a16:creationId xmlns="" xmlns:a16="http://schemas.microsoft.com/office/drawing/2014/main" id="{AA7CF4AB-225B-4B53-AA83-4E7832C6DF8F}"/>
              </a:ext>
            </a:extLst>
          </p:cNvPr>
          <p:cNvSpPr/>
          <p:nvPr/>
        </p:nvSpPr>
        <p:spPr>
          <a:xfrm rot="5400000" flipV="1">
            <a:off x="7004477" y="1003727"/>
            <a:ext cx="1323891" cy="7571552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="" xmlns:a16="http://schemas.microsoft.com/office/drawing/2014/main" id="{B801A734-EB63-4BC8-9F7F-84564A6CB38C}"/>
              </a:ext>
            </a:extLst>
          </p:cNvPr>
          <p:cNvSpPr txBox="1"/>
          <p:nvPr/>
        </p:nvSpPr>
        <p:spPr>
          <a:xfrm flipH="1">
            <a:off x="4266468" y="4312459"/>
            <a:ext cx="707031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Thợ xây: xây dựng lên những ngôi nhà cao tầng, con đường đẹp đẽ cho mọi người.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7707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5510DE-D4B2-4D06-A169-FBC5BEF93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2" y="310774"/>
            <a:ext cx="2625571" cy="2759833"/>
          </a:xfrm>
          <a:prstGeom prst="rect">
            <a:avLst/>
          </a:prstGeom>
        </p:spPr>
      </p:pic>
      <p:sp>
        <p:nvSpPr>
          <p:cNvPr id="4" name="圆角矩形 12">
            <a:extLst>
              <a:ext uri="{FF2B5EF4-FFF2-40B4-BE49-F238E27FC236}">
                <a16:creationId xmlns="" xmlns:a16="http://schemas.microsoft.com/office/drawing/2014/main" id="{2125A12E-57C3-4A46-8869-CA96F6A3F04C}"/>
              </a:ext>
            </a:extLst>
          </p:cNvPr>
          <p:cNvSpPr/>
          <p:nvPr/>
        </p:nvSpPr>
        <p:spPr>
          <a:xfrm rot="5400000" flipV="1">
            <a:off x="6889067" y="-2379224"/>
            <a:ext cx="1323891" cy="7571552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="" xmlns:a16="http://schemas.microsoft.com/office/drawing/2014/main" id="{2635818B-4141-4BBA-B753-E022ACB16588}"/>
              </a:ext>
            </a:extLst>
          </p:cNvPr>
          <p:cNvSpPr txBox="1"/>
          <p:nvPr/>
        </p:nvSpPr>
        <p:spPr>
          <a:xfrm flipH="1">
            <a:off x="4151063" y="929508"/>
            <a:ext cx="67998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Bác sĩ: khám và chữa bệnh cho mọi người.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7B5590-4200-4424-9BA2-1301B3BA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25" y="3521074"/>
            <a:ext cx="2361717" cy="2515742"/>
          </a:xfrm>
          <a:prstGeom prst="rect">
            <a:avLst/>
          </a:prstGeom>
        </p:spPr>
      </p:pic>
      <p:sp>
        <p:nvSpPr>
          <p:cNvPr id="9" name="圆角矩形 12">
            <a:extLst>
              <a:ext uri="{FF2B5EF4-FFF2-40B4-BE49-F238E27FC236}">
                <a16:creationId xmlns="" xmlns:a16="http://schemas.microsoft.com/office/drawing/2014/main" id="{961E4C71-6968-4D1E-BCF9-3D9BA8B54B29}"/>
              </a:ext>
            </a:extLst>
          </p:cNvPr>
          <p:cNvSpPr/>
          <p:nvPr/>
        </p:nvSpPr>
        <p:spPr>
          <a:xfrm rot="5400000" flipV="1">
            <a:off x="6742867" y="1149930"/>
            <a:ext cx="1616293" cy="7571552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="" xmlns:a16="http://schemas.microsoft.com/office/drawing/2014/main" id="{03B8C934-E092-448F-8EA2-E478334BCD90}"/>
              </a:ext>
            </a:extLst>
          </p:cNvPr>
          <p:cNvSpPr txBox="1"/>
          <p:nvPr/>
        </p:nvSpPr>
        <p:spPr>
          <a:xfrm flipH="1">
            <a:off x="4248717" y="4295196"/>
            <a:ext cx="6799898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Cảnh sát giao thông: chỉ dẫn giao thông cho mọi người tham gia giao thông, tránh được ách tắc.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45856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45"/>
            <a:ext cx="2299335" cy="16262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373867" y="962072"/>
            <a:ext cx="3497147" cy="177800"/>
            <a:chOff x="4256877" y="4911573"/>
            <a:chExt cx="3497147" cy="177800"/>
          </a:xfrm>
        </p:grpSpPr>
        <p:sp>
          <p:nvSpPr>
            <p:cNvPr id="14" name="椭圆 13"/>
            <p:cNvSpPr/>
            <p:nvPr/>
          </p:nvSpPr>
          <p:spPr>
            <a:xfrm>
              <a:off x="4256877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576224" y="4911573"/>
              <a:ext cx="177800" cy="177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597083" y="1387664"/>
            <a:ext cx="7510923" cy="5736833"/>
            <a:chOff x="4461438" y="1561644"/>
            <a:chExt cx="7510923" cy="5736833"/>
          </a:xfrm>
        </p:grpSpPr>
        <p:pic>
          <p:nvPicPr>
            <p:cNvPr id="31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1438" y="1561644"/>
              <a:ext cx="7510923" cy="573683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712317" y="2980733"/>
              <a:ext cx="4636301" cy="198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Hoạt động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6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nghề</a:t>
              </a:r>
              <a:r>
                <a:rPr lang="en-US" sz="36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2414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45"/>
            <a:ext cx="2299335" cy="1626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3494F48-C5A3-4E92-B1CB-7F1D48EFE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433" y="0"/>
            <a:ext cx="81343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07E56D-0D8A-4DC6-8E36-2AA958167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008" y="791785"/>
            <a:ext cx="8486775" cy="3927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8016E7-C37C-46A4-828E-B77430DF9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422" y="4572000"/>
            <a:ext cx="67627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973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810" y="-46989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72" y="6085840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312165" y="497869"/>
            <a:ext cx="5567680" cy="25545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Làm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việ</a:t>
            </a:r>
            <a:r>
              <a:rPr lang="en-US" altLang="zh-CN" sz="80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c </a:t>
            </a:r>
            <a:r>
              <a:rPr lang="en-US" altLang="zh-CN" sz="8000" dirty="0" err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theo</a:t>
            </a:r>
            <a:r>
              <a:rPr lang="en-US" altLang="zh-CN" sz="80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8000" dirty="0" err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cặp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+mn-ea"/>
            </a:endParaRPr>
          </a:p>
        </p:txBody>
      </p:sp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0365" y="3957955"/>
            <a:ext cx="3406140" cy="213741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3" y="-101102"/>
            <a:ext cx="8022228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 Box 9"/>
          <p:cNvSpPr txBox="1"/>
          <p:nvPr/>
        </p:nvSpPr>
        <p:spPr>
          <a:xfrm>
            <a:off x="3684233" y="1303225"/>
            <a:ext cx="4600691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000" dirty="0" err="1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Đại</a:t>
            </a:r>
            <a:r>
              <a:rPr lang="en-US" altLang="zh-CN" sz="4000" dirty="0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diện</a:t>
            </a:r>
            <a:r>
              <a:rPr lang="en-US" altLang="zh-CN" sz="4000" dirty="0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4000" dirty="0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nhóm</a:t>
            </a:r>
            <a:r>
              <a:rPr lang="en-US" altLang="zh-CN" sz="4000" dirty="0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trình</a:t>
            </a:r>
            <a:r>
              <a:rPr lang="en-US" altLang="zh-CN" sz="4000" dirty="0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bày</a:t>
            </a:r>
            <a:r>
              <a:rPr lang="en-US" altLang="zh-CN" sz="4000" dirty="0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trước</a:t>
            </a:r>
            <a:r>
              <a:rPr lang="en-US" altLang="zh-CN" sz="4000" dirty="0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FFFF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lớp</a:t>
            </a:r>
            <a:endParaRPr lang="zh-CN" altLang="en-US" sz="4000" dirty="0">
              <a:solidFill>
                <a:srgbClr val="FFFFFF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200" y="3284984"/>
            <a:ext cx="72017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14" y="200009"/>
            <a:ext cx="2842047" cy="2841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699" y="4510603"/>
            <a:ext cx="2842047" cy="2841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7" y="4437121"/>
            <a:ext cx="2842047" cy="2841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88" y="4534479"/>
            <a:ext cx="3222882" cy="2841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74" y="824753"/>
            <a:ext cx="1364913" cy="15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Picture 5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787" y="250478"/>
            <a:ext cx="7609404" cy="6203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Picture 6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239" y="442341"/>
            <a:ext cx="4508426" cy="6635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7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1915" y="1621933"/>
            <a:ext cx="4059192" cy="5263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15A323-73AB-41B2-AD21-F4A5035DE951}"/>
              </a:ext>
            </a:extLst>
          </p:cNvPr>
          <p:cNvSpPr txBox="1"/>
          <p:nvPr/>
        </p:nvSpPr>
        <p:spPr>
          <a:xfrm>
            <a:off x="3311376" y="1855443"/>
            <a:ext cx="5193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7BCC07-20A3-4D84-85D8-33FC5D063D5A}"/>
              </a:ext>
            </a:extLst>
          </p:cNvPr>
          <p:cNvSpPr txBox="1"/>
          <p:nvPr/>
        </p:nvSpPr>
        <p:spPr>
          <a:xfrm>
            <a:off x="3499286" y="2885584"/>
            <a:ext cx="5193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Picture 7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427" y="-36766"/>
            <a:ext cx="10662082" cy="6894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AE2CAEE5-EF85-45B7-A49D-0436F139C34C}"/>
              </a:ext>
            </a:extLst>
          </p:cNvPr>
          <p:cNvSpPr/>
          <p:nvPr/>
        </p:nvSpPr>
        <p:spPr bwMode="auto">
          <a:xfrm>
            <a:off x="109496" y="-36766"/>
            <a:ext cx="3080550" cy="103994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Giải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lao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6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50" y="375875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0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32" y="212669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428516" y="3375530"/>
            <a:ext cx="6446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2" y="1052428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479964" y="5205420"/>
            <a:ext cx="851153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7200" b="1" dirty="0" err="1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Hẹn</a:t>
            </a:r>
            <a:r>
              <a:rPr lang="en-US" altLang="zh-CN" sz="7200" b="1" dirty="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gặp</a:t>
            </a:r>
            <a:r>
              <a:rPr lang="en-US" altLang="zh-CN" sz="7200" b="1" dirty="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lại</a:t>
            </a:r>
            <a:r>
              <a:rPr lang="en-US" altLang="zh-CN" sz="7200" b="1" dirty="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các</a:t>
            </a:r>
            <a:r>
              <a:rPr lang="en-US" altLang="zh-CN" sz="7200" b="1" dirty="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em</a:t>
            </a:r>
            <a:endParaRPr lang="zh-CN" altLang="en-US" sz="7200" b="1" dirty="0">
              <a:solidFill>
                <a:srgbClr val="00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3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3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5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2521219" y="5612873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63" y="46262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9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5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44" y="198383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3905641" y="5621562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Heart 69">
            <a:hlinkClick r:id="rId12" action="ppaction://hlinksldjump"/>
          </p:cNvPr>
          <p:cNvSpPr/>
          <p:nvPr/>
        </p:nvSpPr>
        <p:spPr>
          <a:xfrm>
            <a:off x="2586298" y="440966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3" action="ppaction://hlinksldjump"/>
          </p:cNvPr>
          <p:cNvSpPr/>
          <p:nvPr/>
        </p:nvSpPr>
        <p:spPr>
          <a:xfrm>
            <a:off x="3905642" y="440966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3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hlinkClick r:id="rId14" action="ppaction://hlinksldjump"/>
            <a:extLst>
              <a:ext uri="{FF2B5EF4-FFF2-40B4-BE49-F238E27FC236}">
                <a16:creationId xmlns="" xmlns:a16="http://schemas.microsoft.com/office/drawing/2014/main" id="{D7506CEF-A459-41EB-AE88-2E904B75DAA0}"/>
              </a:ext>
            </a:extLst>
          </p:cNvPr>
          <p:cNvSpPr/>
          <p:nvPr/>
        </p:nvSpPr>
        <p:spPr>
          <a:xfrm>
            <a:off x="5799863" y="6116715"/>
            <a:ext cx="2625051" cy="617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0" grpId="0" animBg="1"/>
      <p:bldP spid="71" grpId="0" animBg="1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5" y="1371600"/>
            <a:ext cx="9886950" cy="40767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9107" y="1786235"/>
            <a:ext cx="981902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Gia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bố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endParaRPr kumimoji="0" lang="en-US" sz="5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ấy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6056" y="4343400"/>
            <a:ext cx="4823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2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44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5" y="1371600"/>
            <a:ext cx="9886950" cy="40767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1691" y="1786235"/>
            <a:ext cx="94924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Gia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bố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6052" y="4343400"/>
            <a:ext cx="4823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3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44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5" y="1371600"/>
            <a:ext cx="9886950" cy="40767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2551" y="1786235"/>
            <a:ext cx="1093074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Nghề gì chăm sóc bệnh nhân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Cho ta khỏe mạnh, vui chơi học hành?</a:t>
            </a:r>
            <a:endParaRPr kumimoji="0" lang="en-US" sz="5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6955" y="4343400"/>
            <a:ext cx="4281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44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45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5" y="1371600"/>
            <a:ext cx="9886950" cy="40767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1874" y="1786235"/>
            <a:ext cx="93521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Nghề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lấm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bùn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Cho ta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hạt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ấm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no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9411" y="4343400"/>
            <a:ext cx="8577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Nghề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nông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Nông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44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60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65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60" y="333122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5" y="829310"/>
            <a:ext cx="7187565" cy="13944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91167" y="2476251"/>
            <a:ext cx="58731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+mn-ea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493973" y="3331211"/>
            <a:ext cx="5061439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Nghề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nghiệp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5400000" flipV="1">
            <a:off x="4726468" y="-1539397"/>
            <a:ext cx="1141415" cy="6721475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2" name="TextBox 25"/>
          <p:cNvSpPr txBox="1"/>
          <p:nvPr/>
        </p:nvSpPr>
        <p:spPr>
          <a:xfrm flipH="1">
            <a:off x="1858010" y="1336044"/>
            <a:ext cx="679989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Nói được tên nghề nghiệp, công việc của những người lớn trong gia đình.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3376930" y="2392056"/>
            <a:ext cx="5816600" cy="651529"/>
            <a:chOff x="681" y="3617"/>
            <a:chExt cx="7384" cy="1021"/>
          </a:xfrm>
        </p:grpSpPr>
        <p:sp>
          <p:nvSpPr>
            <p:cNvPr id="79" name="TextBox 25"/>
            <p:cNvSpPr txBox="1"/>
            <p:nvPr/>
          </p:nvSpPr>
          <p:spPr>
            <a:xfrm flipH="1">
              <a:off x="681" y="3617"/>
              <a:ext cx="2988" cy="6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inpin heiti" charset="-122"/>
                  <a:cs typeface="+mn-cs"/>
                  <a:sym typeface="迷你简细行楷" panose="02010609000101010101" charset="-122"/>
                </a:rPr>
                <a:t>师资队伍</a:t>
              </a:r>
              <a:endParaRPr kumimoji="0" lang="zh-CN" altLang="en-US" sz="2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inpin heiti" charset="-122"/>
                <a:cs typeface="+mn-cs"/>
                <a:sym typeface="迷你简细行楷" panose="02010609000101010101" charset="-122"/>
              </a:endParaRPr>
            </a:p>
          </p:txBody>
        </p:sp>
        <p:sp>
          <p:nvSpPr>
            <p:cNvPr id="81" name="TextBox 25"/>
            <p:cNvSpPr txBox="1"/>
            <p:nvPr/>
          </p:nvSpPr>
          <p:spPr>
            <a:xfrm flipH="1">
              <a:off x="681" y="4059"/>
              <a:ext cx="7384" cy="5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zh-CN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inpin heiti" charset="-122"/>
                  <a:cs typeface="+mn-cs"/>
                  <a:sym typeface="微软雅黑" panose="020B0503020204020204" charset="-122"/>
                </a:rPr>
                <a:t>Please enter the required title here</a:t>
              </a:r>
            </a:p>
          </p:txBody>
        </p:sp>
      </p:grpSp>
      <p:sp>
        <p:nvSpPr>
          <p:cNvPr id="37" name="圆角矩形 36"/>
          <p:cNvSpPr/>
          <p:nvPr/>
        </p:nvSpPr>
        <p:spPr>
          <a:xfrm rot="5400000" flipV="1">
            <a:off x="4893441" y="334201"/>
            <a:ext cx="1384996" cy="7215187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5" name="TextBox 25"/>
          <p:cNvSpPr txBox="1"/>
          <p:nvPr/>
        </p:nvSpPr>
        <p:spPr>
          <a:xfrm flipH="1">
            <a:off x="1978501" y="3434711"/>
            <a:ext cx="717185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Nêu được ý nghĩa của những công việc, nghề nghiệp đó đối với gia đình và xã hội</a:t>
            </a:r>
            <a:r>
              <a:rPr lang="vi-VN" altLang="zh-CN" sz="2800" noProof="1">
                <a:solidFill>
                  <a:prstClr val="white"/>
                </a:solidFill>
                <a:ea typeface="inpin heiti" charset="-122"/>
                <a:sym typeface="微软雅黑" panose="020B0503020204020204" charset="-122"/>
              </a:rPr>
              <a:t>. 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59" name="圆角矩形 58"/>
          <p:cNvSpPr/>
          <p:nvPr/>
        </p:nvSpPr>
        <p:spPr>
          <a:xfrm rot="5400000" flipV="1">
            <a:off x="5012020" y="2466945"/>
            <a:ext cx="1014811" cy="6716395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5" name="TextBox 25"/>
          <p:cNvSpPr txBox="1"/>
          <p:nvPr/>
        </p:nvSpPr>
        <p:spPr>
          <a:xfrm flipH="1">
            <a:off x="2075801" y="5353250"/>
            <a:ext cx="693818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vi-VN" altLang="zh-CN" sz="2800" noProof="1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Chia sẻ với các bạn, người thân về công việc, nghề nghiệp yêu thích của em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charset="-122"/>
            </a:endParaRPr>
          </a:p>
        </p:txBody>
      </p:sp>
      <p:sp>
        <p:nvSpPr>
          <p:cNvPr id="93" name="TextBox 25"/>
          <p:cNvSpPr txBox="1"/>
          <p:nvPr/>
        </p:nvSpPr>
        <p:spPr>
          <a:xfrm flipH="1">
            <a:off x="1685290" y="79042"/>
            <a:ext cx="6034772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Mục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629359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  <a:sym typeface="微软雅黑" panose="020B0503020204020204" charset="-122"/>
              </a:rPr>
              <a:t>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629359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 rot="5400000" flipV="1">
            <a:off x="9916062" y="-1464798"/>
            <a:ext cx="72000" cy="446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85" y="1095375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350" y="4486910"/>
            <a:ext cx="3070860" cy="21717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2" grpId="0"/>
      <p:bldP spid="37" grpId="0" animBg="1"/>
      <p:bldP spid="75" grpId="0"/>
      <p:bldP spid="59" grpId="0" animBg="1"/>
      <p:bldP spid="85" grpId="0"/>
      <p:bldP spid="93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475</Words>
  <Application>Microsoft Office PowerPoint</Application>
  <PresentationFormat>Custom</PresentationFormat>
  <Paragraphs>82</Paragraphs>
  <Slides>23</Slides>
  <Notes>15</Notes>
  <HiddenSlides>0</HiddenSlides>
  <MMClips>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Office 主题</vt:lpstr>
      <vt:lpstr>Office Theme</vt:lpstr>
      <vt:lpstr>3_Office Theme</vt:lpstr>
      <vt:lpstr>默认设计模板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 Hà</dc:creator>
  <cp:lastModifiedBy>A</cp:lastModifiedBy>
  <cp:revision>18</cp:revision>
  <dcterms:created xsi:type="dcterms:W3CDTF">2021-08-20T02:05:50Z</dcterms:created>
  <dcterms:modified xsi:type="dcterms:W3CDTF">2021-09-04T17:36:23Z</dcterms:modified>
</cp:coreProperties>
</file>