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1" r:id="rId2"/>
    <p:sldId id="295" r:id="rId3"/>
    <p:sldId id="319" r:id="rId4"/>
    <p:sldId id="320" r:id="rId5"/>
    <p:sldId id="296" r:id="rId6"/>
    <p:sldId id="298" r:id="rId7"/>
    <p:sldId id="315" r:id="rId8"/>
    <p:sldId id="316" r:id="rId9"/>
    <p:sldId id="317" r:id="rId10"/>
    <p:sldId id="301" r:id="rId11"/>
    <p:sldId id="311" r:id="rId12"/>
    <p:sldId id="312" r:id="rId13"/>
    <p:sldId id="314"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96" autoAdjust="0"/>
    <p:restoredTop sz="97691" autoAdjust="0"/>
  </p:normalViewPr>
  <p:slideViewPr>
    <p:cSldViewPr snapToGrid="0">
      <p:cViewPr varScale="1">
        <p:scale>
          <a:sx n="71" d="100"/>
          <a:sy n="71" d="100"/>
        </p:scale>
        <p:origin x="-79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pPr/>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pPr/>
              <a:t>‹#›</a:t>
            </a:fld>
            <a:endParaRPr lang="en-US"/>
          </a:p>
        </p:txBody>
      </p:sp>
    </p:spTree>
    <p:extLst>
      <p:ext uri="{BB962C8B-B14F-4D97-AF65-F5344CB8AC3E}">
        <p14:creationId xmlns:p14="http://schemas.microsoft.com/office/powerpoint/2010/main" xmlns=""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2</a:t>
            </a:fld>
            <a:endParaRPr lang="zh-CN" altLang="en-US"/>
          </a:p>
        </p:txBody>
      </p:sp>
    </p:spTree>
    <p:extLst>
      <p:ext uri="{BB962C8B-B14F-4D97-AF65-F5344CB8AC3E}">
        <p14:creationId xmlns:p14="http://schemas.microsoft.com/office/powerpoint/2010/main" xmlns=""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pPr/>
              <a:t>3</a:t>
            </a:fld>
            <a:endParaRPr lang="en-US"/>
          </a:p>
        </p:txBody>
      </p:sp>
    </p:spTree>
    <p:extLst>
      <p:ext uri="{BB962C8B-B14F-4D97-AF65-F5344CB8AC3E}">
        <p14:creationId xmlns:p14="http://schemas.microsoft.com/office/powerpoint/2010/main" xmlns="" val="31195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5</a:t>
            </a:fld>
            <a:endParaRPr lang="zh-CN" altLang="en-US"/>
          </a:p>
        </p:txBody>
      </p:sp>
    </p:spTree>
    <p:extLst>
      <p:ext uri="{BB962C8B-B14F-4D97-AF65-F5344CB8AC3E}">
        <p14:creationId xmlns:p14="http://schemas.microsoft.com/office/powerpoint/2010/main" xmlns="" val="408008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14</a:t>
            </a:fld>
            <a:endParaRPr lang="zh-CN" altLang="en-US"/>
          </a:p>
        </p:txBody>
      </p:sp>
    </p:spTree>
    <p:extLst>
      <p:ext uri="{BB962C8B-B14F-4D97-AF65-F5344CB8AC3E}">
        <p14:creationId xmlns:p14="http://schemas.microsoft.com/office/powerpoint/2010/main" xmlns=""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pPr/>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3.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0.emf"/><Relationship Id="rId5" Type="http://schemas.openxmlformats.org/officeDocument/2006/relationships/image" Target="../media/image33.png"/><Relationship Id="rId10" Type="http://schemas.openxmlformats.org/officeDocument/2006/relationships/image" Target="../media/image19.emf"/><Relationship Id="rId4" Type="http://schemas.openxmlformats.org/officeDocument/2006/relationships/image" Target="../media/image32.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Dream\Desktop\Ch&#7919;%20&#272;&#7865;p%20M&#224;%20N&#7871;t%20C&#224;ng%20Ngoan.mp4" TargetMode="External"/><Relationship Id="rId1" Type="http://schemas.openxmlformats.org/officeDocument/2006/relationships/video" Target="file:///D:\Desktop\B&#224;i%20h&#225;t%20thi&#7871;u%20nhi\Giai%20&#273;i&#7879;u%20T&#7921;%20h&#224;o%2006.15-%20Ch&#7919;%20&#273;&#7865;p%20m&#224;%20n&#7871;t%20c&#224;ng%20ngoan%20-%20Be&#769;%20Ngo&#803;c%20Linh%20&amp;%20T&#244;&#769;p%20ca%20Thi&#234;&#769;u%20Nhi.mp4"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0.emf"/><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19.emf"/><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0.emf"/><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19.emf"/><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215153"/>
            <a:ext cx="12192000" cy="7315200"/>
          </a:xfrm>
          <a:prstGeom prst="rect">
            <a:avLst/>
          </a:prstGeom>
          <a:noFill/>
          <a:ln w="9525">
            <a:noFill/>
            <a:miter lim="800000"/>
            <a:headEnd/>
            <a:tailEnd/>
          </a:ln>
          <a:effectLst/>
        </p:spPr>
      </p:pic>
      <p:pic>
        <p:nvPicPr>
          <p:cNvPr id="2051" name="Picture 3" descr="C:\Users\Dream\Desktop\logo.jpg"/>
          <p:cNvPicPr>
            <a:picLocks noChangeAspect="1" noChangeArrowheads="1"/>
          </p:cNvPicPr>
          <p:nvPr/>
        </p:nvPicPr>
        <p:blipFill>
          <a:blip r:embed="rId3"/>
          <a:srcRect/>
          <a:stretch>
            <a:fillRect/>
          </a:stretch>
        </p:blipFill>
        <p:spPr bwMode="auto">
          <a:xfrm>
            <a:off x="10421470" y="0"/>
            <a:ext cx="1586753" cy="15867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62712" y="2324477"/>
            <a:ext cx="11209583"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 </a:t>
            </a:r>
            <a:r>
              <a:rPr lang="en-US" sz="3400" b="1" dirty="0">
                <a:latin typeface="HP001 4 hàng" pitchFamily="34" charset="0"/>
                <a:ea typeface="Arial-Rounded" panose="020B0500000000000000" pitchFamily="34" charset="0"/>
                <a:cs typeface="Arial-Rounded" panose="020B0500000000000000" pitchFamily="34" charset="0"/>
              </a:rPr>
              <a:t>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là bạn </a:t>
            </a:r>
            <a:r>
              <a:rPr lang="el-GR" sz="3400" b="1" dirty="0">
                <a:latin typeface="HP001 4 hàng" pitchFamily="34" charset="0"/>
                <a:ea typeface="Arial-Rounded" panose="020B0500000000000000" pitchFamily="34" charset="0"/>
                <a:cs typeface="Arial-Rounded" panose="020B0500000000000000" pitchFamily="34" charset="0"/>
              </a:rPr>
              <a:t>κ</a:t>
            </a:r>
            <a:r>
              <a:rPr lang="en-US" sz="3400" b="1" dirty="0">
                <a:latin typeface="HP001 4 hàng" pitchFamily="34" charset="0"/>
                <a:ea typeface="Arial-Rounded" panose="020B0500000000000000" pitchFamily="34" charset="0"/>
                <a:cs typeface="Arial-Rounded" panose="020B0500000000000000" pitchFamily="34" charset="0"/>
              </a:rPr>
              <a:t>ân của </a:t>
            </a:r>
            <a:r>
              <a:rPr lang="en-US" sz="3400" b="1" dirty="0" smtClean="0">
                <a:latin typeface="HP001 4 hàng" pitchFamily="34" charset="0"/>
                <a:ea typeface="Arial-Rounded" panose="020B0500000000000000" pitchFamily="34" charset="0"/>
                <a:cs typeface="Arial-Rounded" panose="020B0500000000000000" pitchFamily="34" charset="0"/>
              </a:rPr>
              <a:t>sŉ. Hằng </a:t>
            </a:r>
            <a:r>
              <a:rPr lang="en-US" sz="3400" b="1" dirty="0">
                <a:latin typeface="HP001 4 hàng" pitchFamily="34" charset="0"/>
                <a:ea typeface="Arial-Rounded" panose="020B0500000000000000" pitchFamily="34" charset="0"/>
                <a:cs typeface="Arial-Rounded" panose="020B0500000000000000" pitchFamily="34" charset="0"/>
              </a:rPr>
              <a:t>wgày, hai </a:t>
            </a:r>
            <a:r>
              <a:rPr lang="en-US" sz="3400" b="1" dirty="0" smtClean="0">
                <a:latin typeface="HP001 4 hàng" pitchFamily="34" charset="0"/>
                <a:ea typeface="Arial-Rounded" panose="020B0500000000000000" pitchFamily="34" charset="0"/>
                <a:cs typeface="Arial-Rounded" panose="020B0500000000000000" pitchFamily="34" charset="0"/>
              </a:rPr>
              <a:t>bạn</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238548" y="2997153"/>
            <a:ext cx="12044222"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ǟủ </a:t>
            </a:r>
            <a:r>
              <a:rPr lang="el-GR" sz="3400" b="1" dirty="0" smtClean="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au đi </a:t>
            </a:r>
            <a:r>
              <a:rPr lang="vi-VN" sz="3400" b="1" dirty="0" smtClean="0">
                <a:latin typeface="HP001 4 hàng" pitchFamily="34" charset="0"/>
                <a:ea typeface="Arial-Rounded" panose="020B0500000000000000" pitchFamily="34" charset="0"/>
                <a:cs typeface="Arial-Rounded" panose="020B0500000000000000" pitchFamily="34" charset="0"/>
              </a:rPr>
              <a:t>hǌ. MŎ </a:t>
            </a:r>
            <a:r>
              <a:rPr lang="vi-VN" sz="3400" b="1" dirty="0">
                <a:latin typeface="HP001 4 hàng" pitchFamily="34" charset="0"/>
                <a:ea typeface="Arial-Rounded" panose="020B0500000000000000" pitchFamily="34" charset="0"/>
                <a:cs typeface="Arial-Rounded" panose="020B0500000000000000" pitchFamily="34" charset="0"/>
              </a:rPr>
              <a:t>wgày wọ, </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à k</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Ğn </a:t>
            </a:r>
            <a:r>
              <a:rPr lang="el-GR" sz="3400" b="1" dirty="0">
                <a:latin typeface="HP001 4 hàng" pitchFamily="34" charset="0"/>
                <a:ea typeface="Arial-Rounded" panose="020B0500000000000000" pitchFamily="34" charset="0"/>
                <a:cs typeface="Arial-Rounded" panose="020B0500000000000000" pitchFamily="34" charset="0"/>
              </a:rPr>
              <a:t>ε</a:t>
            </a:r>
            <a:r>
              <a:rPr lang="vi-VN" sz="3400" b="1" dirty="0">
                <a:latin typeface="HP001 4 hàng" pitchFamily="34" charset="0"/>
                <a:ea typeface="Arial-Rounded" panose="020B0500000000000000" pitchFamily="34" charset="0"/>
                <a:cs typeface="Arial-Rounded" panose="020B0500000000000000" pitchFamily="34" charset="0"/>
              </a:rPr>
              <a:t>u</a:t>
            </a:r>
            <a:r>
              <a:rPr lang="el-GR" sz="3400" b="1" dirty="0">
                <a:latin typeface="HP001 4 hàng" pitchFamily="34" charset="0"/>
                <a:ea typeface="Arial-Rounded" panose="020B0500000000000000" pitchFamily="34" charset="0"/>
                <a:cs typeface="Arial-Rounded" panose="020B0500000000000000" pitchFamily="34" charset="0"/>
              </a:rPr>
              <a:t>ΐϜ</a:t>
            </a:r>
            <a:r>
              <a:rPr lang="vi-VN" sz="3400" b="1" dirty="0">
                <a:latin typeface="HP001 4 hàng" pitchFamily="34" charset="0"/>
                <a:ea typeface="Arial-Rounded" panose="020B0500000000000000" pitchFamily="34" charset="0"/>
                <a:cs typeface="Arial-Rounded" panose="020B0500000000000000" pitchFamily="34" charset="0"/>
              </a:rPr>
              <a:t>n </a:t>
            </a:r>
            <a:r>
              <a:rPr lang="vi-VN" sz="3400" b="1" dirty="0" smtClean="0">
                <a:latin typeface="HP001 4 hàng" pitchFamily="34" charset="0"/>
                <a:ea typeface="Arial-Rounded" panose="020B0500000000000000" pitchFamily="34" charset="0"/>
                <a:cs typeface="Arial-Rounded" panose="020B0500000000000000" pitchFamily="34" charset="0"/>
              </a:rPr>
              <a:t>sang</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036983" y="3678732"/>
            <a:ext cx="12471204" cy="1138773"/>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cá</a:t>
            </a:r>
            <a:r>
              <a:rPr lang="el-GR" sz="3400" b="1" dirty="0">
                <a:latin typeface="HP001 4 hàng" pitchFamily="34" charset="0"/>
                <a:ea typeface="Arial-Rounded" panose="020B0500000000000000" pitchFamily="34" charset="0"/>
                <a:cs typeface="Arial-Rounded" panose="020B0500000000000000" pitchFamily="34" charset="0"/>
              </a:rPr>
              <a:t>ζ </a:t>
            </a:r>
            <a:r>
              <a:rPr lang="en-US" sz="3400" b="1" dirty="0">
                <a:latin typeface="HP001 4 hàng" pitchFamily="34" charset="0"/>
                <a:ea typeface="Arial-Rounded" panose="020B0500000000000000" pitchFamily="34" charset="0"/>
                <a:cs typeface="Arial-Rounded" panose="020B0500000000000000" pitchFamily="34" charset="0"/>
              </a:rPr>
              <a:t>ǟừng </a:t>
            </a:r>
            <a:r>
              <a:rPr lang="el-GR" sz="3400" b="1" dirty="0" smtClean="0">
                <a:latin typeface="HP001 4 hàng" pitchFamily="34" charset="0"/>
                <a:ea typeface="Arial-Rounded" panose="020B0500000000000000" pitchFamily="34" charset="0"/>
                <a:cs typeface="Arial-Rounded" panose="020B0500000000000000" pitchFamily="34" charset="0"/>
              </a:rPr>
              <a:t>δ</a:t>
            </a:r>
            <a:r>
              <a:rPr lang="en-US" sz="3400" b="1" dirty="0" smtClean="0">
                <a:latin typeface="HP001 4 hàng" pitchFamily="34" charset="0"/>
                <a:ea typeface="Arial-Rounded" panose="020B0500000000000000" pitchFamily="34" charset="0"/>
                <a:cs typeface="Arial-Rounded" panose="020B0500000000000000" pitchFamily="34" charset="0"/>
              </a:rPr>
              <a:t>ác. Sŉ </a:t>
            </a:r>
            <a:r>
              <a:rPr lang="en-US" sz="3400" b="1" dirty="0">
                <a:latin typeface="HP001 4 hàng" pitchFamily="34" charset="0"/>
                <a:ea typeface="Arial-Rounded" panose="020B0500000000000000" pitchFamily="34" charset="0"/>
                <a:cs typeface="Arial-Rounded" panose="020B0500000000000000" pitchFamily="34" charset="0"/>
              </a:rPr>
              <a:t>và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ǟất </a:t>
            </a:r>
            <a:r>
              <a:rPr lang="el-GR" sz="3400" b="1" dirty="0">
                <a:latin typeface="HP001 4 hàng" pitchFamily="34" charset="0"/>
                <a:ea typeface="Arial-Rounded" panose="020B0500000000000000" pitchFamily="34" charset="0"/>
                <a:cs typeface="Arial-Rounded" panose="020B0500000000000000" pitchFamily="34" charset="0"/>
              </a:rPr>
              <a:t>λί</a:t>
            </a:r>
            <a:r>
              <a:rPr lang="en-US" sz="3400" b="1" dirty="0" smtClean="0">
                <a:latin typeface="HP001 4 hàng" pitchFamily="34" charset="0"/>
                <a:ea typeface="Arial-Rounded" panose="020B0500000000000000" pitchFamily="34" charset="0"/>
                <a:cs typeface="Arial-Rounded" panose="020B0500000000000000" pitchFamily="34" charset="0"/>
              </a:rPr>
              <a:t>Ŭ. Hai </a:t>
            </a:r>
            <a:r>
              <a:rPr lang="en-US" sz="3400" b="1" dirty="0">
                <a:latin typeface="HP001 4 hàng" pitchFamily="34" charset="0"/>
                <a:ea typeface="Arial-Rounded" panose="020B0500000000000000" pitchFamily="34" charset="0"/>
                <a:cs typeface="Arial-Rounded" panose="020B0500000000000000" pitchFamily="34" charset="0"/>
              </a:rPr>
              <a:t>bạn </a:t>
            </a:r>
            <a:r>
              <a:rPr lang="en-US" sz="3400" b="1" dirty="0" smtClean="0">
                <a:latin typeface="HP001 4 hàng" pitchFamily="34" charset="0"/>
                <a:ea typeface="Arial-Rounded" panose="020B0500000000000000" pitchFamily="34" charset="0"/>
                <a:cs typeface="Arial-Rounded" panose="020B0500000000000000" pitchFamily="34" charset="0"/>
              </a:rPr>
              <a:t>gửi</a:t>
            </a:r>
          </a:p>
        </p:txBody>
      </p:sp>
      <p:sp>
        <p:nvSpPr>
          <p:cNvPr id="8" name="Rectangle 7"/>
          <p:cNvSpPr/>
          <p:nvPr/>
        </p:nvSpPr>
        <p:spPr>
          <a:xfrm>
            <a:off x="1154943" y="4354594"/>
            <a:ext cx="6959606" cy="1007968"/>
          </a:xfrm>
          <a:prstGeom prst="rect">
            <a:avLst/>
          </a:prstGeom>
        </p:spPr>
        <p:txBody>
          <a:bodyPr wrap="square">
            <a:spAutoFit/>
          </a:bodyPr>
          <a:lstStyle/>
          <a:p>
            <a:pPr indent="463550" algn="just">
              <a:lnSpc>
                <a:spcPct val="200000"/>
              </a:lnSpc>
            </a:pPr>
            <a:r>
              <a:rPr lang="vi-VN" sz="3400" b="1" dirty="0" smtClean="0">
                <a:latin typeface="HP001 4 hàng" pitchFamily="34" charset="0"/>
                <a:ea typeface="Arial-Rounded" panose="020B0500000000000000" pitchFamily="34" charset="0"/>
                <a:cs typeface="Arial-Rounded" panose="020B0500000000000000" pitchFamily="34" charset="0"/>
              </a:rPr>
              <a:t>κư </a:t>
            </a:r>
            <a:r>
              <a:rPr lang="vi-VN" sz="3400" b="1" dirty="0">
                <a:latin typeface="HP001 4 hàng" pitchFamily="34" charset="0"/>
                <a:ea typeface="Arial-Rounded" panose="020B0500000000000000" pitchFamily="34" charset="0"/>
                <a:cs typeface="Arial-Rounded" panose="020B0500000000000000" pitchFamily="34" charset="0"/>
              </a:rPr>
              <a:t>εo ηau Α˘ bày Ǉỏ wĕ ηớ .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940084" y="1340237"/>
            <a:ext cx="3378632" cy="646266"/>
          </a:xfrm>
          <a:prstGeom prst="rect">
            <a:avLst/>
          </a:prstGeom>
          <a:noFill/>
        </p:spPr>
        <p:txBody>
          <a:bodyPr wrap="square" lIns="121855" tIns="60928" rIns="121855" bIns="60928" rtlCol="0">
            <a:spAutoFit/>
          </a:bodyPr>
          <a:lstStyle/>
          <a:p>
            <a:r>
              <a:rPr lang="en-US" sz="34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10" name="TextBox 9"/>
          <p:cNvSpPr txBox="1"/>
          <p:nvPr/>
        </p:nvSpPr>
        <p:spPr>
          <a:xfrm>
            <a:off x="4940084" y="643545"/>
            <a:ext cx="337863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Chính tả</a:t>
            </a:r>
          </a:p>
        </p:txBody>
      </p:sp>
    </p:spTree>
    <p:extLst>
      <p:ext uri="{BB962C8B-B14F-4D97-AF65-F5344CB8AC3E}">
        <p14:creationId xmlns:p14="http://schemas.microsoft.com/office/powerpoint/2010/main" xmlns="" val="3108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23438" b="77344" l="32868" r="76912"/>
                    </a14:imgEffect>
                  </a14:imgLayer>
                </a14:imgProps>
              </a:ext>
              <a:ext uri="{28A0092B-C50C-407E-A947-70E740481C1C}">
                <a14:useLocalDpi xmlns:a14="http://schemas.microsoft.com/office/drawing/2010/main" xmlns="" val="0"/>
              </a:ext>
            </a:extLst>
          </a:blip>
          <a:srcRect l="32739" t="22198" r="23570" b="22845"/>
          <a:stretch/>
        </p:blipFill>
        <p:spPr bwMode="auto">
          <a:xfrm>
            <a:off x="2932394" y="1162344"/>
            <a:ext cx="4261511" cy="3026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31771" b="62630" l="9779" r="29706"/>
                    </a14:imgEffect>
                  </a14:imgLayer>
                </a14:imgProps>
              </a:ext>
              <a:ext uri="{28A0092B-C50C-407E-A947-70E740481C1C}">
                <a14:useLocalDpi xmlns:a14="http://schemas.microsoft.com/office/drawing/2010/main" xmlns="" val="0"/>
              </a:ext>
            </a:extLst>
          </a:blip>
          <a:srcRect l="10243" t="33513" r="71501" b="38901"/>
          <a:stretch/>
        </p:blipFill>
        <p:spPr bwMode="auto">
          <a:xfrm>
            <a:off x="378374" y="2128322"/>
            <a:ext cx="2364828" cy="2017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29818" b="64974" l="33456" r="64779"/>
                    </a14:imgEffect>
                  </a14:imgLayer>
                </a14:imgProps>
              </a:ext>
              <a:ext uri="{28A0092B-C50C-407E-A947-70E740481C1C}">
                <a14:useLocalDpi xmlns:a14="http://schemas.microsoft.com/office/drawing/2010/main" xmlns="" val="0"/>
              </a:ext>
            </a:extLst>
          </a:blip>
          <a:srcRect l="33610" t="30065" r="35598" b="36746"/>
          <a:stretch/>
        </p:blipFill>
        <p:spPr bwMode="auto">
          <a:xfrm>
            <a:off x="7146607" y="2639673"/>
            <a:ext cx="2475187" cy="1506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xmlns="">
                  <a14:imgLayer r:embed="rId6">
                    <a14:imgEffect>
                      <a14:backgroundRemoval t="35417" b="58464" l="66618" r="82206"/>
                    </a14:imgEffect>
                  </a14:imgLayer>
                </a14:imgProps>
              </a:ext>
              <a:ext uri="{28A0092B-C50C-407E-A947-70E740481C1C}">
                <a14:useLocalDpi xmlns:a14="http://schemas.microsoft.com/office/drawing/2010/main" xmlns="" val="0"/>
              </a:ext>
            </a:extLst>
          </a:blip>
          <a:srcRect l="66836" t="36098" r="17829" b="42134"/>
          <a:stretch/>
        </p:blipFill>
        <p:spPr bwMode="auto">
          <a:xfrm>
            <a:off x="9963807" y="2698105"/>
            <a:ext cx="1860331" cy="1491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5310" y="501832"/>
            <a:ext cx="11508828" cy="1107931"/>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2. Tìm từ ngữ có tiếng bằng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c</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k</a:t>
            </a:r>
            <a:r>
              <a:rPr lang="en-US" sz="3200" b="1" dirty="0" smtClean="0">
                <a:solidFill>
                  <a:srgbClr val="FF0000"/>
                </a:solidFill>
                <a:latin typeface="Times New Roman" pitchFamily="18" charset="0"/>
                <a:ea typeface="Arial-Rounded" panose="020B0500000000000000" pitchFamily="34" charset="0"/>
                <a:cs typeface="Times New Roman" pitchFamily="18" charset="0"/>
              </a:rPr>
              <a:t> gọi tên mỗi con vật trong hình.</a:t>
            </a:r>
          </a:p>
        </p:txBody>
      </p:sp>
      <p:pic>
        <p:nvPicPr>
          <p:cNvPr id="9" name="Picture 8"/>
          <p:cNvPicPr>
            <a:picLocks noChangeAspect="1"/>
          </p:cNvPicPr>
          <p:nvPr/>
        </p:nvPicPr>
        <p:blipFill rotWithShape="1">
          <a:blip r:embed="rId8"/>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9"/>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0"/>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11"/>
          <a:stretch>
            <a:fillRect/>
          </a:stretch>
        </p:blipFill>
        <p:spPr>
          <a:xfrm>
            <a:off x="10786464" y="5026951"/>
            <a:ext cx="1320274" cy="1824172"/>
          </a:xfrm>
          <a:prstGeom prst="rect">
            <a:avLst/>
          </a:prstGeom>
          <a:noFill/>
          <a:ln w="9525">
            <a:noFill/>
          </a:ln>
        </p:spPr>
      </p:pic>
      <p:sp>
        <p:nvSpPr>
          <p:cNvPr id="14" name="TextBox 13"/>
          <p:cNvSpPr txBox="1"/>
          <p:nvPr/>
        </p:nvSpPr>
        <p:spPr>
          <a:xfrm>
            <a:off x="777082"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con </a:t>
            </a:r>
            <a:r>
              <a:rPr lang="en-US" sz="3200" b="1" dirty="0" smtClean="0">
                <a:solidFill>
                  <a:srgbClr val="FF0000"/>
                </a:solidFill>
                <a:latin typeface="Times New Roman" pitchFamily="18" charset="0"/>
                <a:ea typeface="Arial-Rounded" panose="020B0500000000000000" pitchFamily="34" charset="0"/>
                <a:cs typeface="Times New Roman" pitchFamily="18" charset="0"/>
              </a:rPr>
              <a:t>c</a:t>
            </a:r>
            <a:r>
              <a:rPr lang="en-US" sz="3200" b="1" dirty="0" smtClean="0">
                <a:solidFill>
                  <a:srgbClr val="002060"/>
                </a:solidFill>
                <a:latin typeface="Times New Roman" pitchFamily="18" charset="0"/>
                <a:ea typeface="Arial-Rounded" panose="020B0500000000000000" pitchFamily="34" charset="0"/>
                <a:cs typeface="Times New Roman" pitchFamily="18" charset="0"/>
              </a:rPr>
              <a:t>ua</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5" name="TextBox 14"/>
          <p:cNvSpPr txBox="1"/>
          <p:nvPr/>
        </p:nvSpPr>
        <p:spPr>
          <a:xfrm>
            <a:off x="4022489"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con </a:t>
            </a:r>
            <a:r>
              <a:rPr lang="en-US" sz="3200" b="1" dirty="0" smtClean="0">
                <a:solidFill>
                  <a:srgbClr val="FF0000"/>
                </a:solidFill>
                <a:latin typeface="Times New Roman" pitchFamily="18" charset="0"/>
                <a:ea typeface="Arial-Rounded" panose="020B0500000000000000" pitchFamily="34" charset="0"/>
                <a:cs typeface="Times New Roman" pitchFamily="18" charset="0"/>
              </a:rPr>
              <a:t>c</a:t>
            </a:r>
            <a:r>
              <a:rPr lang="en-US" sz="3200" b="1" dirty="0" smtClean="0">
                <a:solidFill>
                  <a:srgbClr val="002060"/>
                </a:solidFill>
                <a:latin typeface="Times New Roman" pitchFamily="18" charset="0"/>
                <a:ea typeface="Arial-Rounded" panose="020B0500000000000000" pitchFamily="34" charset="0"/>
                <a:cs typeface="Times New Roman" pitchFamily="18" charset="0"/>
              </a:rPr>
              <a:t>ông</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6" name="TextBox 15"/>
          <p:cNvSpPr txBox="1"/>
          <p:nvPr/>
        </p:nvSpPr>
        <p:spPr>
          <a:xfrm>
            <a:off x="7619587" y="4189322"/>
            <a:ext cx="2360255"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k</a:t>
            </a:r>
            <a:r>
              <a:rPr lang="en-US" sz="3200" b="1" dirty="0" smtClean="0">
                <a:solidFill>
                  <a:srgbClr val="002060"/>
                </a:solidFill>
                <a:latin typeface="Times New Roman" pitchFamily="18" charset="0"/>
                <a:ea typeface="Arial-Rounded" panose="020B0500000000000000" pitchFamily="34" charset="0"/>
                <a:cs typeface="Times New Roman" pitchFamily="18" charset="0"/>
              </a:rPr>
              <a:t>ì nhông</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7" name="TextBox 16"/>
          <p:cNvSpPr txBox="1"/>
          <p:nvPr/>
        </p:nvSpPr>
        <p:spPr>
          <a:xfrm>
            <a:off x="10156399" y="4146308"/>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con </a:t>
            </a:r>
            <a:r>
              <a:rPr lang="en-US" sz="3200" b="1" dirty="0" smtClean="0">
                <a:solidFill>
                  <a:srgbClr val="FF0000"/>
                </a:solidFill>
                <a:latin typeface="Times New Roman" pitchFamily="18" charset="0"/>
                <a:ea typeface="Arial-Rounded" panose="020B0500000000000000" pitchFamily="34" charset="0"/>
                <a:cs typeface="Times New Roman" pitchFamily="18" charset="0"/>
              </a:rPr>
              <a:t>k</a:t>
            </a:r>
            <a:r>
              <a:rPr lang="en-US" sz="3200" b="1" dirty="0" smtClean="0">
                <a:solidFill>
                  <a:srgbClr val="002060"/>
                </a:solidFill>
                <a:latin typeface="Times New Roman" pitchFamily="18" charset="0"/>
                <a:ea typeface="Arial-Rounded" panose="020B0500000000000000" pitchFamily="34" charset="0"/>
                <a:cs typeface="Times New Roman" pitchFamily="18" charset="0"/>
              </a:rPr>
              <a:t>iến</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Tree>
    <p:extLst>
      <p:ext uri="{BB962C8B-B14F-4D97-AF65-F5344CB8AC3E}">
        <p14:creationId xmlns:p14="http://schemas.microsoft.com/office/powerpoint/2010/main" xmlns=""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500" fill="hold"/>
                                        <p:tgtEl>
                                          <p:spTgt spid="1027"/>
                                        </p:tgtEl>
                                        <p:attrNameLst>
                                          <p:attrName>ppt_w</p:attrName>
                                        </p:attrNameLst>
                                      </p:cBhvr>
                                      <p:tavLst>
                                        <p:tav tm="0">
                                          <p:val>
                                            <p:fltVal val="0"/>
                                          </p:val>
                                        </p:tav>
                                        <p:tav tm="100000">
                                          <p:val>
                                            <p:strVal val="#ppt_w"/>
                                          </p:val>
                                        </p:tav>
                                      </p:tavLst>
                                    </p:anim>
                                    <p:anim calcmode="lin" valueType="num">
                                      <p:cBhvr>
                                        <p:cTn id="50" dur="500" fill="hold"/>
                                        <p:tgtEl>
                                          <p:spTgt spid="1027"/>
                                        </p:tgtEl>
                                        <p:attrNameLst>
                                          <p:attrName>ppt_h</p:attrName>
                                        </p:attrNameLst>
                                      </p:cBhvr>
                                      <p:tavLst>
                                        <p:tav tm="0">
                                          <p:val>
                                            <p:fltVal val="0"/>
                                          </p:val>
                                        </p:tav>
                                        <p:tav tm="100000">
                                          <p:val>
                                            <p:strVal val="#ppt_h"/>
                                          </p:val>
                                        </p:tav>
                                      </p:tavLst>
                                    </p:anim>
                                    <p:animEffect transition="in" filter="fade">
                                      <p:cBhvr>
                                        <p:cTn id="51" dur="500"/>
                                        <p:tgtEl>
                                          <p:spTgt spid="1027"/>
                                        </p:tgtEl>
                                      </p:cBhvr>
                                    </p:animEffect>
                                  </p:childTnLst>
                                </p:cTn>
                              </p:par>
                              <p:par>
                                <p:cTn id="52" presetID="53" presetClass="entr" presetSubtype="16"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Effect transition="in" filter="fade">
                                      <p:cBhvr>
                                        <p:cTn id="56" dur="500"/>
                                        <p:tgtEl>
                                          <p:spTgt spid="1026"/>
                                        </p:tgtEl>
                                      </p:cBhvr>
                                    </p:animEffect>
                                  </p:childTnLst>
                                </p:cTn>
                              </p:par>
                              <p:par>
                                <p:cTn id="57" presetID="53" presetClass="entr" presetSubtype="16"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500" fill="hold"/>
                                        <p:tgtEl>
                                          <p:spTgt spid="1028"/>
                                        </p:tgtEl>
                                        <p:attrNameLst>
                                          <p:attrName>ppt_w</p:attrName>
                                        </p:attrNameLst>
                                      </p:cBhvr>
                                      <p:tavLst>
                                        <p:tav tm="0">
                                          <p:val>
                                            <p:fltVal val="0"/>
                                          </p:val>
                                        </p:tav>
                                        <p:tav tm="100000">
                                          <p:val>
                                            <p:strVal val="#ppt_w"/>
                                          </p:val>
                                        </p:tav>
                                      </p:tavLst>
                                    </p:anim>
                                    <p:anim calcmode="lin" valueType="num">
                                      <p:cBhvr>
                                        <p:cTn id="60" dur="500" fill="hold"/>
                                        <p:tgtEl>
                                          <p:spTgt spid="1028"/>
                                        </p:tgtEl>
                                        <p:attrNameLst>
                                          <p:attrName>ppt_h</p:attrName>
                                        </p:attrNameLst>
                                      </p:cBhvr>
                                      <p:tavLst>
                                        <p:tav tm="0">
                                          <p:val>
                                            <p:fltVal val="0"/>
                                          </p:val>
                                        </p:tav>
                                        <p:tav tm="100000">
                                          <p:val>
                                            <p:strVal val="#ppt_h"/>
                                          </p:val>
                                        </p:tav>
                                      </p:tavLst>
                                    </p:anim>
                                    <p:animEffect transition="in" filter="fade">
                                      <p:cBhvr>
                                        <p:cTn id="61" dur="500"/>
                                        <p:tgtEl>
                                          <p:spTgt spid="1028"/>
                                        </p:tgtEl>
                                      </p:cBhvr>
                                    </p:animEffect>
                                  </p:childTnLst>
                                </p:cTn>
                              </p:par>
                              <p:par>
                                <p:cTn id="62" presetID="53" presetClass="entr" presetSubtype="16"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p:cTn id="64" dur="500" fill="hold"/>
                                        <p:tgtEl>
                                          <p:spTgt spid="1029"/>
                                        </p:tgtEl>
                                        <p:attrNameLst>
                                          <p:attrName>ppt_w</p:attrName>
                                        </p:attrNameLst>
                                      </p:cBhvr>
                                      <p:tavLst>
                                        <p:tav tm="0">
                                          <p:val>
                                            <p:fltVal val="0"/>
                                          </p:val>
                                        </p:tav>
                                        <p:tav tm="100000">
                                          <p:val>
                                            <p:strVal val="#ppt_w"/>
                                          </p:val>
                                        </p:tav>
                                      </p:tavLst>
                                    </p:anim>
                                    <p:anim calcmode="lin" valueType="num">
                                      <p:cBhvr>
                                        <p:cTn id="65" dur="500" fill="hold"/>
                                        <p:tgtEl>
                                          <p:spTgt spid="1029"/>
                                        </p:tgtEl>
                                        <p:attrNameLst>
                                          <p:attrName>ppt_h</p:attrName>
                                        </p:attrNameLst>
                                      </p:cBhvr>
                                      <p:tavLst>
                                        <p:tav tm="0">
                                          <p:val>
                                            <p:fltVal val="0"/>
                                          </p:val>
                                        </p:tav>
                                        <p:tav tm="100000">
                                          <p:val>
                                            <p:strVal val="#ppt_h"/>
                                          </p:val>
                                        </p:tav>
                                      </p:tavLst>
                                    </p:anim>
                                    <p:animEffect transition="in" filter="fade">
                                      <p:cBhvr>
                                        <p:cTn id="66" dur="500"/>
                                        <p:tgtEl>
                                          <p:spTgt spid="102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circle(in)">
                                      <p:cBhvr>
                                        <p:cTn id="76" dur="2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circle(in)">
                                      <p:cBhvr>
                                        <p:cTn id="81" dur="2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416" y="265342"/>
            <a:ext cx="3594538"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3. Chọn a hoặc b</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TextBox 17"/>
          <p:cNvSpPr txBox="1"/>
          <p:nvPr/>
        </p:nvSpPr>
        <p:spPr>
          <a:xfrm>
            <a:off x="777083" y="894565"/>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a. Chọn tiếng có vần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iêu</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ươu</a:t>
            </a:r>
            <a:r>
              <a:rPr lang="en-US" sz="3200" b="1" dirty="0" smtClean="0">
                <a:solidFill>
                  <a:srgbClr val="FF0000"/>
                </a:solidFill>
                <a:latin typeface="Times New Roman" pitchFamily="18" charset="0"/>
                <a:ea typeface="Arial-Rounded" panose="020B0500000000000000" pitchFamily="34" charset="0"/>
                <a:cs typeface="Times New Roman" pitchFamily="18" charset="0"/>
              </a:rPr>
              <a:t> thay cho ô vuông.</a:t>
            </a:r>
          </a:p>
        </p:txBody>
      </p:sp>
      <p:sp>
        <p:nvSpPr>
          <p:cNvPr id="19" name="TextBox 18"/>
          <p:cNvSpPr txBox="1"/>
          <p:nvPr/>
        </p:nvSpPr>
        <p:spPr>
          <a:xfrm>
            <a:off x="4119373" y="1619775"/>
            <a:ext cx="4236352"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hươu, nhiều, khướu</a:t>
            </a:r>
          </a:p>
        </p:txBody>
      </p:sp>
      <p:sp>
        <p:nvSpPr>
          <p:cNvPr id="20" name="TextBox 19"/>
          <p:cNvSpPr txBox="1"/>
          <p:nvPr/>
        </p:nvSpPr>
        <p:spPr>
          <a:xfrm>
            <a:off x="890262" y="2597518"/>
            <a:ext cx="10728923" cy="2092816"/>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         Sóc hái rất </a:t>
            </a:r>
            <a:r>
              <a:rPr lang="en-US" sz="3200" b="1" dirty="0" smtClean="0">
                <a:solidFill>
                  <a:srgbClr val="C00000"/>
                </a:solidFill>
                <a:latin typeface="Times New Roman" pitchFamily="18" charset="0"/>
                <a:ea typeface="Arial-Rounded" panose="020B0500000000000000" pitchFamily="34" charset="0"/>
                <a:cs typeface="Times New Roman" pitchFamily="18" charset="0"/>
              </a:rPr>
              <a:t>nhiều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hoa để tặng bạn bè. Nó tặng </a:t>
            </a:r>
            <a:r>
              <a:rPr lang="en-US" sz="3200" b="1" dirty="0" smtClean="0">
                <a:solidFill>
                  <a:srgbClr val="FF0000"/>
                </a:solidFill>
                <a:latin typeface="Times New Roman" pitchFamily="18" charset="0"/>
                <a:ea typeface="Arial-Rounded" panose="020B0500000000000000" pitchFamily="34" charset="0"/>
                <a:cs typeface="Times New Roman" pitchFamily="18" charset="0"/>
              </a:rPr>
              <a:t>hươu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cao cổ một bó hoa thiên điểu rực rỡ. </a:t>
            </a:r>
            <a:r>
              <a:rPr lang="en-US" sz="3200" b="1" dirty="0" smtClean="0">
                <a:solidFill>
                  <a:srgbClr val="002060"/>
                </a:solidFill>
                <a:latin typeface="Times New Roman" pitchFamily="18" charset="0"/>
                <a:ea typeface="Arial-Rounded" panose="020B0500000000000000" pitchFamily="34" charset="0"/>
                <a:cs typeface="Times New Roman" pitchFamily="18" charset="0"/>
              </a:rPr>
              <a:t>Còn chim </a:t>
            </a:r>
            <a:r>
              <a:rPr lang="en-US" sz="3200" b="1" dirty="0" smtClean="0">
                <a:solidFill>
                  <a:srgbClr val="FF0000"/>
                </a:solidFill>
                <a:latin typeface="Times New Roman" pitchFamily="18" charset="0"/>
                <a:ea typeface="Arial-Rounded" panose="020B0500000000000000" pitchFamily="34" charset="0"/>
                <a:cs typeface="Times New Roman" pitchFamily="18" charset="0"/>
              </a:rPr>
              <a:t>khướu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và chim liếu điếu được sóc tặng một bó hoa bồ công anh nhẹ như bông.</a:t>
            </a:r>
          </a:p>
        </p:txBody>
      </p:sp>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Rounded Rectangle 21"/>
          <p:cNvSpPr/>
          <p:nvPr/>
        </p:nvSpPr>
        <p:spPr>
          <a:xfrm>
            <a:off x="3781401" y="2681118"/>
            <a:ext cx="100099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785470" y="2736147"/>
            <a:ext cx="100099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042985" y="3207170"/>
            <a:ext cx="1203673"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xmlns=""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2"/>
                                        </p:tgtEl>
                                      </p:cBhvr>
                                    </p:animEffect>
                                    <p:anim calcmode="lin" valueType="num">
                                      <p:cBhvr>
                                        <p:cTn id="35" dur="1000"/>
                                        <p:tgtEl>
                                          <p:spTgt spid="22"/>
                                        </p:tgtEl>
                                        <p:attrNameLst>
                                          <p:attrName>ppt_x</p:attrName>
                                        </p:attrNameLst>
                                      </p:cBhvr>
                                      <p:tavLst>
                                        <p:tav tm="0">
                                          <p:val>
                                            <p:strVal val="ppt_x"/>
                                          </p:val>
                                        </p:tav>
                                        <p:tav tm="100000">
                                          <p:val>
                                            <p:strVal val="ppt_x"/>
                                          </p:val>
                                        </p:tav>
                                      </p:tavLst>
                                    </p:anim>
                                    <p:anim calcmode="lin" valueType="num">
                                      <p:cBhvr>
                                        <p:cTn id="36" dur="1000"/>
                                        <p:tgtEl>
                                          <p:spTgt spid="22"/>
                                        </p:tgtEl>
                                        <p:attrNameLst>
                                          <p:attrName>ppt_y</p:attrName>
                                        </p:attrNameLst>
                                      </p:cBhvr>
                                      <p:tavLst>
                                        <p:tav tm="0">
                                          <p:val>
                                            <p:strVal val="ppt_y"/>
                                          </p:val>
                                        </p:tav>
                                        <p:tav tm="100000">
                                          <p:val>
                                            <p:strVal val="ppt_y+.1"/>
                                          </p:val>
                                        </p:tav>
                                      </p:tavLst>
                                    </p:anim>
                                    <p:set>
                                      <p:cBhvr>
                                        <p:cTn id="37" dur="1" fill="hold">
                                          <p:stCondLst>
                                            <p:cond delay="9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2" grpId="0" animBg="1"/>
      <p:bldP spid="22" grpId="1" animBg="1"/>
      <p:bldP spid="23" grpId="0" animBg="1"/>
      <p:bldP spid="23" grpId="1" animBg="1"/>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4" name="Picture 3"/>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5"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7"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grpSp>
        <p:nvGrpSpPr>
          <p:cNvPr id="22" name="Group 21"/>
          <p:cNvGrpSpPr/>
          <p:nvPr/>
        </p:nvGrpSpPr>
        <p:grpSpPr>
          <a:xfrm>
            <a:off x="1598948" y="1962491"/>
            <a:ext cx="1647227" cy="1503757"/>
            <a:chOff x="1598948" y="1962491"/>
            <a:chExt cx="1647227" cy="1503757"/>
          </a:xfrm>
        </p:grpSpPr>
        <p:pic>
          <p:nvPicPr>
            <p:cNvPr id="17"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a:fillRect/>
            </a:stretch>
          </p:blipFill>
          <p:spPr bwMode="auto">
            <a:xfrm rot="21292182">
              <a:off x="1598948" y="1962491"/>
              <a:ext cx="1583164" cy="150375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2098440" y="2375847"/>
              <a:ext cx="1147735" cy="677044"/>
            </a:xfrm>
            <a:prstGeom prst="rect">
              <a:avLst/>
            </a:prstGeom>
            <a:noFill/>
          </p:spPr>
          <p:txBody>
            <a:bodyPr wrap="square" lIns="121855" tIns="60928" rIns="121855" bIns="60928" rtlCol="0">
              <a:spAutoFit/>
            </a:bodyPr>
            <a:lstStyle/>
            <a:p>
              <a:r>
                <a:rPr lang="en-US" sz="3600" b="1" dirty="0" smtClean="0">
                  <a:solidFill>
                    <a:srgbClr val="FF0000"/>
                  </a:solidFill>
                  <a:latin typeface="Times New Roman" pitchFamily="18" charset="0"/>
                  <a:ea typeface="Arial-Rounded" panose="020B0500000000000000" pitchFamily="34" charset="0"/>
                  <a:cs typeface="Times New Roman" pitchFamily="18" charset="0"/>
                </a:rPr>
                <a:t>en</a:t>
              </a:r>
              <a:endParaRPr lang="en-US" sz="3600" b="1" i="1" u="sng" dirty="0" smtClean="0">
                <a:solidFill>
                  <a:srgbClr val="FF0000"/>
                </a:solidFill>
                <a:latin typeface="Times New Roman" pitchFamily="18" charset="0"/>
                <a:ea typeface="Arial-Rounded" panose="020B0500000000000000" pitchFamily="34" charset="0"/>
                <a:cs typeface="Times New Roman" pitchFamily="18" charset="0"/>
              </a:endParaRPr>
            </a:p>
          </p:txBody>
        </p:sp>
      </p:grpSp>
      <p:grpSp>
        <p:nvGrpSpPr>
          <p:cNvPr id="23" name="Group 22"/>
          <p:cNvGrpSpPr/>
          <p:nvPr/>
        </p:nvGrpSpPr>
        <p:grpSpPr>
          <a:xfrm>
            <a:off x="1698958" y="3936460"/>
            <a:ext cx="1647227" cy="1503757"/>
            <a:chOff x="1841561" y="3868689"/>
            <a:chExt cx="1647227" cy="1503757"/>
          </a:xfrm>
        </p:grpSpPr>
        <p:pic>
          <p:nvPicPr>
            <p:cNvPr id="19"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a:fillRect/>
            </a:stretch>
          </p:blipFill>
          <p:spPr bwMode="auto">
            <a:xfrm rot="21292182">
              <a:off x="1841561" y="3868689"/>
              <a:ext cx="1583164" cy="150375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2131106" y="4314894"/>
              <a:ext cx="1357682" cy="677044"/>
            </a:xfrm>
            <a:prstGeom prst="rect">
              <a:avLst/>
            </a:prstGeom>
            <a:noFill/>
          </p:spPr>
          <p:txBody>
            <a:bodyPr wrap="square" lIns="121855" tIns="60928" rIns="121855" bIns="60928" rtlCol="0">
              <a:spAutoFit/>
            </a:bodyPr>
            <a:lstStyle/>
            <a:p>
              <a:r>
                <a:rPr lang="en-US" sz="3600" b="1" dirty="0" smtClean="0">
                  <a:solidFill>
                    <a:srgbClr val="FF0000"/>
                  </a:solidFill>
                  <a:latin typeface="Times New Roman" pitchFamily="18" charset="0"/>
                  <a:ea typeface="Arial-Rounded" panose="020B0500000000000000" pitchFamily="34" charset="0"/>
                  <a:cs typeface="Times New Roman" pitchFamily="18" charset="0"/>
                </a:rPr>
                <a:t>eng</a:t>
              </a:r>
              <a:endParaRPr lang="en-US" sz="3600" b="1" i="1" u="sng" dirty="0" smtClean="0">
                <a:solidFill>
                  <a:srgbClr val="FF0000"/>
                </a:solidFill>
                <a:latin typeface="Times New Roman" pitchFamily="18" charset="0"/>
                <a:ea typeface="Arial-Rounded" panose="020B0500000000000000" pitchFamily="34" charset="0"/>
                <a:cs typeface="Times New Roman" pitchFamily="18" charset="0"/>
              </a:endParaRPr>
            </a:p>
          </p:txBody>
        </p:sp>
      </p:grpSp>
      <p:grpSp>
        <p:nvGrpSpPr>
          <p:cNvPr id="25" name="Group 24"/>
          <p:cNvGrpSpPr/>
          <p:nvPr/>
        </p:nvGrpSpPr>
        <p:grpSpPr>
          <a:xfrm>
            <a:off x="3615397" y="2074739"/>
            <a:ext cx="7817488" cy="1600374"/>
            <a:chOff x="3615398" y="2055275"/>
            <a:chExt cx="7817488" cy="1600374"/>
          </a:xfrm>
        </p:grpSpPr>
        <p:sp>
          <p:nvSpPr>
            <p:cNvPr id="8" name="Rounded Rectangle 7"/>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4" name="TextBox 23"/>
            <p:cNvSpPr txBox="1"/>
            <p:nvPr/>
          </p:nvSpPr>
          <p:spPr>
            <a:xfrm>
              <a:off x="3693275" y="2055275"/>
              <a:ext cx="7263411" cy="1600374"/>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cuộn len, chen lấn, lên men, xen lẫn, </a:t>
              </a:r>
            </a:p>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ven đường, đường phèn, lên men,...</a:t>
              </a:r>
            </a:p>
          </p:txBody>
        </p:sp>
      </p:grpSp>
      <p:grpSp>
        <p:nvGrpSpPr>
          <p:cNvPr id="26" name="Group 25"/>
          <p:cNvGrpSpPr/>
          <p:nvPr/>
        </p:nvGrpSpPr>
        <p:grpSpPr>
          <a:xfrm>
            <a:off x="3573834" y="3840722"/>
            <a:ext cx="7817488" cy="1600374"/>
            <a:chOff x="3615398" y="2055275"/>
            <a:chExt cx="7817488" cy="1600374"/>
          </a:xfrm>
        </p:grpSpPr>
        <p:sp>
          <p:nvSpPr>
            <p:cNvPr id="27" name="Rounded Rectangle 26"/>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TextBox 27"/>
            <p:cNvSpPr txBox="1"/>
            <p:nvPr/>
          </p:nvSpPr>
          <p:spPr>
            <a:xfrm>
              <a:off x="3693275" y="2055275"/>
              <a:ext cx="7263411" cy="1600374"/>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Leng keng, cái kẻng, quên béng, </a:t>
              </a:r>
            </a:p>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xà beng,...</a:t>
              </a:r>
            </a:p>
          </p:txBody>
        </p:sp>
      </p:grpSp>
      <p:grpSp>
        <p:nvGrpSpPr>
          <p:cNvPr id="29" name="Group 28"/>
          <p:cNvGrpSpPr/>
          <p:nvPr/>
        </p:nvGrpSpPr>
        <p:grpSpPr>
          <a:xfrm>
            <a:off x="7914207" y="587250"/>
            <a:ext cx="2482090" cy="1257985"/>
            <a:chOff x="3759267" y="334167"/>
            <a:chExt cx="5621970" cy="1403180"/>
          </a:xfrm>
        </p:grpSpPr>
        <p:sp>
          <p:nvSpPr>
            <p:cNvPr id="30" name="Cloud Callout 2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grpSp>
        <p:nvGrpSpPr>
          <p:cNvPr id="32" name="Group 31"/>
          <p:cNvGrpSpPr/>
          <p:nvPr/>
        </p:nvGrpSpPr>
        <p:grpSpPr>
          <a:xfrm>
            <a:off x="7909076" y="587251"/>
            <a:ext cx="2482090" cy="1257985"/>
            <a:chOff x="3759267" y="334167"/>
            <a:chExt cx="5621970" cy="1403180"/>
          </a:xfrm>
        </p:grpSpPr>
        <p:sp>
          <p:nvSpPr>
            <p:cNvPr id="33" name="Cloud Callout 32"/>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34" name="TextBox 33"/>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Times New Roman" pitchFamily="18" charset="0"/>
                  <a:ea typeface="Arial-Rounded" panose="020B0500000000000000" pitchFamily="34" charset="0"/>
                  <a:cs typeface="Times New Roman" pitchFamily="18" charset="0"/>
                </a:rPr>
                <a:t>Trình bày thảo luận</a:t>
              </a:r>
            </a:p>
          </p:txBody>
        </p:sp>
      </p:grpSp>
      <p:sp>
        <p:nvSpPr>
          <p:cNvPr id="35" name="TextBox 34"/>
          <p:cNvSpPr txBox="1"/>
          <p:nvPr/>
        </p:nvSpPr>
        <p:spPr>
          <a:xfrm>
            <a:off x="204612" y="384437"/>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b. Tìm từ ngữ có tiếng chứa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en</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eng</a:t>
            </a:r>
          </a:p>
        </p:txBody>
      </p:sp>
    </p:spTree>
    <p:extLst>
      <p:ext uri="{BB962C8B-B14F-4D97-AF65-F5344CB8AC3E}">
        <p14:creationId xmlns:p14="http://schemas.microsoft.com/office/powerpoint/2010/main" xmlns="" val="34666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1)">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2000"/>
                                        <p:tgtEl>
                                          <p:spTgt spid="32"/>
                                        </p:tgtEl>
                                      </p:cBhvr>
                                    </p:animEffect>
                                  </p:childTnLst>
                                </p:cTn>
                              </p:par>
                              <p:par>
                                <p:cTn id="69" presetID="1" presetClass="exit" presetSubtype="0" fill="hold"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b="1" dirty="0" smtClean="0">
                <a:solidFill>
                  <a:srgbClr val="FF0000"/>
                </a:solidFill>
                <a:latin typeface="Times New Roman" pitchFamily="18" charset="0"/>
                <a:ea typeface="思源黑体 CN Bold" panose="020B0800000000000000" pitchFamily="34" charset="-122"/>
                <a:cs typeface="Times New Roman" pitchFamily="18" charset="0"/>
              </a:rPr>
              <a:t>Tạm biệt và hẹn gặp lại các con </a:t>
            </a:r>
          </a:p>
          <a:p>
            <a:pPr algn="ctr"/>
            <a:r>
              <a:rPr lang="en-US" altLang="zh-CN" sz="4800" b="1" dirty="0" smtClean="0">
                <a:solidFill>
                  <a:srgbClr val="FF0000"/>
                </a:solidFill>
                <a:latin typeface="Times New Roman" pitchFamily="18" charset="0"/>
                <a:ea typeface="思源黑体 CN Bold" panose="020B0800000000000000" pitchFamily="34" charset="-122"/>
                <a:cs typeface="Times New Roman" pitchFamily="18" charset="0"/>
              </a:rPr>
              <a:t>trong các tiết học sau!</a:t>
            </a:r>
            <a:endParaRPr lang="zh-CN" altLang="en-US" sz="4800" b="1"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xmlns="" val="353615628"/>
      </p:ext>
    </p:extLst>
  </p:cSld>
  <p:clrMapOvr>
    <a:masterClrMapping/>
  </p:clrMapOvr>
  <mc:AlternateContent xmlns:mc="http://schemas.openxmlformats.org/markup-compatibility/2006">
    <mc:Choice xmlns:p14="http://schemas.microsoft.com/office/powerpoint/2010/main" xmlns=""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 xmlns:a16="http://schemas.microsoft.com/office/drawing/2014/main"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smtClean="0">
                <a:solidFill>
                  <a:schemeClr val="bg1"/>
                </a:solidFill>
                <a:effectLst/>
                <a:latin typeface="Times New Roman" pitchFamily="18" charset="0"/>
                <a:ea typeface="Arial-Rounded" panose="020B0500000000000000" pitchFamily="34" charset="0"/>
                <a:cs typeface="Times New Roman" pitchFamily="18" charset="0"/>
              </a:rPr>
              <a:t>Tuần 10</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sp>
        <p:nvSpPr>
          <p:cNvPr id="16" name="文本框 22">
            <a:extLst>
              <a:ext uri="{FF2B5EF4-FFF2-40B4-BE49-F238E27FC236}">
                <a16:creationId xmlns="" xmlns:a16="http://schemas.microsoft.com/office/drawing/2014/main" id="{0C9928D3-15CE-463A-8DD4-D2BDB8DB2C15}"/>
              </a:ext>
            </a:extLst>
          </p:cNvPr>
          <p:cNvSpPr txBox="1"/>
          <p:nvPr/>
        </p:nvSpPr>
        <p:spPr>
          <a:xfrm>
            <a:off x="5536387" y="1365944"/>
            <a:ext cx="2451166" cy="923330"/>
          </a:xfrm>
          <a:prstGeom prst="rect">
            <a:avLst/>
          </a:prstGeom>
          <a:noFill/>
        </p:spPr>
        <p:txBody>
          <a:bodyPr wrap="square" rtlCol="0">
            <a:spAutoFit/>
          </a:bodyPr>
          <a:lstStyle/>
          <a:p>
            <a:r>
              <a:rPr lang="en-US" altLang="zh-CN" sz="5400" b="1" dirty="0">
                <a:solidFill>
                  <a:srgbClr val="FF0000"/>
                </a:solidFill>
                <a:latin typeface="Times New Roman" pitchFamily="18" charset="0"/>
                <a:ea typeface="思源黑体 CN Bold" panose="020B0800000000000000" pitchFamily="34" charset="-122"/>
                <a:cs typeface="Times New Roman" pitchFamily="18" charset="0"/>
              </a:rPr>
              <a:t>VIẾT</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17" name="文本框 22">
            <a:extLst>
              <a:ext uri="{FF2B5EF4-FFF2-40B4-BE49-F238E27FC236}">
                <a16:creationId xmlns="" xmlns:a16="http://schemas.microsoft.com/office/drawing/2014/main" id="{EEC9C8C1-0C79-413E-BAA9-97ED57DE33F1}"/>
              </a:ext>
            </a:extLst>
          </p:cNvPr>
          <p:cNvSpPr txBox="1"/>
          <p:nvPr/>
        </p:nvSpPr>
        <p:spPr>
          <a:xfrm>
            <a:off x="2200939" y="3488525"/>
            <a:ext cx="8176438" cy="923330"/>
          </a:xfrm>
          <a:prstGeom prst="rect">
            <a:avLst/>
          </a:prstGeom>
          <a:noFill/>
        </p:spPr>
        <p:txBody>
          <a:bodyPr wrap="square" rtlCol="0">
            <a:spAutoFit/>
          </a:bodyPr>
          <a:lstStyle/>
          <a:p>
            <a:pPr algn="ctr"/>
            <a:r>
              <a:rPr lang="en-US" altLang="zh-CN" sz="5400" b="1" dirty="0" smtClean="0">
                <a:solidFill>
                  <a:srgbClr val="FF0000"/>
                </a:solidFill>
                <a:latin typeface="Times New Roman" pitchFamily="18" charset="0"/>
                <a:ea typeface="思源黑体 CN Bold" panose="020B0800000000000000" pitchFamily="34" charset="-122"/>
                <a:cs typeface="Times New Roman" pitchFamily="18" charset="0"/>
              </a:rPr>
              <a:t> Tớ </a:t>
            </a:r>
            <a:r>
              <a:rPr lang="en-US" altLang="zh-CN" sz="5400" b="1" dirty="0" smtClean="0">
                <a:solidFill>
                  <a:srgbClr val="FF0000"/>
                </a:solidFill>
                <a:latin typeface="Times New Roman" pitchFamily="18" charset="0"/>
                <a:ea typeface="思源黑体 CN Bold" panose="020B0800000000000000" pitchFamily="34" charset="-122"/>
                <a:cs typeface="Times New Roman" pitchFamily="18" charset="0"/>
              </a:rPr>
              <a:t>nhớ cậu</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xmlns="">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xmlns=""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1749" descr="1-19"/>
          <p:cNvPicPr>
            <a:picLocks noChangeAspect="1"/>
          </p:cNvPicPr>
          <p:nvPr/>
        </p:nvPicPr>
        <p:blipFill>
          <a:blip r:embed="rId3"/>
          <a:stretch>
            <a:fillRect/>
          </a:stretch>
        </p:blipFill>
        <p:spPr>
          <a:xfrm>
            <a:off x="408517" y="1743578"/>
            <a:ext cx="11343607" cy="4859013"/>
          </a:xfrm>
          <a:prstGeom prst="rect">
            <a:avLst/>
          </a:prstGeom>
          <a:noFill/>
          <a:ln w="9525">
            <a:noFill/>
          </a:ln>
        </p:spPr>
      </p:pic>
      <p:pic>
        <p:nvPicPr>
          <p:cNvPr id="5" name="图片 31748" descr="1-18"/>
          <p:cNvPicPr>
            <a:picLocks noChangeAspect="1"/>
          </p:cNvPicPr>
          <p:nvPr/>
        </p:nvPicPr>
        <p:blipFill>
          <a:blip r:embed="rId4"/>
          <a:stretch>
            <a:fillRect/>
          </a:stretch>
        </p:blipFill>
        <p:spPr>
          <a:xfrm>
            <a:off x="-24342" y="-8459"/>
            <a:ext cx="3175797" cy="6861537"/>
          </a:xfrm>
          <a:prstGeom prst="rect">
            <a:avLst/>
          </a:prstGeom>
          <a:noFill/>
          <a:ln w="9525">
            <a:noFill/>
          </a:ln>
        </p:spPr>
      </p:pic>
      <p:pic>
        <p:nvPicPr>
          <p:cNvPr id="6" name="图片 31750" descr="1-16"/>
          <p:cNvPicPr>
            <a:picLocks noChangeAspect="1"/>
          </p:cNvPicPr>
          <p:nvPr/>
        </p:nvPicPr>
        <p:blipFill>
          <a:blip r:embed="rId5"/>
          <a:stretch>
            <a:fillRect/>
          </a:stretch>
        </p:blipFill>
        <p:spPr>
          <a:xfrm>
            <a:off x="8857193" y="758123"/>
            <a:ext cx="1300691" cy="604807"/>
          </a:xfrm>
          <a:prstGeom prst="rect">
            <a:avLst/>
          </a:prstGeom>
          <a:noFill/>
          <a:ln w="9525">
            <a:noFill/>
          </a:ln>
        </p:spPr>
      </p:pic>
      <p:pic>
        <p:nvPicPr>
          <p:cNvPr id="7" name="图片 31751" descr="1-16"/>
          <p:cNvPicPr>
            <a:picLocks noChangeAspect="1"/>
          </p:cNvPicPr>
          <p:nvPr/>
        </p:nvPicPr>
        <p:blipFill>
          <a:blip r:embed="rId5"/>
          <a:stretch>
            <a:fillRect/>
          </a:stretch>
        </p:blipFill>
        <p:spPr>
          <a:xfrm>
            <a:off x="3816351" y="230504"/>
            <a:ext cx="2880783" cy="1339668"/>
          </a:xfrm>
          <a:prstGeom prst="rect">
            <a:avLst/>
          </a:prstGeom>
          <a:noFill/>
          <a:ln w="9525">
            <a:noFill/>
          </a:ln>
        </p:spPr>
      </p:pic>
      <p:pic>
        <p:nvPicPr>
          <p:cNvPr id="8" name="图片 31758" descr="封面4"/>
          <p:cNvPicPr>
            <a:picLocks noChangeAspect="1"/>
          </p:cNvPicPr>
          <p:nvPr/>
        </p:nvPicPr>
        <p:blipFill>
          <a:blip r:embed="rId6"/>
          <a:stretch>
            <a:fillRect/>
          </a:stretch>
        </p:blipFill>
        <p:spPr>
          <a:xfrm>
            <a:off x="0" y="4401767"/>
            <a:ext cx="2879725" cy="1909582"/>
          </a:xfrm>
          <a:prstGeom prst="rect">
            <a:avLst/>
          </a:prstGeom>
          <a:noFill/>
          <a:ln w="9525">
            <a:noFill/>
          </a:ln>
        </p:spPr>
      </p:pic>
      <p:pic>
        <p:nvPicPr>
          <p:cNvPr id="9" name="图片 31759" descr="封面3"/>
          <p:cNvPicPr>
            <a:picLocks noChangeAspect="1"/>
          </p:cNvPicPr>
          <p:nvPr/>
        </p:nvPicPr>
        <p:blipFill>
          <a:blip r:embed="rId7"/>
          <a:stretch>
            <a:fillRect/>
          </a:stretch>
        </p:blipFill>
        <p:spPr>
          <a:xfrm>
            <a:off x="8041217" y="0"/>
            <a:ext cx="2132542" cy="2398080"/>
          </a:xfrm>
          <a:prstGeom prst="rect">
            <a:avLst/>
          </a:prstGeom>
          <a:noFill/>
          <a:ln w="9525">
            <a:noFill/>
          </a:ln>
        </p:spPr>
      </p:pic>
      <p:sp>
        <p:nvSpPr>
          <p:cNvPr id="3" name="TextBox 2"/>
          <p:cNvSpPr txBox="1"/>
          <p:nvPr/>
        </p:nvSpPr>
        <p:spPr>
          <a:xfrm>
            <a:off x="2379320" y="1882515"/>
            <a:ext cx="8090720" cy="3667646"/>
          </a:xfrm>
          <a:prstGeom prst="rect">
            <a:avLst/>
          </a:prstGeom>
          <a:noFill/>
          <a:ln w="57150">
            <a:noFill/>
          </a:ln>
        </p:spPr>
        <p:txBody>
          <a:bodyPr wrap="square" lIns="60936" tIns="30468" rIns="60936" bIns="30468" rtlCol="0">
            <a:spAutoFit/>
          </a:bodyPr>
          <a:lstStyle/>
          <a:p>
            <a:pPr algn="ctr">
              <a:spcBef>
                <a:spcPts val="400"/>
              </a:spcBef>
            </a:pPr>
            <a:r>
              <a:rPr lang="en-US" sz="7700" dirty="0" smtClean="0">
                <a:solidFill>
                  <a:srgbClr val="FF0066"/>
                </a:solidFill>
                <a:latin typeface="Times New Roman" pitchFamily="18" charset="0"/>
                <a:ea typeface="Kids" pitchFamily="2" charset="0"/>
                <a:cs typeface="Times New Roman" pitchFamily="18" charset="0"/>
              </a:rPr>
              <a:t>Khởi động</a:t>
            </a:r>
          </a:p>
          <a:p>
            <a:pPr algn="ctr">
              <a:spcBef>
                <a:spcPts val="400"/>
              </a:spcBef>
            </a:pPr>
            <a:r>
              <a:rPr lang="en-US" sz="7700" dirty="0" smtClean="0">
                <a:solidFill>
                  <a:srgbClr val="0070C0"/>
                </a:solidFill>
                <a:latin typeface="Times New Roman" pitchFamily="18" charset="0"/>
                <a:ea typeface="Kids" pitchFamily="2" charset="0"/>
                <a:cs typeface="Times New Roman" pitchFamily="18" charset="0"/>
              </a:rPr>
              <a:t>Bài hát Chữ đẹp nết càng ngoan</a:t>
            </a:r>
            <a:endParaRPr lang="en-US" sz="7700" dirty="0">
              <a:solidFill>
                <a:srgbClr val="0070C0"/>
              </a:solidFill>
              <a:latin typeface="Times New Roman" pitchFamily="18" charset="0"/>
              <a:ea typeface="Kids" pitchFamily="2" charset="0"/>
              <a:cs typeface="Times New Roman" pitchFamily="18" charset="0"/>
            </a:endParaRPr>
          </a:p>
        </p:txBody>
      </p:sp>
    </p:spTree>
    <p:extLst>
      <p:ext uri="{BB962C8B-B14F-4D97-AF65-F5344CB8AC3E}">
        <p14:creationId xmlns:p14="http://schemas.microsoft.com/office/powerpoint/2010/main" xmlns="" val="32653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125"/>
                            </p:stCondLst>
                            <p:childTnLst>
                              <p:par>
                                <p:cTn id="13" presetID="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125"/>
                            </p:stCondLst>
                            <p:childTnLst>
                              <p:par>
                                <p:cTn id="18" presetID="15"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7125"/>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8125"/>
                            </p:stCondLst>
                            <p:childTnLst>
                              <p:par>
                                <p:cTn id="31" presetID="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0-#ppt_w/2"/>
                                          </p:val>
                                        </p:tav>
                                        <p:tav tm="100000">
                                          <p:val>
                                            <p:strVal val="#ppt_x"/>
                                          </p:val>
                                        </p:tav>
                                      </p:tavLst>
                                    </p:anim>
                                    <p:anim calcmode="lin" valueType="num">
                                      <p:cBhvr additive="base">
                                        <p:cTn id="34" dur="10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9125"/>
                            </p:stCondLst>
                            <p:childTnLst>
                              <p:par>
                                <p:cTn id="36" presetID="47"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10125"/>
                            </p:stCondLst>
                            <p:childTnLst>
                              <p:par>
                                <p:cTn id="42" presetID="47"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iai điệu Tự hào 06.15- Chữ đẹp mà nết càng ngoan - Bé Ngọc Linh &amp; Tốp ca Thiếu Nhi.mp4" hidden="1">
            <a:hlinkClick r:id="" action="ppaction://media"/>
          </p:cNvPr>
          <p:cNvPicPr>
            <a:picLocks noRot="1" noChangeAspect="1"/>
          </p:cNvPicPr>
          <p:nvPr>
            <a:videoFile r:link="rId1"/>
          </p:nvPr>
        </p:nvPicPr>
        <p:blipFill>
          <a:blip r:embed="rId4"/>
          <a:stretch>
            <a:fillRect/>
          </a:stretch>
        </p:blipFill>
        <p:spPr>
          <a:xfrm>
            <a:off x="1411942" y="0"/>
            <a:ext cx="9022976" cy="6767232"/>
          </a:xfrm>
          <a:prstGeom prst="rect">
            <a:avLst/>
          </a:prstGeom>
        </p:spPr>
      </p:pic>
      <p:pic>
        <p:nvPicPr>
          <p:cNvPr id="4" name="Chữ Đẹp Mà Nết Càng Ngoan.mp4">
            <a:hlinkClick r:id="" action="ppaction://media"/>
          </p:cNvPr>
          <p:cNvPicPr>
            <a:picLocks noRot="1" noChangeAspect="1"/>
          </p:cNvPicPr>
          <p:nvPr>
            <a:videoFile r:link="rId2"/>
          </p:nvPr>
        </p:nvPicPr>
        <p:blipFill>
          <a:blip r:embed="rId4"/>
          <a:stretch>
            <a:fillRect/>
          </a:stretch>
        </p:blipFill>
        <p:spPr>
          <a:xfrm>
            <a:off x="0" y="0"/>
            <a:ext cx="12192000" cy="6747062"/>
          </a:xfrm>
          <a:prstGeom prst="rect">
            <a:avLst/>
          </a:prstGeom>
        </p:spPr>
      </p:pic>
    </p:spTree>
  </p:cSld>
  <p:clrMapOvr>
    <a:masterClrMapping/>
  </p:clrMapOvr>
  <p:transition advTm="6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p:cTn id="12" fill="hold" display="0">
                  <p:stCondLst>
                    <p:cond delay="indefinite"/>
                  </p:stCondLst>
                  <p:endCondLst>
                    <p:cond evt="onNext" delay="0">
                      <p:tgtEl>
                        <p:sldTgt/>
                      </p:tgtEl>
                    </p:cond>
                    <p:cond evt="onPrev" delay="0">
                      <p:tgtEl>
                        <p:sldTgt/>
                      </p:tgtEl>
                    </p:cond>
                  </p:endCondLst>
                </p:cTn>
                <p:tgtEl>
                  <p:spTgt spid="3"/>
                </p:tgtEl>
              </p:cMediaNode>
            </p:video>
            <p:video>
              <p:cMediaNode>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12192000" cy="6858000"/>
          </a:xfrm>
          <a:prstGeom prst="rect">
            <a:avLst/>
          </a:prstGeom>
        </p:spPr>
      </p:pic>
      <p:pic>
        <p:nvPicPr>
          <p:cNvPr id="54" name="图片 53">
            <a:extLst>
              <a:ext uri="{FF2B5EF4-FFF2-40B4-BE49-F238E27FC236}">
                <a16:creationId xmlns="" xmlns:a16="http://schemas.microsoft.com/office/drawing/2014/main" id="{B084D209-23B3-4351-8DDB-9DF7E55EAE1B}"/>
              </a:ext>
            </a:extLst>
          </p:cNvPr>
          <p:cNvPicPr>
            <a:picLocks noChangeAspect="1"/>
          </p:cNvPicPr>
          <p:nvPr/>
        </p:nvPicPr>
        <p:blipFill>
          <a:blip r:embed="rId4"/>
          <a:stretch>
            <a:fillRect/>
          </a:stretch>
        </p:blipFill>
        <p:spPr>
          <a:xfrm>
            <a:off x="331021" y="1752566"/>
            <a:ext cx="1056732" cy="1007960"/>
          </a:xfrm>
          <a:prstGeom prst="rect">
            <a:avLst/>
          </a:prstGeom>
        </p:spPr>
      </p:pic>
      <p:pic>
        <p:nvPicPr>
          <p:cNvPr id="55" name="图片 54">
            <a:extLst>
              <a:ext uri="{FF2B5EF4-FFF2-40B4-BE49-F238E27FC236}">
                <a16:creationId xmlns="" xmlns:a16="http://schemas.microsoft.com/office/drawing/2014/main" id="{8A48957D-0930-4CC6-BD89-09BECFA4F117}"/>
              </a:ext>
            </a:extLst>
          </p:cNvPr>
          <p:cNvPicPr>
            <a:picLocks noChangeAspect="1"/>
          </p:cNvPicPr>
          <p:nvPr/>
        </p:nvPicPr>
        <p:blipFill>
          <a:blip r:embed="rId4"/>
          <a:stretch>
            <a:fillRect/>
          </a:stretch>
        </p:blipFill>
        <p:spPr>
          <a:xfrm>
            <a:off x="1457596" y="3648647"/>
            <a:ext cx="1056732" cy="1007960"/>
          </a:xfrm>
          <a:prstGeom prst="rect">
            <a:avLst/>
          </a:prstGeom>
        </p:spPr>
      </p:pic>
      <p:pic>
        <p:nvPicPr>
          <p:cNvPr id="56" name="图片 55">
            <a:extLst>
              <a:ext uri="{FF2B5EF4-FFF2-40B4-BE49-F238E27FC236}">
                <a16:creationId xmlns="" xmlns:a16="http://schemas.microsoft.com/office/drawing/2014/main" id="{BAAF0A8D-9072-4A02-BB48-6BA11C62A603}"/>
              </a:ext>
            </a:extLst>
          </p:cNvPr>
          <p:cNvPicPr>
            <a:picLocks noChangeAspect="1"/>
          </p:cNvPicPr>
          <p:nvPr/>
        </p:nvPicPr>
        <p:blipFill>
          <a:blip r:embed="rId4"/>
          <a:stretch>
            <a:fillRect/>
          </a:stretch>
        </p:blipFill>
        <p:spPr>
          <a:xfrm>
            <a:off x="2494485" y="5105956"/>
            <a:ext cx="1056732" cy="1007960"/>
          </a:xfrm>
          <a:prstGeom prst="rect">
            <a:avLst/>
          </a:prstGeom>
        </p:spPr>
      </p:pic>
      <p:sp>
        <p:nvSpPr>
          <p:cNvPr id="8" name="TextBox 7"/>
          <p:cNvSpPr txBox="1"/>
          <p:nvPr/>
        </p:nvSpPr>
        <p:spPr>
          <a:xfrm>
            <a:off x="1612153" y="1727672"/>
            <a:ext cx="9926366" cy="1231042"/>
          </a:xfrm>
          <a:prstGeom prst="rect">
            <a:avLst/>
          </a:prstGeom>
          <a:noFill/>
        </p:spPr>
        <p:txBody>
          <a:bodyPr wrap="square" lIns="121855" tIns="60928" rIns="121855" bIns="60928" rtlCol="0">
            <a:spAutoFit/>
          </a:bodyPr>
          <a:lstStyle/>
          <a:p>
            <a:r>
              <a:rPr lang="vi-VN" sz="3600" b="1" dirty="0" smtClean="0">
                <a:solidFill>
                  <a:srgbClr val="0070C0"/>
                </a:solidFill>
                <a:latin typeface="Times New Roman" pitchFamily="18" charset="0"/>
                <a:cs typeface="Times New Roman" pitchFamily="18" charset="0"/>
              </a:rPr>
              <a:t>Nghe – viết đúng chính tả một đoạn trong bài Tớ nhớ cậu</a:t>
            </a:r>
            <a:r>
              <a:rPr lang="en-US" sz="3600" b="1" dirty="0" smtClean="0">
                <a:solidFill>
                  <a:srgbClr val="0070C0"/>
                </a:solidFill>
                <a:latin typeface="Times New Roman" pitchFamily="18" charset="0"/>
                <a:cs typeface="Times New Roman" pitchFamily="18" charset="0"/>
              </a:rPr>
              <a:t> </a:t>
            </a:r>
            <a:endParaRPr lang="en-US" sz="3600" b="1" dirty="0" smtClean="0">
              <a:solidFill>
                <a:srgbClr val="0070C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2773115" y="3549047"/>
            <a:ext cx="8629991" cy="1231042"/>
          </a:xfrm>
          <a:prstGeom prst="rect">
            <a:avLst/>
          </a:prstGeom>
          <a:noFill/>
        </p:spPr>
        <p:txBody>
          <a:bodyPr wrap="square" lIns="121855" tIns="60928" rIns="121855" bIns="60928" rtlCol="0">
            <a:spAutoFit/>
          </a:bodyPr>
          <a:lstStyle/>
          <a:p>
            <a:r>
              <a:rPr lang="vi-VN" sz="3600" b="1" dirty="0" smtClean="0">
                <a:solidFill>
                  <a:srgbClr val="C00000"/>
                </a:solidFill>
                <a:latin typeface="Times New Roman" pitchFamily="18" charset="0"/>
                <a:cs typeface="Times New Roman" pitchFamily="18" charset="0"/>
              </a:rPr>
              <a:t>Làm đúng các bài tập chính tả phân biệt c/ k; iêu/ ươu</a:t>
            </a:r>
            <a:r>
              <a:rPr lang="en-US" sz="3600" b="1" dirty="0" smtClean="0">
                <a:solidFill>
                  <a:srgbClr val="C00000"/>
                </a:solidFill>
                <a:latin typeface="Times New Roman" pitchFamily="18" charset="0"/>
                <a:cs typeface="Times New Roman" pitchFamily="18" charset="0"/>
              </a:rPr>
              <a:t> </a:t>
            </a:r>
            <a:endParaRPr lang="en-US" sz="3600" b="1" dirty="0" smtClean="0">
              <a:solidFill>
                <a:srgbClr val="C00000"/>
              </a:solidFill>
              <a:latin typeface="Times New Roman" pitchFamily="18" charset="0"/>
              <a:ea typeface="Arial-Rounded" panose="020B0500000000000000" pitchFamily="34" charset="0"/>
              <a:cs typeface="Times New Roman" pitchFamily="18" charset="0"/>
            </a:endParaRPr>
          </a:p>
        </p:txBody>
      </p:sp>
      <p:sp>
        <p:nvSpPr>
          <p:cNvPr id="10" name="TextBox 9"/>
          <p:cNvSpPr txBox="1"/>
          <p:nvPr/>
        </p:nvSpPr>
        <p:spPr>
          <a:xfrm>
            <a:off x="4015519" y="5415743"/>
            <a:ext cx="6567315" cy="677044"/>
          </a:xfrm>
          <a:prstGeom prst="rect">
            <a:avLst/>
          </a:prstGeom>
          <a:noFill/>
        </p:spPr>
        <p:txBody>
          <a:bodyPr wrap="square" lIns="121855" tIns="60928" rIns="121855" bIns="60928" rtlCol="0">
            <a:spAutoFit/>
          </a:bodyPr>
          <a:lstStyle/>
          <a:p>
            <a:r>
              <a:rPr lang="en-US" sz="3600" b="1" dirty="0" smtClean="0">
                <a:solidFill>
                  <a:schemeClr val="accent6">
                    <a:lumMod val="75000"/>
                  </a:schemeClr>
                </a:solidFill>
                <a:latin typeface="Times New Roman" pitchFamily="18" charset="0"/>
                <a:cs typeface="Times New Roman" pitchFamily="18" charset="0"/>
              </a:rPr>
              <a:t>G</a:t>
            </a:r>
            <a:r>
              <a:rPr lang="vi-VN" sz="3600" b="1" dirty="0" smtClean="0">
                <a:solidFill>
                  <a:schemeClr val="accent6">
                    <a:lumMod val="75000"/>
                  </a:schemeClr>
                </a:solidFill>
                <a:latin typeface="Times New Roman" pitchFamily="18" charset="0"/>
                <a:cs typeface="Times New Roman" pitchFamily="18" charset="0"/>
              </a:rPr>
              <a:t>iữ vở sạch, viết chữ đẹp.</a:t>
            </a:r>
            <a:r>
              <a:rPr lang="en-US" sz="3600" b="1" dirty="0" smtClean="0">
                <a:solidFill>
                  <a:schemeClr val="accent6">
                    <a:lumMod val="75000"/>
                  </a:schemeClr>
                </a:solidFill>
                <a:latin typeface="Times New Roman" pitchFamily="18" charset="0"/>
                <a:ea typeface="Arial-Rounded" panose="020B0500000000000000" pitchFamily="34" charset="0"/>
                <a:cs typeface="Times New Roman" pitchFamily="18" charset="0"/>
              </a:rPr>
              <a:t> </a:t>
            </a:r>
          </a:p>
        </p:txBody>
      </p:sp>
      <p:sp>
        <p:nvSpPr>
          <p:cNvPr id="11" name="TextBox 10"/>
          <p:cNvSpPr txBox="1"/>
          <p:nvPr/>
        </p:nvSpPr>
        <p:spPr>
          <a:xfrm>
            <a:off x="1414930" y="360554"/>
            <a:ext cx="4058023" cy="861710"/>
          </a:xfrm>
          <a:prstGeom prst="rect">
            <a:avLst/>
          </a:prstGeom>
          <a:noFill/>
        </p:spPr>
        <p:txBody>
          <a:bodyPr wrap="square" lIns="121855" tIns="60928" rIns="121855" bIns="60928" rtlCol="0">
            <a:spAutoFit/>
          </a:bodyPr>
          <a:lstStyle/>
          <a:p>
            <a:r>
              <a:rPr lang="en-US" sz="4800" b="1" dirty="0" smtClean="0">
                <a:solidFill>
                  <a:srgbClr val="FF0000"/>
                </a:solidFill>
                <a:latin typeface="Times New Roman" pitchFamily="18" charset="0"/>
                <a:cs typeface="Times New Roman" pitchFamily="18" charset="0"/>
              </a:rPr>
              <a:t>Mục tiêu:</a:t>
            </a:r>
            <a:endParaRPr lang="en-US" sz="4800" b="1" dirty="0" smtClean="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430971681"/>
      </p:ext>
    </p:extLst>
  </p:cSld>
  <p:clrMapOvr>
    <a:masterClrMapping/>
  </p:clrMapOvr>
  <mc:AlternateContent xmlns:mc="http://schemas.openxmlformats.org/markup-compatibility/2006">
    <mc:Choice xmlns:p14="http://schemas.microsoft.com/office/powerpoint/2010/main" xmlns=""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style.rotation</p:attrName>
                                        </p:attrNameLst>
                                      </p:cBhvr>
                                      <p:tavLst>
                                        <p:tav tm="0">
                                          <p:val>
                                            <p:fltVal val="720"/>
                                          </p:val>
                                        </p:tav>
                                        <p:tav tm="100000">
                                          <p:val>
                                            <p:fltVal val="0"/>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 calcmode="lin" valueType="num">
                                      <p:cBhvr>
                                        <p:cTn id="16" dur="500" fill="hold"/>
                                        <p:tgtEl>
                                          <p:spTgt spid="54"/>
                                        </p:tgtEl>
                                        <p:attrNameLst>
                                          <p:attrName>ppt_w</p:attrName>
                                        </p:attrNameLst>
                                      </p:cBhvr>
                                      <p:tavLst>
                                        <p:tav tm="0">
                                          <p:val>
                                            <p:fltVal val="0"/>
                                          </p:val>
                                        </p:tav>
                                        <p:tav tm="100000">
                                          <p:val>
                                            <p:strVal val="#ppt_w"/>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anim calcmode="lin" valueType="num">
                                      <p:cBhvr>
                                        <p:cTn id="32" dur="500" fill="hold"/>
                                        <p:tgtEl>
                                          <p:spTgt spid="55"/>
                                        </p:tgtEl>
                                        <p:attrNameLst>
                                          <p:attrName>style.rotation</p:attrName>
                                        </p:attrNameLst>
                                      </p:cBhvr>
                                      <p:tavLst>
                                        <p:tav tm="0">
                                          <p:val>
                                            <p:fltVal val="720"/>
                                          </p:val>
                                        </p:tav>
                                        <p:tav tm="100000">
                                          <p:val>
                                            <p:fltVal val="0"/>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 calcmode="lin" valueType="num">
                                      <p:cBhvr>
                                        <p:cTn id="34"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anim calcmode="lin" valueType="num">
                                      <p:cBhvr>
                                        <p:cTn id="47" dur="500" fill="hold"/>
                                        <p:tgtEl>
                                          <p:spTgt spid="56"/>
                                        </p:tgtEl>
                                        <p:attrNameLst>
                                          <p:attrName>style.rotation</p:attrName>
                                        </p:attrNameLst>
                                      </p:cBhvr>
                                      <p:tavLst>
                                        <p:tav tm="0">
                                          <p:val>
                                            <p:fltVal val="720"/>
                                          </p:val>
                                        </p:tav>
                                        <p:tav tm="100000">
                                          <p:val>
                                            <p:fltVal val="0"/>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 calcmode="lin" valueType="num">
                                      <p:cBhvr>
                                        <p:cTn id="49" dur="500" fill="hold"/>
                                        <p:tgtEl>
                                          <p:spTgt spid="56"/>
                                        </p:tgtEl>
                                        <p:attrNameLst>
                                          <p:attrName>ppt_w</p:attrName>
                                        </p:attrNameLst>
                                      </p:cBhvr>
                                      <p:tavLst>
                                        <p:tav tm="0">
                                          <p:val>
                                            <p:fltVal val="0"/>
                                          </p:val>
                                        </p:tav>
                                        <p:tav tm="100000">
                                          <p:val>
                                            <p:strVal val="#ppt_w"/>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8415" y="1250302"/>
            <a:ext cx="10612055" cy="3131035"/>
          </a:xfrm>
          <a:prstGeom prst="rect">
            <a:avLst/>
          </a:prstGeom>
        </p:spPr>
      </p:pic>
      <p:pic>
        <p:nvPicPr>
          <p:cNvPr id="5" name="图片 6">
            <a:extLst>
              <a:ext uri="{FF2B5EF4-FFF2-40B4-BE49-F238E27FC236}">
                <a16:creationId xmlns=""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31412" y="178094"/>
            <a:ext cx="2160588" cy="2154749"/>
          </a:xfrm>
          <a:prstGeom prst="rect">
            <a:avLst/>
          </a:prstGeom>
        </p:spPr>
      </p:pic>
      <p:sp>
        <p:nvSpPr>
          <p:cNvPr id="8" name="Rectangle 7"/>
          <p:cNvSpPr/>
          <p:nvPr/>
        </p:nvSpPr>
        <p:spPr>
          <a:xfrm>
            <a:off x="1308385" y="2319234"/>
            <a:ext cx="9712113" cy="2062103"/>
          </a:xfrm>
          <a:prstGeom prst="rect">
            <a:avLst/>
          </a:prstGeom>
        </p:spPr>
        <p:txBody>
          <a:bodyPr wrap="square">
            <a:spAutoFit/>
          </a:bodyPr>
          <a:lstStyle/>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 Kiến là bạn thân của sóc. Hằng ngày, hai bạn rủ nhau đi học. Một ngày nọ, nhà kiến chuyển sang cánh rừng khác. Sóc và kiến rất buồn. Hai bạn gửi thư cho nhau để bày tỏ nỗi nhớ.</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659258" y="1743532"/>
            <a:ext cx="2923253" cy="738599"/>
          </a:xfrm>
          <a:prstGeom prst="rect">
            <a:avLst/>
          </a:prstGeom>
          <a:noFill/>
        </p:spPr>
        <p:txBody>
          <a:bodyPr wrap="square" lIns="121855" tIns="60928" rIns="121855" bIns="60928" rtlCol="0">
            <a:spAutoFit/>
          </a:bodyPr>
          <a:lstStyle/>
          <a:p>
            <a:r>
              <a:rPr lang="en-US" sz="40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1. Nghe – viết</a:t>
            </a:r>
          </a:p>
        </p:txBody>
      </p:sp>
    </p:spTree>
    <p:extLst>
      <p:ext uri="{BB962C8B-B14F-4D97-AF65-F5344CB8AC3E}">
        <p14:creationId xmlns:p14="http://schemas.microsoft.com/office/powerpoint/2010/main" xmlns=""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Kiến là bạn thân của ai?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xmlns=""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 Kiến là bạn thân của sóc.</a:t>
            </a: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Nhà kiến chuyển đi đâu?</a:t>
            </a: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42409" y="2576026"/>
              <a:ext cx="469353" cy="792414"/>
            </a:xfrm>
            <a:prstGeom prst="rect">
              <a:avLst/>
            </a:prstGeom>
          </p:spPr>
        </p:pic>
      </p:grpSp>
      <p:sp>
        <p:nvSpPr>
          <p:cNvPr id="50" name="TextBox 49"/>
          <p:cNvSpPr txBox="1"/>
          <p:nvPr/>
        </p:nvSpPr>
        <p:spPr>
          <a:xfrm>
            <a:off x="1363936" y="3561768"/>
            <a:ext cx="10757684"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 Nhà kiến chuyển sang một cánh rừng khác.</a:t>
            </a: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Nội dung bài viết</a:t>
              </a:r>
            </a:p>
          </p:txBody>
        </p:sp>
      </p:grpSp>
      <p:sp>
        <p:nvSpPr>
          <p:cNvPr id="30" name="TextBox 29"/>
          <p:cNvSpPr txBox="1"/>
          <p:nvPr/>
        </p:nvSpPr>
        <p:spPr>
          <a:xfrm>
            <a:off x="1576402" y="4321160"/>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Hai bạn liên lạc với nhau bằng cách nào?</a:t>
            </a: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 Hai bạn tìm cách gửi thư cho nhau để bày tỏ nhớ.</a:t>
            </a:r>
          </a:p>
        </p:txBody>
      </p:sp>
    </p:spTree>
    <p:extLst>
      <p:ext uri="{BB962C8B-B14F-4D97-AF65-F5344CB8AC3E}">
        <p14:creationId xmlns:p14="http://schemas.microsoft.com/office/powerpoint/2010/main" xmlns="" val="191433609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Viết hoa chữ cái đầu câu và tên riêng.</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Các từ dễ viết sai trong bài: </a:t>
            </a:r>
          </a:p>
          <a:p>
            <a:endParaRPr lang="en-US" sz="3200" b="1" dirty="0" smtClean="0">
              <a:solidFill>
                <a:srgbClr val="002060"/>
              </a:solidFill>
              <a:latin typeface="Times New Roman" pitchFamily="18" charset="0"/>
              <a:ea typeface="Arial-Rounded" panose="020B0500000000000000" pitchFamily="34" charset="0"/>
              <a:cs typeface="Times New Roman" pitchFamily="18" charset="0"/>
            </a:endParaRPr>
          </a:p>
          <a:p>
            <a:pPr algn="ct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smtClean="0">
                <a:solidFill>
                  <a:srgbClr val="002060"/>
                </a:solidFill>
                <a:latin typeface="Times New Roman" pitchFamily="18" charset="0"/>
                <a:ea typeface="Arial-Rounded" panose="020B0500000000000000" pitchFamily="34" charset="0"/>
                <a:cs typeface="Times New Roman" pitchFamily="18" charset="0"/>
              </a:rPr>
              <a:t>kiến, sóc, chuyển sang, gửi,...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xmlns=""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Lưu ý khi viết</a:t>
              </a:r>
            </a:p>
          </p:txBody>
        </p:sp>
      </p:grpSp>
    </p:spTree>
    <p:extLst>
      <p:ext uri="{BB962C8B-B14F-4D97-AF65-F5344CB8AC3E}">
        <p14:creationId xmlns:p14="http://schemas.microsoft.com/office/powerpoint/2010/main" xmlns="" val="19320845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528122"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1250924" y="1281502"/>
            <a:ext cx="6575264" cy="4062586"/>
          </a:xfrm>
          <a:prstGeom prst="rect">
            <a:avLst/>
          </a:prstGeom>
          <a:noFill/>
        </p:spPr>
        <p:txBody>
          <a:bodyPr wrap="square" lIns="121855" tIns="60928" rIns="121855" bIns="60928" rtlCol="0">
            <a:spAutoFit/>
          </a:bodyPr>
          <a:lstStyle/>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smtClean="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496</Words>
  <Application>Microsoft Office PowerPoint</Application>
  <PresentationFormat>Custom</PresentationFormat>
  <Paragraphs>64</Paragraphs>
  <Slides>14</Slides>
  <Notes>4</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Dream</cp:lastModifiedBy>
  <cp:revision>158</cp:revision>
  <dcterms:created xsi:type="dcterms:W3CDTF">2021-06-02T14:23:54Z</dcterms:created>
  <dcterms:modified xsi:type="dcterms:W3CDTF">2021-09-03T10:49:40Z</dcterms:modified>
</cp:coreProperties>
</file>