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36" r:id="rId2"/>
    <p:sldId id="256" r:id="rId3"/>
    <p:sldId id="284" r:id="rId4"/>
    <p:sldId id="257" r:id="rId5"/>
    <p:sldId id="282" r:id="rId6"/>
    <p:sldId id="318" r:id="rId7"/>
    <p:sldId id="320" r:id="rId8"/>
    <p:sldId id="319" r:id="rId9"/>
    <p:sldId id="321" r:id="rId10"/>
    <p:sldId id="322" r:id="rId11"/>
    <p:sldId id="323" r:id="rId12"/>
    <p:sldId id="325" r:id="rId13"/>
    <p:sldId id="326" r:id="rId14"/>
    <p:sldId id="324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08" r:id="rId25"/>
  </p:sldIdLst>
  <p:sldSz cx="9144000" cy="5715000" type="screen16x1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.VnTifani Heavy" pitchFamily="34" charset="0"/>
      <p:regular r:id="rId30"/>
    </p:embeddedFont>
    <p:embeddedFont>
      <p:font typeface="宋体" pitchFamily="2" charset="-122"/>
      <p:regular r:id="rId31"/>
    </p:embeddedFont>
    <p:embeddedFont>
      <p:font typeface="VNI-Thufap2"/>
      <p:regular r:id="rId32"/>
    </p:embeddedFont>
    <p:embeddedFont>
      <p:font typeface=".VnTimeH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>
        <p:scale>
          <a:sx n="60" d="100"/>
          <a:sy n="60" d="100"/>
        </p:scale>
        <p:origin x="-1824" y="-60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.xml"/><Relationship Id="rId7" Type="http://schemas.openxmlformats.org/officeDocument/2006/relationships/image" Target="../media/image8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.xml"/><Relationship Id="rId7" Type="http://schemas.openxmlformats.org/officeDocument/2006/relationships/image" Target="../media/image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T\Desktop\HÌNH NỀN\hinh-nen-powerpoint-chuyen-d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64"/>
            <a:ext cx="12182899" cy="69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656153" y="2769580"/>
            <a:ext cx="7953375" cy="1776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b="1" kern="10" dirty="0">
                <a:ln w="1270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TimeH" pitchFamily="34" charset="0"/>
              </a:rPr>
              <a:t>vÒ </a:t>
            </a:r>
            <a:r>
              <a:rPr lang="pt-BR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TimeH" pitchFamily="34" charset="0"/>
              </a:rPr>
              <a:t>dù TIẾT ĐẠO ĐỨC LỚP 1 </a:t>
            </a:r>
            <a:endParaRPr lang="en-US" b="1" kern="10" dirty="0">
              <a:ln w="12700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1001907" y="1021087"/>
            <a:ext cx="9141725" cy="41357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Button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b="1" kern="10" dirty="0" smtClean="0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 </a:t>
            </a:r>
            <a:r>
              <a:rPr lang="en-US" b="1" kern="10" dirty="0" err="1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chµo</a:t>
            </a:r>
            <a:r>
              <a:rPr lang="en-US" b="1" kern="10" dirty="0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 </a:t>
            </a:r>
            <a:r>
              <a:rPr lang="en-US" b="1" kern="10" dirty="0" err="1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mõng</a:t>
            </a:r>
            <a:r>
              <a:rPr lang="en-US" b="1" kern="10" dirty="0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 </a:t>
            </a:r>
            <a:r>
              <a:rPr lang="en-US" b="1" kern="10" dirty="0" err="1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c¸c</a:t>
            </a:r>
            <a:r>
              <a:rPr lang="en-US" b="1" kern="10" dirty="0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 </a:t>
            </a:r>
            <a:r>
              <a:rPr lang="en-US" b="1" kern="10" dirty="0" err="1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thÇy</a:t>
            </a:r>
            <a:r>
              <a:rPr lang="en-US" b="1" kern="10" dirty="0">
                <a:ln w="19050">
                  <a:solidFill>
                    <a:srgbClr val="FE0000"/>
                  </a:solidFill>
                  <a:round/>
                  <a:headEnd/>
                  <a:tailEnd/>
                </a:ln>
                <a:solidFill>
                  <a:srgbClr val="F6FA58"/>
                </a:solidFill>
                <a:latin typeface=".VnTimeH"/>
              </a:rPr>
              <a:t> c«</a:t>
            </a:r>
          </a:p>
        </p:txBody>
      </p:sp>
      <p:pic>
        <p:nvPicPr>
          <p:cNvPr id="10" name="Picture 9" descr="C:\Users\TT\Desktop\LOGO TRƯỜ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" y="-63064"/>
            <a:ext cx="1069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84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1077" y="3518223"/>
            <a:ext cx="8464580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6600"/>
                </a:solidFill>
              </a:rPr>
              <a:t>- </a:t>
            </a:r>
            <a:r>
              <a:rPr lang="vi-VN" sz="2600" dirty="0" smtClean="0">
                <a:solidFill>
                  <a:srgbClr val="006600"/>
                </a:solidFill>
              </a:rPr>
              <a:t>Gia </a:t>
            </a:r>
            <a:r>
              <a:rPr lang="vi-VN" sz="2600" dirty="0">
                <a:solidFill>
                  <a:srgbClr val="006600"/>
                </a:solidFill>
              </a:rPr>
              <a:t>đình bạn An có ông, bà, bố, mẹ, bạn An và em gái.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6600"/>
                </a:solidFill>
              </a:rPr>
              <a:t>- </a:t>
            </a:r>
            <a:r>
              <a:rPr lang="vi-VN" sz="2600" dirty="0" smtClean="0">
                <a:solidFill>
                  <a:srgbClr val="006600"/>
                </a:solidFill>
              </a:rPr>
              <a:t>Gia </a:t>
            </a:r>
            <a:r>
              <a:rPr lang="vi-VN" sz="2600" dirty="0">
                <a:solidFill>
                  <a:srgbClr val="006600"/>
                </a:solidFill>
              </a:rPr>
              <a:t>đình bạn An đang ở nhà cùng nhau.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65" y="504497"/>
            <a:ext cx="4321076" cy="282452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27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515" y="1808264"/>
            <a:ext cx="5087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</a:rPr>
              <a:t>- Theo em, các thành viên trong gia đình bạn Hà, gia đình bạn An có vui vẻ, yêu thương nhau không?  </a:t>
            </a:r>
          </a:p>
          <a:p>
            <a:pPr algn="just"/>
            <a:r>
              <a:rPr lang="vi-VN" sz="2800" dirty="0" smtClean="0">
                <a:solidFill>
                  <a:srgbClr val="C00000"/>
                </a:solidFill>
              </a:rPr>
              <a:t>- </a:t>
            </a:r>
            <a:r>
              <a:rPr lang="vi-VN" sz="2800" dirty="0">
                <a:solidFill>
                  <a:srgbClr val="C00000"/>
                </a:solidFill>
              </a:rPr>
              <a:t>Hành động nào thể hiện các thành viên yêu thương và quan tâm nhau?</a:t>
            </a:r>
          </a:p>
        </p:txBody>
      </p:sp>
    </p:spTree>
    <p:extLst>
      <p:ext uri="{BB962C8B-B14F-4D97-AF65-F5344CB8AC3E}">
        <p14:creationId xmlns:p14="http://schemas.microsoft.com/office/powerpoint/2010/main" val="42461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547830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1. Hãy giới thiệu với bạn về em và gia đình em.</a:t>
            </a:r>
          </a:p>
          <a:p>
            <a:pPr algn="just"/>
            <a:endParaRPr lang="vi-VN" sz="2400" dirty="0">
              <a:solidFill>
                <a:srgbClr val="FFFF00"/>
              </a:solidFill>
            </a:endParaRPr>
          </a:p>
          <a:p>
            <a:pPr algn="just"/>
            <a:r>
              <a:rPr lang="vi-VN" sz="2400" dirty="0">
                <a:solidFill>
                  <a:srgbClr val="FFFF00"/>
                </a:solidFill>
              </a:rPr>
              <a:t>2. Những lúc nghỉ ngơi, gia đình em thường làm gì?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655574"/>
            <a:ext cx="3148012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152" y="3855576"/>
            <a:ext cx="8506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Gợi ý: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Gia đình bạn có mấy người? Đó là những ai?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Trong những lúc nghỉ ngơi gia đình bạn thường làm gì? Những lúc đó bạn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5402039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26" y="3649311"/>
            <a:ext cx="8055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Giới thiệu về bản thân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Giới thiệu về gia đình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Đặt câu hỏi và nhận xét phần giới thiệu của bạn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69" y="264432"/>
            <a:ext cx="3399745" cy="31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57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19098"/>
            <a:ext cx="7024914" cy="395969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29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6797" y="70056"/>
            <a:ext cx="5416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66" y="1067595"/>
            <a:ext cx="3937234" cy="337828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228365" y="823062"/>
            <a:ext cx="46168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1. Hình vẽ những thành viên nào trong gia đình bạn Hà?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2. Từng thành viên đó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9920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612" y="435427"/>
            <a:ext cx="6770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Nhận xét: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Hình vẽ bố, mẹ, Hà và anh trai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Bố đang nấu cơm, mẹ đi chợ về, Hà lau bàn, anh trai lau nhà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8611" y="2599849"/>
            <a:ext cx="6916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Em thấy bạn Hà có vui vẻ khi tham gia làm việc nhà không? Tại sao em lại cho là như vậy?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1" y="2380447"/>
            <a:ext cx="8858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9" y="199139"/>
            <a:ext cx="1388219" cy="11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1646" y="598192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Cùng nhau trao đổi và chia sẻ: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30" y="1354489"/>
            <a:ext cx="894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Trong gia đình bạn, ai thường tham gia làm việc nhà?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Hãy kể về công việc nhà của từng thành viên (bố/mẹ/anh/chị...)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" y="328119"/>
            <a:ext cx="1076325" cy="781050"/>
          </a:xfrm>
          <a:prstGeom prst="rect">
            <a:avLst/>
          </a:prstGeom>
        </p:spPr>
      </p:pic>
      <p:pic>
        <p:nvPicPr>
          <p:cNvPr id="1026" name="Picture 2" descr="D:\LOP 1 CANH DIEU\TNXH\Bai 1. Gia dinh em\Data\download_20_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2761335"/>
            <a:ext cx="2668587" cy="28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6538" y="1669143"/>
            <a:ext cx="7924569" cy="2380343"/>
            <a:chOff x="928914" y="1669143"/>
            <a:chExt cx="7242629" cy="2380343"/>
          </a:xfrm>
        </p:grpSpPr>
        <p:sp>
          <p:nvSpPr>
            <p:cNvPr id="3" name="Rounded Rectangle 2"/>
            <p:cNvSpPr/>
            <p:nvPr/>
          </p:nvSpPr>
          <p:spPr>
            <a:xfrm>
              <a:off x="928914" y="1669143"/>
              <a:ext cx="7242629" cy="2380343"/>
            </a:xfrm>
            <a:prstGeom prst="roundRect">
              <a:avLst/>
            </a:prstGeom>
            <a:solidFill>
              <a:srgbClr val="0000CC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12371" y="1744906"/>
              <a:ext cx="7075714" cy="2228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1" dirty="0">
                  <a:solidFill>
                    <a:schemeClr val="bg1"/>
                  </a:solidFill>
                </a:rPr>
                <a:t> Cùng chia sẻ việc nhà là thể hiện sự quan tâm giữa các thành viên trong gia đình.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4" y="199139"/>
            <a:ext cx="1388219" cy="11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2232" y="151037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36" y="151037"/>
            <a:ext cx="690397" cy="644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847227"/>
            <a:ext cx="2128243" cy="2169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51" y="835436"/>
            <a:ext cx="2193093" cy="2181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47" y="2256392"/>
            <a:ext cx="2169511" cy="2181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8" y="3521907"/>
            <a:ext cx="2169511" cy="2193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18" y="3521907"/>
            <a:ext cx="2169511" cy="21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827313"/>
            <a:ext cx="7229354" cy="420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898" y="250446"/>
            <a:ext cx="8095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333" y="1190380"/>
            <a:ext cx="9006362" cy="2888343"/>
            <a:chOff x="83333" y="1190380"/>
            <a:chExt cx="9006362" cy="2888343"/>
          </a:xfrm>
        </p:grpSpPr>
        <p:sp>
          <p:nvSpPr>
            <p:cNvPr id="7" name="Rounded Rectangle 6"/>
            <p:cNvSpPr/>
            <p:nvPr/>
          </p:nvSpPr>
          <p:spPr>
            <a:xfrm>
              <a:off x="83333" y="1190380"/>
              <a:ext cx="9006362" cy="2888343"/>
            </a:xfrm>
            <a:prstGeom prst="round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486" y="1190380"/>
              <a:ext cx="869405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+ Khi ở nhà, bạn An làm những công việc như: lau bàn, tưới cây, gấp quần áo, chơi với em, đưa nước cho bà,...</a:t>
              </a:r>
            </a:p>
            <a:p>
              <a:pPr algn="just"/>
              <a:endParaRPr lang="vi-VN" sz="2800" dirty="0">
                <a:solidFill>
                  <a:schemeClr val="bg1"/>
                </a:solidFill>
              </a:endParaRPr>
            </a:p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+ Nhìn nét mặt cho thấy bạn An rất vui vẻ khi tham gia làm việc nhà.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8" y="182437"/>
            <a:ext cx="885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455" y="889103"/>
            <a:ext cx="772885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0" y="835018"/>
            <a:ext cx="8858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4" y="2559231"/>
            <a:ext cx="4248912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6113" y="2115691"/>
            <a:ext cx="3338287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06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592" y="294241"/>
            <a:ext cx="782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Tự đánh giá sự tham gia công việc nhà của em: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6" y="831976"/>
            <a:ext cx="6097793" cy="38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254000"/>
            <a:ext cx="8610600" cy="5207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435429"/>
            <a:ext cx="8258629" cy="48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738416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30795" y="99571"/>
            <a:ext cx="6320410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3841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27100"/>
            <a:ext cx="8868228" cy="455930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2400" y="1655574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b="1" dirty="0">
                <a:solidFill>
                  <a:srgbClr val="FFFF00"/>
                </a:solidFill>
              </a:rPr>
              <a:t>1. Bài hát nhắc đến những ai trong gia đình?</a:t>
            </a:r>
          </a:p>
          <a:p>
            <a:pPr algn="just"/>
            <a:endParaRPr lang="vi-VN" sz="2400" b="1" dirty="0">
              <a:solidFill>
                <a:srgbClr val="FFFF00"/>
              </a:solidFill>
            </a:endParaRPr>
          </a:p>
          <a:p>
            <a:pPr algn="just"/>
            <a:r>
              <a:rPr lang="vi-VN" sz="2400" b="1" dirty="0">
                <a:solidFill>
                  <a:srgbClr val="FFFF00"/>
                </a:solidFill>
              </a:rPr>
              <a:t>2. Từ nào nói về tình cảm của những người trong gia đình?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713630"/>
            <a:ext cx="3255508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5"/>
            <a:ext cx="9144000" cy="5678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2628"/>
            <a:ext cx="5772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8285" y="2052739"/>
            <a:ext cx="7823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1. Thành viên và tình cảm giữa các thành viên </a:t>
            </a:r>
            <a:r>
              <a:rPr lang="vi-VN" sz="3600" dirty="0">
                <a:solidFill>
                  <a:srgbClr val="FF0000"/>
                </a:solidFill>
              </a:rPr>
              <a:t>trong</a:t>
            </a:r>
            <a:r>
              <a:rPr lang="vi-VN" sz="2800" dirty="0">
                <a:solidFill>
                  <a:srgbClr val="FF0000"/>
                </a:solidFill>
              </a:rPr>
              <a:t> gia đình.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2. Công việc nhà và chia sẻ công việc nhà.</a:t>
            </a:r>
          </a:p>
        </p:txBody>
      </p:sp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570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solidFill>
                  <a:srgbClr val="FF0000"/>
                </a:solidFill>
              </a:rPr>
              <a:t>Thành viên và tình cảm giữa các thành viên trong gia đình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1" y="752930"/>
            <a:ext cx="5348562" cy="4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7634" y="70056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668" y="3764961"/>
            <a:ext cx="80105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/>
              <a:t>1. Gia đình bạn Hà, bạn An có những ai?</a:t>
            </a:r>
          </a:p>
          <a:p>
            <a:pPr algn="just"/>
            <a:endParaRPr lang="vi-VN" sz="1100" dirty="0"/>
          </a:p>
          <a:p>
            <a:pPr algn="just"/>
            <a:r>
              <a:rPr lang="vi-VN" sz="3200" dirty="0"/>
              <a:t>2. Họ đang làm gì và ở đâu?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" y="3746447"/>
            <a:ext cx="737273" cy="662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0" y="924020"/>
            <a:ext cx="4383889" cy="24920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34" y="894992"/>
            <a:ext cx="3992765" cy="25211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4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483" y="3764960"/>
            <a:ext cx="8363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</a:rPr>
              <a:t>- </a:t>
            </a:r>
            <a:r>
              <a:rPr lang="vi-VN" sz="2800" b="1" dirty="0" smtClean="0">
                <a:solidFill>
                  <a:srgbClr val="006600"/>
                </a:solidFill>
              </a:rPr>
              <a:t>Gia đ</a:t>
            </a:r>
            <a:r>
              <a:rPr lang="en-US" sz="2800" b="1" dirty="0">
                <a:solidFill>
                  <a:srgbClr val="006600"/>
                </a:solidFill>
              </a:rPr>
              <a:t>ì</a:t>
            </a:r>
            <a:r>
              <a:rPr lang="vi-VN" sz="2800" b="1" dirty="0" smtClean="0">
                <a:solidFill>
                  <a:srgbClr val="006600"/>
                </a:solidFill>
              </a:rPr>
              <a:t>nh </a:t>
            </a:r>
            <a:r>
              <a:rPr lang="vi-VN" sz="2800" b="1" dirty="0">
                <a:solidFill>
                  <a:srgbClr val="006600"/>
                </a:solidFill>
              </a:rPr>
              <a:t>bạn Hà có bố, mẹ, anh trai và bạn Hà.</a:t>
            </a:r>
          </a:p>
          <a:p>
            <a:pPr algn="just"/>
            <a:endParaRPr lang="vi-VN" sz="2800" b="1" dirty="0">
              <a:solidFill>
                <a:srgbClr val="00660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</a:rPr>
              <a:t>- </a:t>
            </a:r>
            <a:r>
              <a:rPr lang="vi-VN" sz="2800" b="1" dirty="0" smtClean="0">
                <a:solidFill>
                  <a:srgbClr val="006600"/>
                </a:solidFill>
              </a:rPr>
              <a:t>Gia </a:t>
            </a:r>
            <a:r>
              <a:rPr lang="vi-VN" sz="2800" b="1" dirty="0">
                <a:solidFill>
                  <a:srgbClr val="006600"/>
                </a:solidFill>
              </a:rPr>
              <a:t>đình bạn Hà đang đi chơi ở công viên.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8" y="346841"/>
            <a:ext cx="5407572" cy="30692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72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669</Words>
  <Application>Microsoft Office PowerPoint</Application>
  <PresentationFormat>On-screen Show (16:10)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Calibri</vt:lpstr>
      <vt:lpstr>.VnTifani Heavy</vt:lpstr>
      <vt:lpstr>宋体</vt:lpstr>
      <vt:lpstr>VNI-Thufap2</vt:lpstr>
      <vt:lpstr>.VnTimeH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</cp:lastModifiedBy>
  <cp:revision>139</cp:revision>
  <dcterms:created xsi:type="dcterms:W3CDTF">2020-02-10T09:35:50Z</dcterms:created>
  <dcterms:modified xsi:type="dcterms:W3CDTF">2021-09-04T16:13:08Z</dcterms:modified>
</cp:coreProperties>
</file>