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60" r:id="rId4"/>
    <p:sldId id="257" r:id="rId6"/>
    <p:sldId id="258" r:id="rId7"/>
    <p:sldId id="267" r:id="rId8"/>
    <p:sldId id="268" r:id="rId9"/>
    <p:sldId id="269" r:id="rId10"/>
    <p:sldId id="270" r:id="rId11"/>
    <p:sldId id="272" r:id="rId12"/>
    <p:sldId id="273" r:id="rId13"/>
    <p:sldId id="297" r:id="rId14"/>
    <p:sldId id="275" r:id="rId15"/>
    <p:sldId id="276" r:id="rId16"/>
    <p:sldId id="277" r:id="rId17"/>
    <p:sldId id="278" r:id="rId18"/>
    <p:sldId id="279" r:id="rId19"/>
    <p:sldId id="282" r:id="rId20"/>
    <p:sldId id="298" r:id="rId21"/>
    <p:sldId id="284" r:id="rId22"/>
    <p:sldId id="285" r:id="rId23"/>
    <p:sldId id="299" r:id="rId24"/>
    <p:sldId id="283" r:id="rId25"/>
    <p:sldId id="300" r:id="rId26"/>
    <p:sldId id="292" r:id="rId27"/>
    <p:sldId id="293" r:id="rId28"/>
    <p:sldId id="294" r:id="rId29"/>
    <p:sldId id="295" r:id="rId30"/>
    <p:sldId id="296" r:id="rId31"/>
    <p:sldId id="289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9E1"/>
    <a:srgbClr val="FF0000"/>
    <a:srgbClr val="004274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8" autoAdjust="0"/>
    <p:restoredTop sz="94660"/>
  </p:normalViewPr>
  <p:slideViewPr>
    <p:cSldViewPr snapToGrid="0">
      <p:cViewPr>
        <p:scale>
          <a:sx n="66" d="100"/>
          <a:sy n="66" d="100"/>
        </p:scale>
        <p:origin x="91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3427E-C150-4A77-934D-181F98B1F14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AE1E5-E993-4033-98A7-AFF9D54785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D85B9-E863-4792-987B-2E55B406AA62}" type="slidenum">
              <a:rPr lang="en-US" smtClean="0"/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59919-8C6D-4F8F-A988-9BCDFF77AC62}" type="slidenum">
              <a:rPr lang="en-US" smtClean="0"/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46EA4-469A-42E8-A666-07D4FB434BB3}" type="slidenum">
              <a:rPr lang="en-US" smtClean="0"/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EB019-6915-444E-847E-020275867582}" type="slidenum">
              <a:rPr lang="en-US" smtClean="0"/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6473D-39F7-4C64-A0CC-1746A830EBCD}" type="slidenum">
              <a:rPr lang="en-US" smtClean="0"/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5E5E4-9AFF-4C50-8BA4-72616FBE6642}" type="slidenum">
              <a:rPr lang="en-US" smtClean="0"/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33ADD-FA79-4A04-913F-B0DEB9974DEB}" type="slidenum">
              <a:rPr lang="en-US" smtClean="0"/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F8A31-2DB1-4D74-A800-F35637120F6B}" type="slidenum">
              <a:rPr lang="en-US" smtClean="0"/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5D76C-B4E7-45FD-81B5-DAEFFBD74BC4}" type="slidenum">
              <a:rPr lang="en-US" smtClean="0"/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782C8A-8CC7-4DF4-9B2D-03C8A610326A}" type="slidenum">
              <a:rPr lang="en-US" smtClean="0"/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34747-60E3-43BD-9EFB-BE499F74D883}" type="slidenum">
              <a:rPr lang="en-US" smtClean="0"/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3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EFAB-85D6-4C1E-A0C2-5E8ADA69AABD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7A207-3D1C-4A04-A996-4100CD1481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679B6-35FB-402C-AC7D-C2C2F3B2FE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0B2B-4D4B-487F-8D95-012D2E53EA2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ED8D0-6766-48E3-BFCA-C66411E212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vmlDrawing" Target="../drawings/vmlDrawing6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oleObject" Target="../embeddings/oleObject7.bin"/><Relationship Id="rId2" Type="http://schemas.openxmlformats.org/officeDocument/2006/relationships/image" Target="../media/image8.png"/><Relationship Id="rId1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3.xml"/><Relationship Id="rId2" Type="http://schemas.openxmlformats.org/officeDocument/2006/relationships/image" Target="../media/image15.png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jpeg"/><Relationship Id="rId3" Type="http://schemas.openxmlformats.org/officeDocument/2006/relationships/image" Target="NULL" TargetMode="External"/><Relationship Id="rId2" Type="http://schemas.openxmlformats.org/officeDocument/2006/relationships/image" Target="../media/image18.jpeg"/><Relationship Id="rId1" Type="http://schemas.openxmlformats.org/officeDocument/2006/relationships/hyperlink" Target="http://images.vietnamnet.vn/dataimages/200710/original/images1423938_luNA.jpg" TargetMode="Externa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5.xml"/><Relationship Id="rId2" Type="http://schemas.openxmlformats.org/officeDocument/2006/relationships/image" Target="../media/image20.png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6" y="901946"/>
            <a:ext cx="10441495" cy="439699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5" descr="图片包含 蛋糕, 室内, 绿色&#10;&#10;已生成高可信度的说明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535773" y="4702629"/>
            <a:ext cx="1838768" cy="1792510"/>
          </a:xfrm>
          <a:prstGeom prst="rect">
            <a:avLst/>
          </a:prstGeom>
        </p:spPr>
      </p:pic>
      <p:pic>
        <p:nvPicPr>
          <p:cNvPr id="29" name="图片 24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3784" y="57483"/>
            <a:ext cx="1465464" cy="1812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49003" y="4539"/>
            <a:ext cx="35670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KHỞI ĐỘNG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16" y="1479982"/>
            <a:ext cx="944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516" y="2695647"/>
            <a:ext cx="1044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516" y="3973659"/>
            <a:ext cx="944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1941" y="540913"/>
            <a:ext cx="11259059" cy="6107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/>
          <a:srcRect t="22288" r="3142"/>
          <a:stretch>
            <a:fillRect/>
          </a:stretch>
        </p:blipFill>
        <p:spPr>
          <a:xfrm>
            <a:off x="0" y="0"/>
            <a:ext cx="3412393" cy="2137076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56" y="1287061"/>
            <a:ext cx="10058400" cy="3295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4385" y="-247319"/>
            <a:ext cx="6819901" cy="167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9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952342" y="30163"/>
          <a:ext cx="51924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40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2342" y="30163"/>
                        <a:ext cx="5192486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3827" y="1429081"/>
            <a:ext cx="557530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3827" y="2790372"/>
            <a:ext cx="5575301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9131186" y="3385005"/>
            <a:ext cx="381000" cy="1588"/>
          </a:xfrm>
          <a:custGeom>
            <a:avLst/>
            <a:gdLst>
              <a:gd name="T0" fmla="*/ 0 w 240"/>
              <a:gd name="T1" fmla="*/ 0 h 1"/>
              <a:gd name="T2" fmla="*/ 604837545 w 240"/>
              <a:gd name="T3" fmla="*/ 0 h 1"/>
              <a:gd name="T4" fmla="*/ 0 60000 65536"/>
              <a:gd name="T5" fmla="*/ 0 60000 65536"/>
              <a:gd name="T6" fmla="*/ 0 w 240"/>
              <a:gd name="T7" fmla="*/ 0 h 1"/>
              <a:gd name="T8" fmla="*/ 240 w 24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" h="1">
                <a:moveTo>
                  <a:pt x="0" y="0"/>
                </a:moveTo>
                <a:cubicBezTo>
                  <a:pt x="100" y="0"/>
                  <a:pt x="200" y="0"/>
                  <a:pt x="240" y="0"/>
                </a:cubicBezTo>
              </a:path>
            </a:pathLst>
          </a:custGeom>
          <a:solidFill>
            <a:srgbClr val="0000CC"/>
          </a:solidFill>
          <a:ln w="57150">
            <a:solidFill>
              <a:srgbClr val="990033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9797143" y="2383188"/>
            <a:ext cx="1380672" cy="856795"/>
          </a:xfrm>
          <a:prstGeom prst="wedgeRectCallout">
            <a:avLst>
              <a:gd name="adj1" fmla="val -77203"/>
              <a:gd name="adj2" fmla="val 41951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 animBg="1"/>
      <p:bldP spid="5" grpId="0"/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897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5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471713" y="3030651"/>
            <a:ext cx="6132287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3" name="Picture 5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458200" y="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991600" y="2286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610600" y="18288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22860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219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0" y="1295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67740" flipH="1">
            <a:off x="8915400" y="1752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438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1371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14478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67740" flipH="1">
            <a:off x="9067800" y="19050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17070" y="456387"/>
            <a:ext cx="516708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897688" y="-1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6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-1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34928" y="2674391"/>
            <a:ext cx="6168571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7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97688" y="-1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Impact" r:id="rId3" imgW="7353300" imgH="9525000" progId="PI3.Image">
                  <p:embed/>
                </p:oleObj>
              </mc:Choice>
              <mc:Fallback>
                <p:oleObj name="PhotoImpact" r:id="rId3" imgW="7353300" imgH="9525000" progId="PI3.Image">
                  <p:embed/>
                  <p:pic>
                    <p:nvPicPr>
                      <p:cNvPr id="0" name="Picture 6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-1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Picture 5" descr="rut 1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10134600" y="3962399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rut 1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9906000" y="3352799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6475413"/>
            <a:ext cx="685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51815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3000" y="38099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0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3000" y="62483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2600" y="55625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2" descr="muiten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700000">
            <a:off x="9982200" y="50291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2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1885" y="290286"/>
            <a:ext cx="10885715" cy="11430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987" name="Group 3"/>
          <p:cNvGraphicFramePr>
            <a:graphicFrameLocks noGrp="1"/>
          </p:cNvGraphicFramePr>
          <p:nvPr/>
        </p:nvGraphicFramePr>
        <p:xfrm>
          <a:off x="1016001" y="1999343"/>
          <a:ext cx="10479314" cy="3301273"/>
        </p:xfrm>
        <a:graphic>
          <a:graphicData uri="http://schemas.openxmlformats.org/drawingml/2006/table">
            <a:tbl>
              <a:tblPr/>
              <a:tblGrid>
                <a:gridCol w="3491286"/>
                <a:gridCol w="3494923"/>
                <a:gridCol w="3493105"/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008288">
                <a:tc vMerge="1"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1588562" y="5811374"/>
            <a:ext cx="900618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indent="457200"/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TP.Hồ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23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6" y="308610"/>
            <a:ext cx="5646058" cy="11430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9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734628" y="34418"/>
          <a:ext cx="5413829" cy="682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7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4628" y="34418"/>
                        <a:ext cx="5413829" cy="6823582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8038616" y="880110"/>
            <a:ext cx="701282" cy="67818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8389257" y="5515428"/>
            <a:ext cx="747485" cy="751116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" name="Group 3"/>
          <p:cNvGraphicFramePr/>
          <p:nvPr/>
        </p:nvGraphicFramePr>
        <p:xfrm>
          <a:off x="914399" y="1770743"/>
          <a:ext cx="3243943" cy="2417598"/>
        </p:xfrm>
        <a:graphic>
          <a:graphicData uri="http://schemas.openxmlformats.org/drawingml/2006/table">
            <a:tbl>
              <a:tblPr/>
              <a:tblGrid>
                <a:gridCol w="3243943"/>
              </a:tblGrid>
              <a:tr h="6739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793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16 (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950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(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13"/>
          <p:cNvGraphicFramePr/>
          <p:nvPr/>
        </p:nvGraphicFramePr>
        <p:xfrm>
          <a:off x="881744" y="4281716"/>
          <a:ext cx="3276600" cy="245291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76600"/>
              </a:tblGrid>
              <a:tr h="6116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  <a:tr h="6116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29 (</a:t>
                      </a:r>
                      <a:r>
                        <a:rPr kumimoji="0" lang="en-US" sz="28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  <a:tr h="12296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kumimoji="0" lang="en-US" sz="28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(</a:t>
                      </a:r>
                      <a:r>
                        <a:rPr kumimoji="0" lang="en-US" sz="28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7" grpId="0" animBg="1"/>
      <p:bldP spid="440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159657" y="2660147"/>
            <a:ext cx="11640457" cy="41643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957942" y="217713"/>
          <a:ext cx="10609943" cy="2438462"/>
        </p:xfrm>
        <a:graphic>
          <a:graphicData uri="http://schemas.openxmlformats.org/drawingml/2006/table">
            <a:tbl>
              <a:tblPr/>
              <a:tblGrid>
                <a:gridCol w="3534806"/>
                <a:gridCol w="3538489"/>
                <a:gridCol w="3536648"/>
              </a:tblGrid>
              <a:tr h="6401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40111">
                <a:tc vMerge="1"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7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9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9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8200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  <p:pic>
        <p:nvPicPr>
          <p:cNvPr id="6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5" y="289765"/>
            <a:ext cx="10058400" cy="644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585" y="152400"/>
            <a:ext cx="5339444" cy="128451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Luoc do khi hau Viet Nam"/>
          <p:cNvPicPr>
            <a:picLocks noChangeAspect="1" noChangeArrowheads="1"/>
          </p:cNvPicPr>
          <p:nvPr/>
        </p:nvPicPr>
        <p:blipFill>
          <a:blip r:embed="rId1">
            <a:lum contrast="12000"/>
          </a:blip>
          <a:srcRect/>
          <a:stretch>
            <a:fillRect/>
          </a:stretch>
        </p:blipFill>
        <p:spPr bwMode="auto">
          <a:xfrm>
            <a:off x="6458859" y="0"/>
            <a:ext cx="5689600" cy="6858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7585" y="1865086"/>
            <a:ext cx="516708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765628" y="243870"/>
            <a:ext cx="1050834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4" descr="http://images.vietnamnet.vn/dataimages/200710/original/images1423938_luNA.jpg">
            <a:hlinkClick r:id="rId1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0" y="1066799"/>
            <a:ext cx="5785658" cy="5791201"/>
          </a:xfrm>
        </p:spPr>
      </p:pic>
      <p:pic>
        <p:nvPicPr>
          <p:cNvPr id="30725" name="Picture 5" descr="small_1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172200" y="1066799"/>
            <a:ext cx="6019800" cy="568234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27698" y="0"/>
            <a:ext cx="6845822" cy="604114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41600" y="2551836"/>
            <a:ext cx="690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+mn-ea"/>
                <a:sym typeface="+mn-lt"/>
              </a:rPr>
              <a:t>ĐỊA LÍ</a:t>
            </a:r>
            <a:endParaRPr lang="en-US" altLang="zh-C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+mn-ea"/>
                <a:sym typeface="+mn-lt"/>
              </a:rPr>
              <a:t>KHÍ HẬU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pic>
        <p:nvPicPr>
          <p:cNvPr id="9" name="PA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195030" y="4774119"/>
            <a:ext cx="2719620" cy="2579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0"/>
            <a:ext cx="90809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213" y="948521"/>
            <a:ext cx="11544974" cy="555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 và khô, nóng quanh năm.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483610" algn="ctr"/>
              </a:tabLst>
            </a:pP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ưởng của </a:t>
            </a:r>
            <a:r>
              <a:rPr lang="vi-VN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</a:t>
            </a:r>
            <a:r>
              <a:rPr lang="vi-VN" sz="32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Th</a:t>
            </a:r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 hay có mưa b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ão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0949" y="30219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Bài: Khí hậu</a:t>
            </a:r>
            <a:endParaRPr lang="en-GB" sz="36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93506" y="169667"/>
            <a:ext cx="9396076" cy="565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3505" y="2416398"/>
            <a:ext cx="84147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kern="10" dirty="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AI </a:t>
            </a:r>
            <a:r>
              <a:rPr lang="en-US" sz="7200" b="1" kern="1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NHANH </a:t>
            </a:r>
            <a:endParaRPr lang="en-US" sz="7200" b="1" kern="10" smtClean="0">
              <a:ln w="0"/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7200" b="1" kern="1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7200" b="1" kern="10" smtClean="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               </a:t>
            </a:r>
            <a:r>
              <a:rPr lang="en-US" sz="7200" b="1" kern="10" smtClean="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AI </a:t>
            </a:r>
            <a:r>
              <a:rPr lang="en-US" sz="7200" b="1" kern="10" dirty="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ĐÚNG?</a:t>
            </a:r>
            <a:endParaRPr lang="en-US" sz="7200" b="1" kern="10" dirty="0">
              <a:ln w="0"/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3200" b="1" kern="10" dirty="0">
              <a:ln w="0"/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59428" y="2204891"/>
            <a:ext cx="6110514" cy="3877985"/>
            <a:chOff x="1001485" y="2016205"/>
            <a:chExt cx="6110514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5999" y="2016205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đới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đới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ôn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đới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12571" y="325930"/>
            <a:ext cx="6720114" cy="1363062"/>
            <a:chOff x="2612571" y="325930"/>
            <a:chExt cx="6720114" cy="1363062"/>
          </a:xfrm>
        </p:grpSpPr>
        <p:sp>
          <p:nvSpPr>
            <p:cNvPr id="5" name="Cloud 4"/>
            <p:cNvSpPr/>
            <p:nvPr/>
          </p:nvSpPr>
          <p:spPr>
            <a:xfrm>
              <a:off x="2612571" y="325930"/>
              <a:ext cx="6720114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22171" y="489898"/>
              <a:ext cx="6096000" cy="8345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1: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ta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khí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hậu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:</a:t>
              </a:r>
              <a:endParaRPr lang="en-US" sz="20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698173" y="2291219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01484" y="2024914"/>
            <a:ext cx="9840687" cy="3877985"/>
            <a:chOff x="1001484" y="2024914"/>
            <a:chExt cx="10087429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1007291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1007291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4" y="2107586"/>
              <a:ext cx="10087429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10087428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06287" y="2024914"/>
              <a:ext cx="9231084" cy="387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cao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nhiều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cao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thay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đổi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thấp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thay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đổi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thấp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nhiều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82263" y="156866"/>
            <a:ext cx="8389258" cy="1583568"/>
            <a:chOff x="1913128" y="392594"/>
            <a:chExt cx="8728597" cy="1363062"/>
          </a:xfrm>
        </p:grpSpPr>
        <p:sp>
          <p:nvSpPr>
            <p:cNvPr id="5" name="Cloud 4"/>
            <p:cNvSpPr/>
            <p:nvPr/>
          </p:nvSpPr>
          <p:spPr>
            <a:xfrm>
              <a:off x="1913128" y="392594"/>
              <a:ext cx="8728597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748485" y="578098"/>
              <a:ext cx="7535587" cy="755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2: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Đặc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điểm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khí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hậu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ta:</a:t>
              </a:r>
              <a:endParaRPr lang="en-US" sz="34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01484" y="3113370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38091" y="2219405"/>
            <a:ext cx="6110514" cy="3877985"/>
            <a:chOff x="1001485" y="2016205"/>
            <a:chExt cx="6110514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5999" y="2016205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nóng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lạnh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mát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mẻ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hanh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khô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82058" y="238844"/>
            <a:ext cx="9100456" cy="1967181"/>
            <a:chOff x="2598057" y="325930"/>
            <a:chExt cx="6720114" cy="1725295"/>
          </a:xfrm>
        </p:grpSpPr>
        <p:sp>
          <p:nvSpPr>
            <p:cNvPr id="5" name="Cloud 4"/>
            <p:cNvSpPr/>
            <p:nvPr/>
          </p:nvSpPr>
          <p:spPr>
            <a:xfrm>
              <a:off x="2598057" y="325930"/>
              <a:ext cx="6720114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22171" y="539605"/>
              <a:ext cx="6096000" cy="15116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3: 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400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34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462323" y="2305733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37330" y="1877907"/>
            <a:ext cx="6126090" cy="3877985"/>
            <a:chOff x="1001485" y="1996208"/>
            <a:chExt cx="6126090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532674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532674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5341258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31575" y="5048064"/>
              <a:ext cx="5311167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31575" y="1996208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Trời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se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lạnh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Trời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se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lạnh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khô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hanh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phùn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phùn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ẩm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ướt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77137" y="222281"/>
            <a:ext cx="7567425" cy="2058210"/>
            <a:chOff x="2598057" y="325930"/>
            <a:chExt cx="6772680" cy="1805130"/>
          </a:xfrm>
        </p:grpSpPr>
        <p:sp>
          <p:nvSpPr>
            <p:cNvPr id="5" name="Cloud 4"/>
            <p:cNvSpPr/>
            <p:nvPr/>
          </p:nvSpPr>
          <p:spPr>
            <a:xfrm>
              <a:off x="2598057" y="325930"/>
              <a:ext cx="6720114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74737" y="457481"/>
              <a:ext cx="6096000" cy="16735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4: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600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3600" b="1" i="1" dirty="0">
                <a:solidFill>
                  <a:srgbClr val="0F19E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85785" y="4890301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20799" y="1965295"/>
            <a:ext cx="6110514" cy="3877985"/>
            <a:chOff x="1001485" y="2016205"/>
            <a:chExt cx="6110514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5999" y="2016205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tây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bắc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đông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bắc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tây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nam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đông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nam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82263" y="156866"/>
            <a:ext cx="8389258" cy="1583568"/>
            <a:chOff x="1913128" y="392594"/>
            <a:chExt cx="8728597" cy="1363062"/>
          </a:xfrm>
        </p:grpSpPr>
        <p:sp>
          <p:nvSpPr>
            <p:cNvPr id="5" name="Cloud 4"/>
            <p:cNvSpPr/>
            <p:nvPr/>
          </p:nvSpPr>
          <p:spPr>
            <a:xfrm>
              <a:off x="1913128" y="392594"/>
              <a:ext cx="8728597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635" y="586144"/>
              <a:ext cx="7288422" cy="682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5: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Tháng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7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thổi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hướng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:</a:t>
              </a:r>
              <a:endParaRPr lang="en-US" sz="34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16001" y="3923098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5262" y="608658"/>
            <a:ext cx="10441495" cy="40794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A_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8542384" y="3377836"/>
            <a:ext cx="3837852" cy="3837852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3"/>
          <a:srcRect t="22288" r="3142"/>
          <a:stretch>
            <a:fillRect/>
          </a:stretch>
        </p:blipFill>
        <p:spPr>
          <a:xfrm>
            <a:off x="0" y="0"/>
            <a:ext cx="2440514" cy="1528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97466" y="973551"/>
            <a:ext cx="10441495" cy="44112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8947" y="1365202"/>
            <a:ext cx="1035853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 có thuận lợi, khó khăn gì đối với việc phát triển nông nghiệp ? 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2027" y="4370892"/>
            <a:ext cx="107771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nb-NO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ngòi</a:t>
            </a:r>
            <a:endParaRPr lang="en-US" alt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8345" y="91520"/>
            <a:ext cx="580479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dụng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trải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nghiệm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2027" y="2842530"/>
            <a:ext cx="103679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da-DK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sẽ làm gì để khắc phục những hậu quả do thiên tai mang đến?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 descr="图片包含 事情&#10;&#10;已生成极高可信度的说明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3653971" y="56448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YÊU CẦU CẦN ĐẠT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26217" y="1074090"/>
            <a:ext cx="10702926" cy="5026715"/>
            <a:chOff x="1126217" y="1074090"/>
            <a:chExt cx="10702926" cy="5026715"/>
          </a:xfrm>
        </p:grpSpPr>
        <p:grpSp>
          <p:nvGrpSpPr>
            <p:cNvPr id="13" name="Group 12"/>
            <p:cNvGrpSpPr/>
            <p:nvPr/>
          </p:nvGrpSpPr>
          <p:grpSpPr>
            <a:xfrm>
              <a:off x="1163410" y="1074090"/>
              <a:ext cx="10665733" cy="1374775"/>
              <a:chOff x="1163410" y="1074090"/>
              <a:chExt cx="10665733" cy="1374775"/>
            </a:xfrm>
          </p:grpSpPr>
          <p:grpSp>
            <p:nvGrpSpPr>
              <p:cNvPr id="30723" name="Group 13"/>
              <p:cNvGrpSpPr/>
              <p:nvPr/>
            </p:nvGrpSpPr>
            <p:grpSpPr bwMode="auto">
              <a:xfrm>
                <a:off x="1163410" y="1074090"/>
                <a:ext cx="10562897" cy="1374775"/>
                <a:chOff x="1292225" y="1295400"/>
                <a:chExt cx="2822575" cy="1498600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292225" y="1295400"/>
                  <a:ext cx="2822575" cy="14986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1292225" y="1295400"/>
                  <a:ext cx="2822575" cy="380707"/>
                </a:xfrm>
                <a:prstGeom prst="rect">
                  <a:avLst/>
                </a:prstGeom>
                <a:solidFill>
                  <a:schemeClr val="accent3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292225" y="1740134"/>
                  <a:ext cx="2822575" cy="0"/>
                </a:xfrm>
                <a:prstGeom prst="line">
                  <a:avLst/>
                </a:prstGeom>
                <a:ln w="12700">
                  <a:solidFill>
                    <a:schemeClr val="accent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10"/>
              <p:cNvSpPr/>
              <p:nvPr/>
            </p:nvSpPr>
            <p:spPr>
              <a:xfrm>
                <a:off x="1454829" y="1594740"/>
                <a:ext cx="630238" cy="681038"/>
              </a:xfrm>
              <a:custGeom>
                <a:avLst/>
                <a:gdLst>
                  <a:gd name="connsiteX0" fmla="*/ 169069 w 397669"/>
                  <a:gd name="connsiteY0" fmla="*/ 176212 h 280987"/>
                  <a:gd name="connsiteX1" fmla="*/ 73819 w 397669"/>
                  <a:gd name="connsiteY1" fmla="*/ 97631 h 280987"/>
                  <a:gd name="connsiteX2" fmla="*/ 0 w 397669"/>
                  <a:gd name="connsiteY2" fmla="*/ 169068 h 280987"/>
                  <a:gd name="connsiteX3" fmla="*/ 126206 w 397669"/>
                  <a:gd name="connsiteY3" fmla="*/ 280987 h 280987"/>
                  <a:gd name="connsiteX4" fmla="*/ 219075 w 397669"/>
                  <a:gd name="connsiteY4" fmla="*/ 273843 h 280987"/>
                  <a:gd name="connsiteX5" fmla="*/ 397669 w 397669"/>
                  <a:gd name="connsiteY5" fmla="*/ 35718 h 280987"/>
                  <a:gd name="connsiteX6" fmla="*/ 376237 w 397669"/>
                  <a:gd name="connsiteY6" fmla="*/ 0 h 280987"/>
                  <a:gd name="connsiteX7" fmla="*/ 169069 w 397669"/>
                  <a:gd name="connsiteY7" fmla="*/ 176212 h 280987"/>
                  <a:gd name="connsiteX0-1" fmla="*/ 169069 w 397669"/>
                  <a:gd name="connsiteY0-2" fmla="*/ 176212 h 289079"/>
                  <a:gd name="connsiteX1-3" fmla="*/ 73819 w 397669"/>
                  <a:gd name="connsiteY1-4" fmla="*/ 97631 h 289079"/>
                  <a:gd name="connsiteX2-5" fmla="*/ 0 w 397669"/>
                  <a:gd name="connsiteY2-6" fmla="*/ 169068 h 289079"/>
                  <a:gd name="connsiteX3-7" fmla="*/ 126206 w 397669"/>
                  <a:gd name="connsiteY3-8" fmla="*/ 280987 h 289079"/>
                  <a:gd name="connsiteX4-9" fmla="*/ 219075 w 397669"/>
                  <a:gd name="connsiteY4-10" fmla="*/ 273843 h 289079"/>
                  <a:gd name="connsiteX5-11" fmla="*/ 397669 w 397669"/>
                  <a:gd name="connsiteY5-12" fmla="*/ 35718 h 289079"/>
                  <a:gd name="connsiteX6-13" fmla="*/ 376237 w 397669"/>
                  <a:gd name="connsiteY6-14" fmla="*/ 0 h 289079"/>
                  <a:gd name="connsiteX7-15" fmla="*/ 169069 w 397669"/>
                  <a:gd name="connsiteY7-16" fmla="*/ 176212 h 289079"/>
                  <a:gd name="connsiteX0-17" fmla="*/ 169069 w 397669"/>
                  <a:gd name="connsiteY0-18" fmla="*/ 176212 h 297100"/>
                  <a:gd name="connsiteX1-19" fmla="*/ 73819 w 397669"/>
                  <a:gd name="connsiteY1-20" fmla="*/ 97631 h 297100"/>
                  <a:gd name="connsiteX2-21" fmla="*/ 0 w 397669"/>
                  <a:gd name="connsiteY2-22" fmla="*/ 169068 h 297100"/>
                  <a:gd name="connsiteX3-23" fmla="*/ 126206 w 397669"/>
                  <a:gd name="connsiteY3-24" fmla="*/ 280987 h 297100"/>
                  <a:gd name="connsiteX4-25" fmla="*/ 219075 w 397669"/>
                  <a:gd name="connsiteY4-26" fmla="*/ 273843 h 297100"/>
                  <a:gd name="connsiteX5-27" fmla="*/ 397669 w 397669"/>
                  <a:gd name="connsiteY5-28" fmla="*/ 35718 h 297100"/>
                  <a:gd name="connsiteX6-29" fmla="*/ 376237 w 397669"/>
                  <a:gd name="connsiteY6-30" fmla="*/ 0 h 297100"/>
                  <a:gd name="connsiteX7-31" fmla="*/ 169069 w 397669"/>
                  <a:gd name="connsiteY7-32" fmla="*/ 176212 h 297100"/>
                  <a:gd name="connsiteX0-33" fmla="*/ 177436 w 406036"/>
                  <a:gd name="connsiteY0-34" fmla="*/ 176212 h 297100"/>
                  <a:gd name="connsiteX1-35" fmla="*/ 82186 w 406036"/>
                  <a:gd name="connsiteY1-36" fmla="*/ 97631 h 297100"/>
                  <a:gd name="connsiteX2-37" fmla="*/ 8367 w 406036"/>
                  <a:gd name="connsiteY2-38" fmla="*/ 169068 h 297100"/>
                  <a:gd name="connsiteX3-39" fmla="*/ 134573 w 406036"/>
                  <a:gd name="connsiteY3-40" fmla="*/ 280987 h 297100"/>
                  <a:gd name="connsiteX4-41" fmla="*/ 227442 w 406036"/>
                  <a:gd name="connsiteY4-42" fmla="*/ 273843 h 297100"/>
                  <a:gd name="connsiteX5-43" fmla="*/ 406036 w 406036"/>
                  <a:gd name="connsiteY5-44" fmla="*/ 35718 h 297100"/>
                  <a:gd name="connsiteX6-45" fmla="*/ 384604 w 406036"/>
                  <a:gd name="connsiteY6-46" fmla="*/ 0 h 297100"/>
                  <a:gd name="connsiteX7-47" fmla="*/ 177436 w 406036"/>
                  <a:gd name="connsiteY7-48" fmla="*/ 176212 h 297100"/>
                  <a:gd name="connsiteX0-49" fmla="*/ 179971 w 408571"/>
                  <a:gd name="connsiteY0-50" fmla="*/ 176212 h 297100"/>
                  <a:gd name="connsiteX1-51" fmla="*/ 84721 w 408571"/>
                  <a:gd name="connsiteY1-52" fmla="*/ 97631 h 297100"/>
                  <a:gd name="connsiteX2-53" fmla="*/ 10902 w 408571"/>
                  <a:gd name="connsiteY2-54" fmla="*/ 169068 h 297100"/>
                  <a:gd name="connsiteX3-55" fmla="*/ 137108 w 408571"/>
                  <a:gd name="connsiteY3-56" fmla="*/ 280987 h 297100"/>
                  <a:gd name="connsiteX4-57" fmla="*/ 229977 w 408571"/>
                  <a:gd name="connsiteY4-58" fmla="*/ 273843 h 297100"/>
                  <a:gd name="connsiteX5-59" fmla="*/ 408571 w 408571"/>
                  <a:gd name="connsiteY5-60" fmla="*/ 35718 h 297100"/>
                  <a:gd name="connsiteX6-61" fmla="*/ 387139 w 408571"/>
                  <a:gd name="connsiteY6-62" fmla="*/ 0 h 297100"/>
                  <a:gd name="connsiteX7-63" fmla="*/ 179971 w 408571"/>
                  <a:gd name="connsiteY7-64" fmla="*/ 176212 h 297100"/>
                  <a:gd name="connsiteX0-65" fmla="*/ 179971 w 408571"/>
                  <a:gd name="connsiteY0-66" fmla="*/ 176212 h 297100"/>
                  <a:gd name="connsiteX1-67" fmla="*/ 84721 w 408571"/>
                  <a:gd name="connsiteY1-68" fmla="*/ 97631 h 297100"/>
                  <a:gd name="connsiteX2-69" fmla="*/ 10902 w 408571"/>
                  <a:gd name="connsiteY2-70" fmla="*/ 169068 h 297100"/>
                  <a:gd name="connsiteX3-71" fmla="*/ 137108 w 408571"/>
                  <a:gd name="connsiteY3-72" fmla="*/ 280987 h 297100"/>
                  <a:gd name="connsiteX4-73" fmla="*/ 229977 w 408571"/>
                  <a:gd name="connsiteY4-74" fmla="*/ 273843 h 297100"/>
                  <a:gd name="connsiteX5-75" fmla="*/ 408571 w 408571"/>
                  <a:gd name="connsiteY5-76" fmla="*/ 35718 h 297100"/>
                  <a:gd name="connsiteX6-77" fmla="*/ 387139 w 408571"/>
                  <a:gd name="connsiteY6-78" fmla="*/ 0 h 297100"/>
                  <a:gd name="connsiteX7-79" fmla="*/ 179971 w 408571"/>
                  <a:gd name="connsiteY7-80" fmla="*/ 176212 h 297100"/>
                  <a:gd name="connsiteX0-81" fmla="*/ 179971 w 408571"/>
                  <a:gd name="connsiteY0-82" fmla="*/ 176212 h 297100"/>
                  <a:gd name="connsiteX1-83" fmla="*/ 84721 w 408571"/>
                  <a:gd name="connsiteY1-84" fmla="*/ 97631 h 297100"/>
                  <a:gd name="connsiteX2-85" fmla="*/ 10902 w 408571"/>
                  <a:gd name="connsiteY2-86" fmla="*/ 169068 h 297100"/>
                  <a:gd name="connsiteX3-87" fmla="*/ 137108 w 408571"/>
                  <a:gd name="connsiteY3-88" fmla="*/ 280987 h 297100"/>
                  <a:gd name="connsiteX4-89" fmla="*/ 229977 w 408571"/>
                  <a:gd name="connsiteY4-90" fmla="*/ 273843 h 297100"/>
                  <a:gd name="connsiteX5-91" fmla="*/ 408571 w 408571"/>
                  <a:gd name="connsiteY5-92" fmla="*/ 35718 h 297100"/>
                  <a:gd name="connsiteX6-93" fmla="*/ 387139 w 408571"/>
                  <a:gd name="connsiteY6-94" fmla="*/ 0 h 297100"/>
                  <a:gd name="connsiteX7-95" fmla="*/ 179971 w 408571"/>
                  <a:gd name="connsiteY7-96" fmla="*/ 176212 h 297100"/>
                  <a:gd name="connsiteX0-97" fmla="*/ 179971 w 408571"/>
                  <a:gd name="connsiteY0-98" fmla="*/ 176212 h 297100"/>
                  <a:gd name="connsiteX1-99" fmla="*/ 84721 w 408571"/>
                  <a:gd name="connsiteY1-100" fmla="*/ 97631 h 297100"/>
                  <a:gd name="connsiteX2-101" fmla="*/ 10902 w 408571"/>
                  <a:gd name="connsiteY2-102" fmla="*/ 169068 h 297100"/>
                  <a:gd name="connsiteX3-103" fmla="*/ 137108 w 408571"/>
                  <a:gd name="connsiteY3-104" fmla="*/ 280987 h 297100"/>
                  <a:gd name="connsiteX4-105" fmla="*/ 229977 w 408571"/>
                  <a:gd name="connsiteY4-106" fmla="*/ 273843 h 297100"/>
                  <a:gd name="connsiteX5-107" fmla="*/ 408571 w 408571"/>
                  <a:gd name="connsiteY5-108" fmla="*/ 35718 h 297100"/>
                  <a:gd name="connsiteX6-109" fmla="*/ 387139 w 408571"/>
                  <a:gd name="connsiteY6-110" fmla="*/ 0 h 297100"/>
                  <a:gd name="connsiteX7-111" fmla="*/ 179971 w 408571"/>
                  <a:gd name="connsiteY7-112" fmla="*/ 176212 h 297100"/>
                  <a:gd name="connsiteX0-113" fmla="*/ 179971 w 408571"/>
                  <a:gd name="connsiteY0-114" fmla="*/ 176212 h 297100"/>
                  <a:gd name="connsiteX1-115" fmla="*/ 84721 w 408571"/>
                  <a:gd name="connsiteY1-116" fmla="*/ 97631 h 297100"/>
                  <a:gd name="connsiteX2-117" fmla="*/ 10902 w 408571"/>
                  <a:gd name="connsiteY2-118" fmla="*/ 169068 h 297100"/>
                  <a:gd name="connsiteX3-119" fmla="*/ 137108 w 408571"/>
                  <a:gd name="connsiteY3-120" fmla="*/ 280987 h 297100"/>
                  <a:gd name="connsiteX4-121" fmla="*/ 229977 w 408571"/>
                  <a:gd name="connsiteY4-122" fmla="*/ 273843 h 297100"/>
                  <a:gd name="connsiteX5-123" fmla="*/ 408571 w 408571"/>
                  <a:gd name="connsiteY5-124" fmla="*/ 35718 h 297100"/>
                  <a:gd name="connsiteX6-125" fmla="*/ 387139 w 408571"/>
                  <a:gd name="connsiteY6-126" fmla="*/ 0 h 297100"/>
                  <a:gd name="connsiteX7-127" fmla="*/ 179971 w 408571"/>
                  <a:gd name="connsiteY7-128" fmla="*/ 176212 h 297100"/>
                  <a:gd name="connsiteX0-129" fmla="*/ 179971 w 425397"/>
                  <a:gd name="connsiteY0-130" fmla="*/ 176212 h 297100"/>
                  <a:gd name="connsiteX1-131" fmla="*/ 84721 w 425397"/>
                  <a:gd name="connsiteY1-132" fmla="*/ 97631 h 297100"/>
                  <a:gd name="connsiteX2-133" fmla="*/ 10902 w 425397"/>
                  <a:gd name="connsiteY2-134" fmla="*/ 169068 h 297100"/>
                  <a:gd name="connsiteX3-135" fmla="*/ 137108 w 425397"/>
                  <a:gd name="connsiteY3-136" fmla="*/ 280987 h 297100"/>
                  <a:gd name="connsiteX4-137" fmla="*/ 229977 w 425397"/>
                  <a:gd name="connsiteY4-138" fmla="*/ 273843 h 297100"/>
                  <a:gd name="connsiteX5-139" fmla="*/ 408571 w 425397"/>
                  <a:gd name="connsiteY5-140" fmla="*/ 35718 h 297100"/>
                  <a:gd name="connsiteX6-141" fmla="*/ 387139 w 425397"/>
                  <a:gd name="connsiteY6-142" fmla="*/ 0 h 297100"/>
                  <a:gd name="connsiteX7-143" fmla="*/ 179971 w 425397"/>
                  <a:gd name="connsiteY7-144" fmla="*/ 176212 h 297100"/>
                  <a:gd name="connsiteX0-145" fmla="*/ 179971 w 445220"/>
                  <a:gd name="connsiteY0-146" fmla="*/ 184370 h 305258"/>
                  <a:gd name="connsiteX1-147" fmla="*/ 84721 w 445220"/>
                  <a:gd name="connsiteY1-148" fmla="*/ 105789 h 305258"/>
                  <a:gd name="connsiteX2-149" fmla="*/ 10902 w 445220"/>
                  <a:gd name="connsiteY2-150" fmla="*/ 177226 h 305258"/>
                  <a:gd name="connsiteX3-151" fmla="*/ 137108 w 445220"/>
                  <a:gd name="connsiteY3-152" fmla="*/ 289145 h 305258"/>
                  <a:gd name="connsiteX4-153" fmla="*/ 229977 w 445220"/>
                  <a:gd name="connsiteY4-154" fmla="*/ 282001 h 305258"/>
                  <a:gd name="connsiteX5-155" fmla="*/ 408571 w 445220"/>
                  <a:gd name="connsiteY5-156" fmla="*/ 43876 h 305258"/>
                  <a:gd name="connsiteX6-157" fmla="*/ 387139 w 445220"/>
                  <a:gd name="connsiteY6-158" fmla="*/ 8158 h 305258"/>
                  <a:gd name="connsiteX7-159" fmla="*/ 179971 w 445220"/>
                  <a:gd name="connsiteY7-160" fmla="*/ 184370 h 30525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45220" h="305258">
                    <a:moveTo>
                      <a:pt x="179971" y="184370"/>
                    </a:moveTo>
                    <a:lnTo>
                      <a:pt x="84721" y="105789"/>
                    </a:lnTo>
                    <a:cubicBezTo>
                      <a:pt x="31540" y="79595"/>
                      <a:pt x="-24023" y="115314"/>
                      <a:pt x="10902" y="177226"/>
                    </a:cubicBezTo>
                    <a:lnTo>
                      <a:pt x="137108" y="289145"/>
                    </a:lnTo>
                    <a:cubicBezTo>
                      <a:pt x="170445" y="310576"/>
                      <a:pt x="199021" y="312957"/>
                      <a:pt x="229977" y="282001"/>
                    </a:cubicBezTo>
                    <a:cubicBezTo>
                      <a:pt x="277602" y="197863"/>
                      <a:pt x="322846" y="108963"/>
                      <a:pt x="408571" y="43876"/>
                    </a:cubicBezTo>
                    <a:cubicBezTo>
                      <a:pt x="453815" y="17683"/>
                      <a:pt x="468102" y="-15654"/>
                      <a:pt x="387139" y="8158"/>
                    </a:cubicBezTo>
                    <a:cubicBezTo>
                      <a:pt x="287127" y="35939"/>
                      <a:pt x="234739" y="125633"/>
                      <a:pt x="179971" y="184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0" name="Rectangle 2"/>
              <p:cNvSpPr>
                <a:spLocks noChangeArrowheads="1"/>
              </p:cNvSpPr>
              <p:nvPr/>
            </p:nvSpPr>
            <p:spPr bwMode="auto">
              <a:xfrm>
                <a:off x="2233272" y="1532216"/>
                <a:ext cx="959587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Nắm được một số đặc điểm chính của khí hậu Việt Nam.</a:t>
                </a:r>
                <a:endPara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26217" y="2714999"/>
              <a:ext cx="10702926" cy="1423988"/>
              <a:chOff x="1126217" y="2714999"/>
              <a:chExt cx="10702926" cy="1423988"/>
            </a:xfrm>
          </p:grpSpPr>
          <p:grpSp>
            <p:nvGrpSpPr>
              <p:cNvPr id="30724" name="Group 13"/>
              <p:cNvGrpSpPr/>
              <p:nvPr/>
            </p:nvGrpSpPr>
            <p:grpSpPr bwMode="auto">
              <a:xfrm>
                <a:off x="1126217" y="2714999"/>
                <a:ext cx="10702926" cy="1423988"/>
                <a:chOff x="1292225" y="1295400"/>
                <a:chExt cx="2849958" cy="149860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292225" y="1295400"/>
                  <a:ext cx="2822575" cy="14986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292225" y="1295400"/>
                  <a:ext cx="2822575" cy="337477"/>
                </a:xfrm>
                <a:prstGeom prst="rect">
                  <a:avLst/>
                </a:prstGeom>
                <a:solidFill>
                  <a:schemeClr val="accent6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319608" y="1733118"/>
                  <a:ext cx="2822575" cy="0"/>
                </a:xfrm>
                <a:prstGeom prst="line">
                  <a:avLst/>
                </a:prstGeom>
                <a:ln w="12700">
                  <a:solidFill>
                    <a:schemeClr val="accent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Freeform 11"/>
              <p:cNvSpPr/>
              <p:nvPr/>
            </p:nvSpPr>
            <p:spPr>
              <a:xfrm>
                <a:off x="1440057" y="3295767"/>
                <a:ext cx="573087" cy="631289"/>
              </a:xfrm>
              <a:custGeom>
                <a:avLst/>
                <a:gdLst>
                  <a:gd name="connsiteX0" fmla="*/ 169069 w 397669"/>
                  <a:gd name="connsiteY0" fmla="*/ 176212 h 280987"/>
                  <a:gd name="connsiteX1" fmla="*/ 73819 w 397669"/>
                  <a:gd name="connsiteY1" fmla="*/ 97631 h 280987"/>
                  <a:gd name="connsiteX2" fmla="*/ 0 w 397669"/>
                  <a:gd name="connsiteY2" fmla="*/ 169068 h 280987"/>
                  <a:gd name="connsiteX3" fmla="*/ 126206 w 397669"/>
                  <a:gd name="connsiteY3" fmla="*/ 280987 h 280987"/>
                  <a:gd name="connsiteX4" fmla="*/ 219075 w 397669"/>
                  <a:gd name="connsiteY4" fmla="*/ 273843 h 280987"/>
                  <a:gd name="connsiteX5" fmla="*/ 397669 w 397669"/>
                  <a:gd name="connsiteY5" fmla="*/ 35718 h 280987"/>
                  <a:gd name="connsiteX6" fmla="*/ 376237 w 397669"/>
                  <a:gd name="connsiteY6" fmla="*/ 0 h 280987"/>
                  <a:gd name="connsiteX7" fmla="*/ 169069 w 397669"/>
                  <a:gd name="connsiteY7" fmla="*/ 176212 h 280987"/>
                  <a:gd name="connsiteX0-1" fmla="*/ 169069 w 397669"/>
                  <a:gd name="connsiteY0-2" fmla="*/ 176212 h 289079"/>
                  <a:gd name="connsiteX1-3" fmla="*/ 73819 w 397669"/>
                  <a:gd name="connsiteY1-4" fmla="*/ 97631 h 289079"/>
                  <a:gd name="connsiteX2-5" fmla="*/ 0 w 397669"/>
                  <a:gd name="connsiteY2-6" fmla="*/ 169068 h 289079"/>
                  <a:gd name="connsiteX3-7" fmla="*/ 126206 w 397669"/>
                  <a:gd name="connsiteY3-8" fmla="*/ 280987 h 289079"/>
                  <a:gd name="connsiteX4-9" fmla="*/ 219075 w 397669"/>
                  <a:gd name="connsiteY4-10" fmla="*/ 273843 h 289079"/>
                  <a:gd name="connsiteX5-11" fmla="*/ 397669 w 397669"/>
                  <a:gd name="connsiteY5-12" fmla="*/ 35718 h 289079"/>
                  <a:gd name="connsiteX6-13" fmla="*/ 376237 w 397669"/>
                  <a:gd name="connsiteY6-14" fmla="*/ 0 h 289079"/>
                  <a:gd name="connsiteX7-15" fmla="*/ 169069 w 397669"/>
                  <a:gd name="connsiteY7-16" fmla="*/ 176212 h 289079"/>
                  <a:gd name="connsiteX0-17" fmla="*/ 169069 w 397669"/>
                  <a:gd name="connsiteY0-18" fmla="*/ 176212 h 297100"/>
                  <a:gd name="connsiteX1-19" fmla="*/ 73819 w 397669"/>
                  <a:gd name="connsiteY1-20" fmla="*/ 97631 h 297100"/>
                  <a:gd name="connsiteX2-21" fmla="*/ 0 w 397669"/>
                  <a:gd name="connsiteY2-22" fmla="*/ 169068 h 297100"/>
                  <a:gd name="connsiteX3-23" fmla="*/ 126206 w 397669"/>
                  <a:gd name="connsiteY3-24" fmla="*/ 280987 h 297100"/>
                  <a:gd name="connsiteX4-25" fmla="*/ 219075 w 397669"/>
                  <a:gd name="connsiteY4-26" fmla="*/ 273843 h 297100"/>
                  <a:gd name="connsiteX5-27" fmla="*/ 397669 w 397669"/>
                  <a:gd name="connsiteY5-28" fmla="*/ 35718 h 297100"/>
                  <a:gd name="connsiteX6-29" fmla="*/ 376237 w 397669"/>
                  <a:gd name="connsiteY6-30" fmla="*/ 0 h 297100"/>
                  <a:gd name="connsiteX7-31" fmla="*/ 169069 w 397669"/>
                  <a:gd name="connsiteY7-32" fmla="*/ 176212 h 297100"/>
                  <a:gd name="connsiteX0-33" fmla="*/ 177436 w 406036"/>
                  <a:gd name="connsiteY0-34" fmla="*/ 176212 h 297100"/>
                  <a:gd name="connsiteX1-35" fmla="*/ 82186 w 406036"/>
                  <a:gd name="connsiteY1-36" fmla="*/ 97631 h 297100"/>
                  <a:gd name="connsiteX2-37" fmla="*/ 8367 w 406036"/>
                  <a:gd name="connsiteY2-38" fmla="*/ 169068 h 297100"/>
                  <a:gd name="connsiteX3-39" fmla="*/ 134573 w 406036"/>
                  <a:gd name="connsiteY3-40" fmla="*/ 280987 h 297100"/>
                  <a:gd name="connsiteX4-41" fmla="*/ 227442 w 406036"/>
                  <a:gd name="connsiteY4-42" fmla="*/ 273843 h 297100"/>
                  <a:gd name="connsiteX5-43" fmla="*/ 406036 w 406036"/>
                  <a:gd name="connsiteY5-44" fmla="*/ 35718 h 297100"/>
                  <a:gd name="connsiteX6-45" fmla="*/ 384604 w 406036"/>
                  <a:gd name="connsiteY6-46" fmla="*/ 0 h 297100"/>
                  <a:gd name="connsiteX7-47" fmla="*/ 177436 w 406036"/>
                  <a:gd name="connsiteY7-48" fmla="*/ 176212 h 297100"/>
                  <a:gd name="connsiteX0-49" fmla="*/ 179971 w 408571"/>
                  <a:gd name="connsiteY0-50" fmla="*/ 176212 h 297100"/>
                  <a:gd name="connsiteX1-51" fmla="*/ 84721 w 408571"/>
                  <a:gd name="connsiteY1-52" fmla="*/ 97631 h 297100"/>
                  <a:gd name="connsiteX2-53" fmla="*/ 10902 w 408571"/>
                  <a:gd name="connsiteY2-54" fmla="*/ 169068 h 297100"/>
                  <a:gd name="connsiteX3-55" fmla="*/ 137108 w 408571"/>
                  <a:gd name="connsiteY3-56" fmla="*/ 280987 h 297100"/>
                  <a:gd name="connsiteX4-57" fmla="*/ 229977 w 408571"/>
                  <a:gd name="connsiteY4-58" fmla="*/ 273843 h 297100"/>
                  <a:gd name="connsiteX5-59" fmla="*/ 408571 w 408571"/>
                  <a:gd name="connsiteY5-60" fmla="*/ 35718 h 297100"/>
                  <a:gd name="connsiteX6-61" fmla="*/ 387139 w 408571"/>
                  <a:gd name="connsiteY6-62" fmla="*/ 0 h 297100"/>
                  <a:gd name="connsiteX7-63" fmla="*/ 179971 w 408571"/>
                  <a:gd name="connsiteY7-64" fmla="*/ 176212 h 297100"/>
                  <a:gd name="connsiteX0-65" fmla="*/ 179971 w 408571"/>
                  <a:gd name="connsiteY0-66" fmla="*/ 176212 h 297100"/>
                  <a:gd name="connsiteX1-67" fmla="*/ 84721 w 408571"/>
                  <a:gd name="connsiteY1-68" fmla="*/ 97631 h 297100"/>
                  <a:gd name="connsiteX2-69" fmla="*/ 10902 w 408571"/>
                  <a:gd name="connsiteY2-70" fmla="*/ 169068 h 297100"/>
                  <a:gd name="connsiteX3-71" fmla="*/ 137108 w 408571"/>
                  <a:gd name="connsiteY3-72" fmla="*/ 280987 h 297100"/>
                  <a:gd name="connsiteX4-73" fmla="*/ 229977 w 408571"/>
                  <a:gd name="connsiteY4-74" fmla="*/ 273843 h 297100"/>
                  <a:gd name="connsiteX5-75" fmla="*/ 408571 w 408571"/>
                  <a:gd name="connsiteY5-76" fmla="*/ 35718 h 297100"/>
                  <a:gd name="connsiteX6-77" fmla="*/ 387139 w 408571"/>
                  <a:gd name="connsiteY6-78" fmla="*/ 0 h 297100"/>
                  <a:gd name="connsiteX7-79" fmla="*/ 179971 w 408571"/>
                  <a:gd name="connsiteY7-80" fmla="*/ 176212 h 297100"/>
                  <a:gd name="connsiteX0-81" fmla="*/ 179971 w 408571"/>
                  <a:gd name="connsiteY0-82" fmla="*/ 176212 h 297100"/>
                  <a:gd name="connsiteX1-83" fmla="*/ 84721 w 408571"/>
                  <a:gd name="connsiteY1-84" fmla="*/ 97631 h 297100"/>
                  <a:gd name="connsiteX2-85" fmla="*/ 10902 w 408571"/>
                  <a:gd name="connsiteY2-86" fmla="*/ 169068 h 297100"/>
                  <a:gd name="connsiteX3-87" fmla="*/ 137108 w 408571"/>
                  <a:gd name="connsiteY3-88" fmla="*/ 280987 h 297100"/>
                  <a:gd name="connsiteX4-89" fmla="*/ 229977 w 408571"/>
                  <a:gd name="connsiteY4-90" fmla="*/ 273843 h 297100"/>
                  <a:gd name="connsiteX5-91" fmla="*/ 408571 w 408571"/>
                  <a:gd name="connsiteY5-92" fmla="*/ 35718 h 297100"/>
                  <a:gd name="connsiteX6-93" fmla="*/ 387139 w 408571"/>
                  <a:gd name="connsiteY6-94" fmla="*/ 0 h 297100"/>
                  <a:gd name="connsiteX7-95" fmla="*/ 179971 w 408571"/>
                  <a:gd name="connsiteY7-96" fmla="*/ 176212 h 297100"/>
                  <a:gd name="connsiteX0-97" fmla="*/ 179971 w 408571"/>
                  <a:gd name="connsiteY0-98" fmla="*/ 176212 h 297100"/>
                  <a:gd name="connsiteX1-99" fmla="*/ 84721 w 408571"/>
                  <a:gd name="connsiteY1-100" fmla="*/ 97631 h 297100"/>
                  <a:gd name="connsiteX2-101" fmla="*/ 10902 w 408571"/>
                  <a:gd name="connsiteY2-102" fmla="*/ 169068 h 297100"/>
                  <a:gd name="connsiteX3-103" fmla="*/ 137108 w 408571"/>
                  <a:gd name="connsiteY3-104" fmla="*/ 280987 h 297100"/>
                  <a:gd name="connsiteX4-105" fmla="*/ 229977 w 408571"/>
                  <a:gd name="connsiteY4-106" fmla="*/ 273843 h 297100"/>
                  <a:gd name="connsiteX5-107" fmla="*/ 408571 w 408571"/>
                  <a:gd name="connsiteY5-108" fmla="*/ 35718 h 297100"/>
                  <a:gd name="connsiteX6-109" fmla="*/ 387139 w 408571"/>
                  <a:gd name="connsiteY6-110" fmla="*/ 0 h 297100"/>
                  <a:gd name="connsiteX7-111" fmla="*/ 179971 w 408571"/>
                  <a:gd name="connsiteY7-112" fmla="*/ 176212 h 297100"/>
                  <a:gd name="connsiteX0-113" fmla="*/ 179971 w 408571"/>
                  <a:gd name="connsiteY0-114" fmla="*/ 176212 h 297100"/>
                  <a:gd name="connsiteX1-115" fmla="*/ 84721 w 408571"/>
                  <a:gd name="connsiteY1-116" fmla="*/ 97631 h 297100"/>
                  <a:gd name="connsiteX2-117" fmla="*/ 10902 w 408571"/>
                  <a:gd name="connsiteY2-118" fmla="*/ 169068 h 297100"/>
                  <a:gd name="connsiteX3-119" fmla="*/ 137108 w 408571"/>
                  <a:gd name="connsiteY3-120" fmla="*/ 280987 h 297100"/>
                  <a:gd name="connsiteX4-121" fmla="*/ 229977 w 408571"/>
                  <a:gd name="connsiteY4-122" fmla="*/ 273843 h 297100"/>
                  <a:gd name="connsiteX5-123" fmla="*/ 408571 w 408571"/>
                  <a:gd name="connsiteY5-124" fmla="*/ 35718 h 297100"/>
                  <a:gd name="connsiteX6-125" fmla="*/ 387139 w 408571"/>
                  <a:gd name="connsiteY6-126" fmla="*/ 0 h 297100"/>
                  <a:gd name="connsiteX7-127" fmla="*/ 179971 w 408571"/>
                  <a:gd name="connsiteY7-128" fmla="*/ 176212 h 297100"/>
                  <a:gd name="connsiteX0-129" fmla="*/ 179971 w 425397"/>
                  <a:gd name="connsiteY0-130" fmla="*/ 176212 h 297100"/>
                  <a:gd name="connsiteX1-131" fmla="*/ 84721 w 425397"/>
                  <a:gd name="connsiteY1-132" fmla="*/ 97631 h 297100"/>
                  <a:gd name="connsiteX2-133" fmla="*/ 10902 w 425397"/>
                  <a:gd name="connsiteY2-134" fmla="*/ 169068 h 297100"/>
                  <a:gd name="connsiteX3-135" fmla="*/ 137108 w 425397"/>
                  <a:gd name="connsiteY3-136" fmla="*/ 280987 h 297100"/>
                  <a:gd name="connsiteX4-137" fmla="*/ 229977 w 425397"/>
                  <a:gd name="connsiteY4-138" fmla="*/ 273843 h 297100"/>
                  <a:gd name="connsiteX5-139" fmla="*/ 408571 w 425397"/>
                  <a:gd name="connsiteY5-140" fmla="*/ 35718 h 297100"/>
                  <a:gd name="connsiteX6-141" fmla="*/ 387139 w 425397"/>
                  <a:gd name="connsiteY6-142" fmla="*/ 0 h 297100"/>
                  <a:gd name="connsiteX7-143" fmla="*/ 179971 w 425397"/>
                  <a:gd name="connsiteY7-144" fmla="*/ 176212 h 297100"/>
                  <a:gd name="connsiteX0-145" fmla="*/ 179971 w 445220"/>
                  <a:gd name="connsiteY0-146" fmla="*/ 184370 h 305258"/>
                  <a:gd name="connsiteX1-147" fmla="*/ 84721 w 445220"/>
                  <a:gd name="connsiteY1-148" fmla="*/ 105789 h 305258"/>
                  <a:gd name="connsiteX2-149" fmla="*/ 10902 w 445220"/>
                  <a:gd name="connsiteY2-150" fmla="*/ 177226 h 305258"/>
                  <a:gd name="connsiteX3-151" fmla="*/ 137108 w 445220"/>
                  <a:gd name="connsiteY3-152" fmla="*/ 289145 h 305258"/>
                  <a:gd name="connsiteX4-153" fmla="*/ 229977 w 445220"/>
                  <a:gd name="connsiteY4-154" fmla="*/ 282001 h 305258"/>
                  <a:gd name="connsiteX5-155" fmla="*/ 408571 w 445220"/>
                  <a:gd name="connsiteY5-156" fmla="*/ 43876 h 305258"/>
                  <a:gd name="connsiteX6-157" fmla="*/ 387139 w 445220"/>
                  <a:gd name="connsiteY6-158" fmla="*/ 8158 h 305258"/>
                  <a:gd name="connsiteX7-159" fmla="*/ 179971 w 445220"/>
                  <a:gd name="connsiteY7-160" fmla="*/ 184370 h 30525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45220" h="305258">
                    <a:moveTo>
                      <a:pt x="179971" y="184370"/>
                    </a:moveTo>
                    <a:lnTo>
                      <a:pt x="84721" y="105789"/>
                    </a:lnTo>
                    <a:cubicBezTo>
                      <a:pt x="31540" y="79595"/>
                      <a:pt x="-24023" y="115314"/>
                      <a:pt x="10902" y="177226"/>
                    </a:cubicBezTo>
                    <a:lnTo>
                      <a:pt x="137108" y="289145"/>
                    </a:lnTo>
                    <a:cubicBezTo>
                      <a:pt x="170445" y="310576"/>
                      <a:pt x="199021" y="312957"/>
                      <a:pt x="229977" y="282001"/>
                    </a:cubicBezTo>
                    <a:cubicBezTo>
                      <a:pt x="277602" y="197863"/>
                      <a:pt x="322846" y="108963"/>
                      <a:pt x="408571" y="43876"/>
                    </a:cubicBezTo>
                    <a:cubicBezTo>
                      <a:pt x="453815" y="17683"/>
                      <a:pt x="468102" y="-15654"/>
                      <a:pt x="387139" y="8158"/>
                    </a:cubicBezTo>
                    <a:cubicBezTo>
                      <a:pt x="287127" y="35939"/>
                      <a:pt x="234739" y="125633"/>
                      <a:pt x="179971" y="184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1" name="Rectangle 6"/>
              <p:cNvSpPr>
                <a:spLocks noChangeArrowheads="1"/>
              </p:cNvSpPr>
              <p:nvPr/>
            </p:nvSpPr>
            <p:spPr bwMode="auto">
              <a:xfrm>
                <a:off x="2233272" y="3130924"/>
                <a:ext cx="9233014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None/>
                </a:pPr>
                <a:r>
                  <a:rPr lang="pt-BR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biết ảnh hưởng của khí hậu tới đời sống và sản xuất của nhân dân ta.</a:t>
                </a:r>
                <a:endParaRPr 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126217" y="4610475"/>
              <a:ext cx="10600090" cy="1457816"/>
              <a:chOff x="1126217" y="4610475"/>
              <a:chExt cx="10600090" cy="1457816"/>
            </a:xfrm>
          </p:grpSpPr>
          <p:grpSp>
            <p:nvGrpSpPr>
              <p:cNvPr id="30727" name="Group 13"/>
              <p:cNvGrpSpPr/>
              <p:nvPr/>
            </p:nvGrpSpPr>
            <p:grpSpPr bwMode="auto">
              <a:xfrm>
                <a:off x="1126217" y="4610475"/>
                <a:ext cx="10600090" cy="1457816"/>
                <a:chOff x="1292225" y="1295400"/>
                <a:chExt cx="2822575" cy="1411259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292225" y="1295400"/>
                  <a:ext cx="2822575" cy="141125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292225" y="1295400"/>
                  <a:ext cx="2822575" cy="381757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292225" y="1740107"/>
                  <a:ext cx="2822575" cy="0"/>
                </a:xfrm>
                <a:prstGeom prst="line">
                  <a:avLst/>
                </a:prstGeom>
                <a:ln w="12700">
                  <a:solidFill>
                    <a:schemeClr val="accent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Freeform 18"/>
              <p:cNvSpPr/>
              <p:nvPr/>
            </p:nvSpPr>
            <p:spPr>
              <a:xfrm>
                <a:off x="1381319" y="5118192"/>
                <a:ext cx="631825" cy="622300"/>
              </a:xfrm>
              <a:custGeom>
                <a:avLst/>
                <a:gdLst>
                  <a:gd name="connsiteX0" fmla="*/ 169069 w 397669"/>
                  <a:gd name="connsiteY0" fmla="*/ 176212 h 280987"/>
                  <a:gd name="connsiteX1" fmla="*/ 73819 w 397669"/>
                  <a:gd name="connsiteY1" fmla="*/ 97631 h 280987"/>
                  <a:gd name="connsiteX2" fmla="*/ 0 w 397669"/>
                  <a:gd name="connsiteY2" fmla="*/ 169068 h 280987"/>
                  <a:gd name="connsiteX3" fmla="*/ 126206 w 397669"/>
                  <a:gd name="connsiteY3" fmla="*/ 280987 h 280987"/>
                  <a:gd name="connsiteX4" fmla="*/ 219075 w 397669"/>
                  <a:gd name="connsiteY4" fmla="*/ 273843 h 280987"/>
                  <a:gd name="connsiteX5" fmla="*/ 397669 w 397669"/>
                  <a:gd name="connsiteY5" fmla="*/ 35718 h 280987"/>
                  <a:gd name="connsiteX6" fmla="*/ 376237 w 397669"/>
                  <a:gd name="connsiteY6" fmla="*/ 0 h 280987"/>
                  <a:gd name="connsiteX7" fmla="*/ 169069 w 397669"/>
                  <a:gd name="connsiteY7" fmla="*/ 176212 h 280987"/>
                  <a:gd name="connsiteX0-1" fmla="*/ 169069 w 397669"/>
                  <a:gd name="connsiteY0-2" fmla="*/ 176212 h 289079"/>
                  <a:gd name="connsiteX1-3" fmla="*/ 73819 w 397669"/>
                  <a:gd name="connsiteY1-4" fmla="*/ 97631 h 289079"/>
                  <a:gd name="connsiteX2-5" fmla="*/ 0 w 397669"/>
                  <a:gd name="connsiteY2-6" fmla="*/ 169068 h 289079"/>
                  <a:gd name="connsiteX3-7" fmla="*/ 126206 w 397669"/>
                  <a:gd name="connsiteY3-8" fmla="*/ 280987 h 289079"/>
                  <a:gd name="connsiteX4-9" fmla="*/ 219075 w 397669"/>
                  <a:gd name="connsiteY4-10" fmla="*/ 273843 h 289079"/>
                  <a:gd name="connsiteX5-11" fmla="*/ 397669 w 397669"/>
                  <a:gd name="connsiteY5-12" fmla="*/ 35718 h 289079"/>
                  <a:gd name="connsiteX6-13" fmla="*/ 376237 w 397669"/>
                  <a:gd name="connsiteY6-14" fmla="*/ 0 h 289079"/>
                  <a:gd name="connsiteX7-15" fmla="*/ 169069 w 397669"/>
                  <a:gd name="connsiteY7-16" fmla="*/ 176212 h 289079"/>
                  <a:gd name="connsiteX0-17" fmla="*/ 169069 w 397669"/>
                  <a:gd name="connsiteY0-18" fmla="*/ 176212 h 297100"/>
                  <a:gd name="connsiteX1-19" fmla="*/ 73819 w 397669"/>
                  <a:gd name="connsiteY1-20" fmla="*/ 97631 h 297100"/>
                  <a:gd name="connsiteX2-21" fmla="*/ 0 w 397669"/>
                  <a:gd name="connsiteY2-22" fmla="*/ 169068 h 297100"/>
                  <a:gd name="connsiteX3-23" fmla="*/ 126206 w 397669"/>
                  <a:gd name="connsiteY3-24" fmla="*/ 280987 h 297100"/>
                  <a:gd name="connsiteX4-25" fmla="*/ 219075 w 397669"/>
                  <a:gd name="connsiteY4-26" fmla="*/ 273843 h 297100"/>
                  <a:gd name="connsiteX5-27" fmla="*/ 397669 w 397669"/>
                  <a:gd name="connsiteY5-28" fmla="*/ 35718 h 297100"/>
                  <a:gd name="connsiteX6-29" fmla="*/ 376237 w 397669"/>
                  <a:gd name="connsiteY6-30" fmla="*/ 0 h 297100"/>
                  <a:gd name="connsiteX7-31" fmla="*/ 169069 w 397669"/>
                  <a:gd name="connsiteY7-32" fmla="*/ 176212 h 297100"/>
                  <a:gd name="connsiteX0-33" fmla="*/ 177436 w 406036"/>
                  <a:gd name="connsiteY0-34" fmla="*/ 176212 h 297100"/>
                  <a:gd name="connsiteX1-35" fmla="*/ 82186 w 406036"/>
                  <a:gd name="connsiteY1-36" fmla="*/ 97631 h 297100"/>
                  <a:gd name="connsiteX2-37" fmla="*/ 8367 w 406036"/>
                  <a:gd name="connsiteY2-38" fmla="*/ 169068 h 297100"/>
                  <a:gd name="connsiteX3-39" fmla="*/ 134573 w 406036"/>
                  <a:gd name="connsiteY3-40" fmla="*/ 280987 h 297100"/>
                  <a:gd name="connsiteX4-41" fmla="*/ 227442 w 406036"/>
                  <a:gd name="connsiteY4-42" fmla="*/ 273843 h 297100"/>
                  <a:gd name="connsiteX5-43" fmla="*/ 406036 w 406036"/>
                  <a:gd name="connsiteY5-44" fmla="*/ 35718 h 297100"/>
                  <a:gd name="connsiteX6-45" fmla="*/ 384604 w 406036"/>
                  <a:gd name="connsiteY6-46" fmla="*/ 0 h 297100"/>
                  <a:gd name="connsiteX7-47" fmla="*/ 177436 w 406036"/>
                  <a:gd name="connsiteY7-48" fmla="*/ 176212 h 297100"/>
                  <a:gd name="connsiteX0-49" fmla="*/ 179971 w 408571"/>
                  <a:gd name="connsiteY0-50" fmla="*/ 176212 h 297100"/>
                  <a:gd name="connsiteX1-51" fmla="*/ 84721 w 408571"/>
                  <a:gd name="connsiteY1-52" fmla="*/ 97631 h 297100"/>
                  <a:gd name="connsiteX2-53" fmla="*/ 10902 w 408571"/>
                  <a:gd name="connsiteY2-54" fmla="*/ 169068 h 297100"/>
                  <a:gd name="connsiteX3-55" fmla="*/ 137108 w 408571"/>
                  <a:gd name="connsiteY3-56" fmla="*/ 280987 h 297100"/>
                  <a:gd name="connsiteX4-57" fmla="*/ 229977 w 408571"/>
                  <a:gd name="connsiteY4-58" fmla="*/ 273843 h 297100"/>
                  <a:gd name="connsiteX5-59" fmla="*/ 408571 w 408571"/>
                  <a:gd name="connsiteY5-60" fmla="*/ 35718 h 297100"/>
                  <a:gd name="connsiteX6-61" fmla="*/ 387139 w 408571"/>
                  <a:gd name="connsiteY6-62" fmla="*/ 0 h 297100"/>
                  <a:gd name="connsiteX7-63" fmla="*/ 179971 w 408571"/>
                  <a:gd name="connsiteY7-64" fmla="*/ 176212 h 297100"/>
                  <a:gd name="connsiteX0-65" fmla="*/ 179971 w 408571"/>
                  <a:gd name="connsiteY0-66" fmla="*/ 176212 h 297100"/>
                  <a:gd name="connsiteX1-67" fmla="*/ 84721 w 408571"/>
                  <a:gd name="connsiteY1-68" fmla="*/ 97631 h 297100"/>
                  <a:gd name="connsiteX2-69" fmla="*/ 10902 w 408571"/>
                  <a:gd name="connsiteY2-70" fmla="*/ 169068 h 297100"/>
                  <a:gd name="connsiteX3-71" fmla="*/ 137108 w 408571"/>
                  <a:gd name="connsiteY3-72" fmla="*/ 280987 h 297100"/>
                  <a:gd name="connsiteX4-73" fmla="*/ 229977 w 408571"/>
                  <a:gd name="connsiteY4-74" fmla="*/ 273843 h 297100"/>
                  <a:gd name="connsiteX5-75" fmla="*/ 408571 w 408571"/>
                  <a:gd name="connsiteY5-76" fmla="*/ 35718 h 297100"/>
                  <a:gd name="connsiteX6-77" fmla="*/ 387139 w 408571"/>
                  <a:gd name="connsiteY6-78" fmla="*/ 0 h 297100"/>
                  <a:gd name="connsiteX7-79" fmla="*/ 179971 w 408571"/>
                  <a:gd name="connsiteY7-80" fmla="*/ 176212 h 297100"/>
                  <a:gd name="connsiteX0-81" fmla="*/ 179971 w 408571"/>
                  <a:gd name="connsiteY0-82" fmla="*/ 176212 h 297100"/>
                  <a:gd name="connsiteX1-83" fmla="*/ 84721 w 408571"/>
                  <a:gd name="connsiteY1-84" fmla="*/ 97631 h 297100"/>
                  <a:gd name="connsiteX2-85" fmla="*/ 10902 w 408571"/>
                  <a:gd name="connsiteY2-86" fmla="*/ 169068 h 297100"/>
                  <a:gd name="connsiteX3-87" fmla="*/ 137108 w 408571"/>
                  <a:gd name="connsiteY3-88" fmla="*/ 280987 h 297100"/>
                  <a:gd name="connsiteX4-89" fmla="*/ 229977 w 408571"/>
                  <a:gd name="connsiteY4-90" fmla="*/ 273843 h 297100"/>
                  <a:gd name="connsiteX5-91" fmla="*/ 408571 w 408571"/>
                  <a:gd name="connsiteY5-92" fmla="*/ 35718 h 297100"/>
                  <a:gd name="connsiteX6-93" fmla="*/ 387139 w 408571"/>
                  <a:gd name="connsiteY6-94" fmla="*/ 0 h 297100"/>
                  <a:gd name="connsiteX7-95" fmla="*/ 179971 w 408571"/>
                  <a:gd name="connsiteY7-96" fmla="*/ 176212 h 297100"/>
                  <a:gd name="connsiteX0-97" fmla="*/ 179971 w 408571"/>
                  <a:gd name="connsiteY0-98" fmla="*/ 176212 h 297100"/>
                  <a:gd name="connsiteX1-99" fmla="*/ 84721 w 408571"/>
                  <a:gd name="connsiteY1-100" fmla="*/ 97631 h 297100"/>
                  <a:gd name="connsiteX2-101" fmla="*/ 10902 w 408571"/>
                  <a:gd name="connsiteY2-102" fmla="*/ 169068 h 297100"/>
                  <a:gd name="connsiteX3-103" fmla="*/ 137108 w 408571"/>
                  <a:gd name="connsiteY3-104" fmla="*/ 280987 h 297100"/>
                  <a:gd name="connsiteX4-105" fmla="*/ 229977 w 408571"/>
                  <a:gd name="connsiteY4-106" fmla="*/ 273843 h 297100"/>
                  <a:gd name="connsiteX5-107" fmla="*/ 408571 w 408571"/>
                  <a:gd name="connsiteY5-108" fmla="*/ 35718 h 297100"/>
                  <a:gd name="connsiteX6-109" fmla="*/ 387139 w 408571"/>
                  <a:gd name="connsiteY6-110" fmla="*/ 0 h 297100"/>
                  <a:gd name="connsiteX7-111" fmla="*/ 179971 w 408571"/>
                  <a:gd name="connsiteY7-112" fmla="*/ 176212 h 297100"/>
                  <a:gd name="connsiteX0-113" fmla="*/ 179971 w 408571"/>
                  <a:gd name="connsiteY0-114" fmla="*/ 176212 h 297100"/>
                  <a:gd name="connsiteX1-115" fmla="*/ 84721 w 408571"/>
                  <a:gd name="connsiteY1-116" fmla="*/ 97631 h 297100"/>
                  <a:gd name="connsiteX2-117" fmla="*/ 10902 w 408571"/>
                  <a:gd name="connsiteY2-118" fmla="*/ 169068 h 297100"/>
                  <a:gd name="connsiteX3-119" fmla="*/ 137108 w 408571"/>
                  <a:gd name="connsiteY3-120" fmla="*/ 280987 h 297100"/>
                  <a:gd name="connsiteX4-121" fmla="*/ 229977 w 408571"/>
                  <a:gd name="connsiteY4-122" fmla="*/ 273843 h 297100"/>
                  <a:gd name="connsiteX5-123" fmla="*/ 408571 w 408571"/>
                  <a:gd name="connsiteY5-124" fmla="*/ 35718 h 297100"/>
                  <a:gd name="connsiteX6-125" fmla="*/ 387139 w 408571"/>
                  <a:gd name="connsiteY6-126" fmla="*/ 0 h 297100"/>
                  <a:gd name="connsiteX7-127" fmla="*/ 179971 w 408571"/>
                  <a:gd name="connsiteY7-128" fmla="*/ 176212 h 297100"/>
                  <a:gd name="connsiteX0-129" fmla="*/ 179971 w 425397"/>
                  <a:gd name="connsiteY0-130" fmla="*/ 176212 h 297100"/>
                  <a:gd name="connsiteX1-131" fmla="*/ 84721 w 425397"/>
                  <a:gd name="connsiteY1-132" fmla="*/ 97631 h 297100"/>
                  <a:gd name="connsiteX2-133" fmla="*/ 10902 w 425397"/>
                  <a:gd name="connsiteY2-134" fmla="*/ 169068 h 297100"/>
                  <a:gd name="connsiteX3-135" fmla="*/ 137108 w 425397"/>
                  <a:gd name="connsiteY3-136" fmla="*/ 280987 h 297100"/>
                  <a:gd name="connsiteX4-137" fmla="*/ 229977 w 425397"/>
                  <a:gd name="connsiteY4-138" fmla="*/ 273843 h 297100"/>
                  <a:gd name="connsiteX5-139" fmla="*/ 408571 w 425397"/>
                  <a:gd name="connsiteY5-140" fmla="*/ 35718 h 297100"/>
                  <a:gd name="connsiteX6-141" fmla="*/ 387139 w 425397"/>
                  <a:gd name="connsiteY6-142" fmla="*/ 0 h 297100"/>
                  <a:gd name="connsiteX7-143" fmla="*/ 179971 w 425397"/>
                  <a:gd name="connsiteY7-144" fmla="*/ 176212 h 297100"/>
                  <a:gd name="connsiteX0-145" fmla="*/ 179971 w 445220"/>
                  <a:gd name="connsiteY0-146" fmla="*/ 184370 h 305258"/>
                  <a:gd name="connsiteX1-147" fmla="*/ 84721 w 445220"/>
                  <a:gd name="connsiteY1-148" fmla="*/ 105789 h 305258"/>
                  <a:gd name="connsiteX2-149" fmla="*/ 10902 w 445220"/>
                  <a:gd name="connsiteY2-150" fmla="*/ 177226 h 305258"/>
                  <a:gd name="connsiteX3-151" fmla="*/ 137108 w 445220"/>
                  <a:gd name="connsiteY3-152" fmla="*/ 289145 h 305258"/>
                  <a:gd name="connsiteX4-153" fmla="*/ 229977 w 445220"/>
                  <a:gd name="connsiteY4-154" fmla="*/ 282001 h 305258"/>
                  <a:gd name="connsiteX5-155" fmla="*/ 408571 w 445220"/>
                  <a:gd name="connsiteY5-156" fmla="*/ 43876 h 305258"/>
                  <a:gd name="connsiteX6-157" fmla="*/ 387139 w 445220"/>
                  <a:gd name="connsiteY6-158" fmla="*/ 8158 h 305258"/>
                  <a:gd name="connsiteX7-159" fmla="*/ 179971 w 445220"/>
                  <a:gd name="connsiteY7-160" fmla="*/ 184370 h 30525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45220" h="305258">
                    <a:moveTo>
                      <a:pt x="179971" y="184370"/>
                    </a:moveTo>
                    <a:lnTo>
                      <a:pt x="84721" y="105789"/>
                    </a:lnTo>
                    <a:cubicBezTo>
                      <a:pt x="31540" y="79595"/>
                      <a:pt x="-24023" y="115314"/>
                      <a:pt x="10902" y="177226"/>
                    </a:cubicBezTo>
                    <a:lnTo>
                      <a:pt x="137108" y="289145"/>
                    </a:lnTo>
                    <a:cubicBezTo>
                      <a:pt x="170445" y="310576"/>
                      <a:pt x="199021" y="312957"/>
                      <a:pt x="229977" y="282001"/>
                    </a:cubicBezTo>
                    <a:cubicBezTo>
                      <a:pt x="277602" y="197863"/>
                      <a:pt x="322846" y="108963"/>
                      <a:pt x="408571" y="43876"/>
                    </a:cubicBezTo>
                    <a:cubicBezTo>
                      <a:pt x="453815" y="17683"/>
                      <a:pt x="468102" y="-15654"/>
                      <a:pt x="387139" y="8158"/>
                    </a:cubicBezTo>
                    <a:cubicBezTo>
                      <a:pt x="287127" y="35939"/>
                      <a:pt x="234739" y="125633"/>
                      <a:pt x="179971" y="18437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2" name="Rectangle 12"/>
              <p:cNvSpPr>
                <a:spLocks noChangeArrowheads="1"/>
              </p:cNvSpPr>
              <p:nvPr/>
            </p:nvSpPr>
            <p:spPr bwMode="auto">
              <a:xfrm>
                <a:off x="2233272" y="5120733"/>
                <a:ext cx="9059199" cy="552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lnSpc>
                    <a:spcPct val="115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085067" y="5017431"/>
              <a:ext cx="9381219" cy="108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171"/>
            <a:ext cx="689428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Luoc do khi hau Viet Nam"/>
          <p:cNvPicPr>
            <a:picLocks noChangeAspect="1" noChangeArrowheads="1"/>
          </p:cNvPicPr>
          <p:nvPr/>
        </p:nvPicPr>
        <p:blipFill>
          <a:blip r:embed="rId1">
            <a:lum contrast="12000"/>
          </a:blip>
          <a:srcRect/>
          <a:stretch>
            <a:fillRect/>
          </a:stretch>
        </p:blipFill>
        <p:spPr bwMode="auto">
          <a:xfrm>
            <a:off x="6502401" y="0"/>
            <a:ext cx="5689600" cy="6858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827315" y="2459308"/>
            <a:ext cx="464456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n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12257" y="3081323"/>
            <a:ext cx="762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4457" y="506252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07657" y="5062524"/>
            <a:ext cx="9906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31457" y="3005124"/>
            <a:ext cx="9906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ĐôngBắc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64457" y="3005124"/>
            <a:ext cx="7620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207657" y="4300523"/>
            <a:ext cx="990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64457" y="4300523"/>
            <a:ext cx="762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912257" y="5443523"/>
            <a:ext cx="914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2217057" y="3538523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2674257" y="4529123"/>
            <a:ext cx="4572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226457" y="4529123"/>
            <a:ext cx="533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 flipV="1">
            <a:off x="2217057" y="4986323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 flipV="1">
            <a:off x="2598057" y="4986323"/>
            <a:ext cx="457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1378857" y="5062523"/>
            <a:ext cx="5334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2750457" y="3767123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1302657" y="3614723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AutoShape 1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1988457" y="4224323"/>
            <a:ext cx="457200" cy="533400"/>
          </a:xfrm>
          <a:prstGeom prst="actionButtonHome">
            <a:avLst/>
          </a:prstGeom>
          <a:gradFill rotWithShape="1">
            <a:gsLst>
              <a:gs pos="0">
                <a:srgbClr val="FF9900"/>
              </a:gs>
              <a:gs pos="50000">
                <a:srgbClr val="99FFCC"/>
              </a:gs>
              <a:gs pos="100000">
                <a:srgbClr val="FF9900"/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1" name="Rectangle 19"/>
          <p:cNvSpPr>
            <a:spLocks noGrp="1" noChangeArrowheads="1"/>
          </p:cNvSpPr>
          <p:nvPr>
            <p:ph type="title"/>
          </p:nvPr>
        </p:nvSpPr>
        <p:spPr>
          <a:xfrm>
            <a:off x="326580" y="642923"/>
            <a:ext cx="5609753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7?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6" name="Object 20"/>
          <p:cNvGraphicFramePr>
            <a:graphicFrameLocks noGrp="1" noChangeAspect="1"/>
          </p:cNvGraphicFramePr>
          <p:nvPr>
            <p:ph idx="1"/>
          </p:nvPr>
        </p:nvGraphicFramePr>
        <p:xfrm>
          <a:off x="6469732" y="0"/>
          <a:ext cx="571500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732" y="0"/>
                        <a:ext cx="5715009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  <p:bldP spid="13316" grpId="0"/>
      <p:bldP spid="13317" grpId="0"/>
      <p:bldP spid="13318" grpId="0"/>
      <p:bldP spid="13319" grpId="0"/>
      <p:bldP spid="13320" grpId="0"/>
      <p:bldP spid="13321" grpId="0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043" grpId="0" animBg="1"/>
      <p:bldP spid="133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114" y="2857500"/>
            <a:ext cx="431777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i="1" dirty="0" err="1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b="1" i="1" dirty="0">
              <a:solidFill>
                <a:srgbClr val="0F19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6934200" y="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7467600" y="2286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7086600" y="18288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305800" y="32766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rut 1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534400" y="42672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457" y="2819400"/>
            <a:ext cx="448491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PhotoImpact" r:id="rId1" imgW="7353300" imgH="9525000" progId="PI3.Image">
                  <p:embed/>
                </p:oleObj>
              </mc:Choice>
              <mc:Fallback>
                <p:oleObj name="PhotoImpact" r:id="rId1" imgW="7353300" imgH="9525000" progId="PI3.Image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4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46814"/>
            <a:ext cx="685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6475414"/>
            <a:ext cx="685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5943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5410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4800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3581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2860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219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 descr="muiten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1295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 descr="muiten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7740" flipH="1">
            <a:off x="7391400" y="1752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9" name="Text Box 3"/>
          <p:cNvSpPr txBox="1">
            <a:spLocks noChangeArrowheads="1"/>
          </p:cNvSpPr>
          <p:nvPr/>
        </p:nvSpPr>
        <p:spPr bwMode="auto">
          <a:xfrm>
            <a:off x="3200400" y="1524000"/>
            <a:ext cx="18288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en-US" altLang="en-US" sz="200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3200400" y="2514600"/>
            <a:ext cx="17526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en-US" altLang="en-US" sz="200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1" name="Text Box 5"/>
          <p:cNvSpPr txBox="1">
            <a:spLocks noChangeArrowheads="1"/>
          </p:cNvSpPr>
          <p:nvPr/>
        </p:nvSpPr>
        <p:spPr bwMode="auto">
          <a:xfrm>
            <a:off x="6781800" y="1524000"/>
            <a:ext cx="19050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en-US" altLang="en-US" sz="180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6808788" y="2511426"/>
            <a:ext cx="1954212" cy="917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 sz="200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3" name="Text Box 7"/>
          <p:cNvSpPr txBox="1">
            <a:spLocks noChangeArrowheads="1"/>
          </p:cNvSpPr>
          <p:nvPr/>
        </p:nvSpPr>
        <p:spPr bwMode="auto">
          <a:xfrm>
            <a:off x="4572000" y="3581400"/>
            <a:ext cx="23622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GIÓ MÙA </a:t>
            </a:r>
            <a:endParaRPr lang="en-US" sz="1600" dirty="0">
              <a:solidFill>
                <a:srgbClr val="0F19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4" name="Text Box 8"/>
          <p:cNvSpPr txBox="1">
            <a:spLocks noChangeArrowheads="1"/>
          </p:cNvSpPr>
          <p:nvPr/>
        </p:nvSpPr>
        <p:spPr bwMode="auto">
          <a:xfrm>
            <a:off x="5181600" y="685800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5" name="Line 9"/>
          <p:cNvSpPr>
            <a:spLocks noChangeShapeType="1"/>
          </p:cNvSpPr>
          <p:nvPr/>
        </p:nvSpPr>
        <p:spPr bwMode="auto">
          <a:xfrm flipH="1">
            <a:off x="3810000" y="914400"/>
            <a:ext cx="1371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6" name="Line 10"/>
          <p:cNvSpPr>
            <a:spLocks noChangeShapeType="1"/>
          </p:cNvSpPr>
          <p:nvPr/>
        </p:nvSpPr>
        <p:spPr bwMode="auto">
          <a:xfrm>
            <a:off x="3810000" y="22098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7" name="Line 11"/>
          <p:cNvSpPr>
            <a:spLocks noChangeShapeType="1"/>
          </p:cNvSpPr>
          <p:nvPr/>
        </p:nvSpPr>
        <p:spPr bwMode="auto">
          <a:xfrm>
            <a:off x="3886200" y="3200400"/>
            <a:ext cx="673100" cy="673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8" name="Line 12"/>
          <p:cNvSpPr>
            <a:spLocks noChangeShapeType="1"/>
          </p:cNvSpPr>
          <p:nvPr/>
        </p:nvSpPr>
        <p:spPr bwMode="auto">
          <a:xfrm>
            <a:off x="6477000" y="914400"/>
            <a:ext cx="1371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9" name="Line 13"/>
          <p:cNvSpPr>
            <a:spLocks noChangeShapeType="1"/>
          </p:cNvSpPr>
          <p:nvPr/>
        </p:nvSpPr>
        <p:spPr bwMode="auto">
          <a:xfrm>
            <a:off x="7848600" y="22098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90" name="Line 14"/>
          <p:cNvSpPr>
            <a:spLocks noChangeShapeType="1"/>
          </p:cNvSpPr>
          <p:nvPr/>
        </p:nvSpPr>
        <p:spPr bwMode="auto">
          <a:xfrm flipH="1">
            <a:off x="6934200" y="3429000"/>
            <a:ext cx="990600" cy="444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99" name="Text Box 23"/>
          <p:cNvSpPr txBox="1">
            <a:spLocks noChangeArrowheads="1"/>
          </p:cNvSpPr>
          <p:nvPr/>
        </p:nvSpPr>
        <p:spPr bwMode="auto">
          <a:xfrm>
            <a:off x="1984829" y="4981576"/>
            <a:ext cx="16764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400" name="Text Box 24"/>
          <p:cNvSpPr txBox="1">
            <a:spLocks noChangeArrowheads="1"/>
          </p:cNvSpPr>
          <p:nvPr/>
        </p:nvSpPr>
        <p:spPr bwMode="auto">
          <a:xfrm>
            <a:off x="3889829" y="4981576"/>
            <a:ext cx="19050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401" name="Text Box 25"/>
          <p:cNvSpPr txBox="1">
            <a:spLocks noChangeArrowheads="1"/>
          </p:cNvSpPr>
          <p:nvPr/>
        </p:nvSpPr>
        <p:spPr bwMode="auto">
          <a:xfrm>
            <a:off x="6023429" y="4981576"/>
            <a:ext cx="22098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-Mưa nhiều </a:t>
            </a:r>
            <a:endParaRPr lang="vi-VN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Gió mưa thay đổi theo mùa </a:t>
            </a:r>
            <a:endParaRPr lang="vi-VN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402" name="Text Box 26"/>
          <p:cNvSpPr txBox="1">
            <a:spLocks noChangeArrowheads="1"/>
          </p:cNvSpPr>
          <p:nvPr/>
        </p:nvSpPr>
        <p:spPr bwMode="auto">
          <a:xfrm>
            <a:off x="8385629" y="4981576"/>
            <a:ext cx="16002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animBg="1"/>
      <p:bldP spid="613380" grpId="0" animBg="1"/>
      <p:bldP spid="613381" grpId="0" animBg="1"/>
      <p:bldP spid="613382" grpId="0" animBg="1"/>
      <p:bldP spid="613383" grpId="0" animBg="1"/>
      <p:bldP spid="613384" grpId="0" animBg="1"/>
      <p:bldP spid="613385" grpId="0" animBg="1"/>
      <p:bldP spid="613386" grpId="0" animBg="1"/>
      <p:bldP spid="613387" grpId="0" animBg="1"/>
      <p:bldP spid="613388" grpId="0" animBg="1"/>
      <p:bldP spid="613389" grpId="0" animBg="1"/>
      <p:bldP spid="613390" grpId="0" animBg="1"/>
      <p:bldP spid="613399" grpId="0" animBg="1"/>
      <p:bldP spid="613400" grpId="0" animBg="1"/>
      <p:bldP spid="613401" grpId="0" animBg="1"/>
      <p:bldP spid="6134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"/>
          <p:cNvSpPr>
            <a:spLocks noChangeAspect="1" noChangeArrowheads="1"/>
          </p:cNvSpPr>
          <p:nvPr/>
        </p:nvSpPr>
        <p:spPr bwMode="auto">
          <a:xfrm>
            <a:off x="3454400" y="1219200"/>
            <a:ext cx="5486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124200" y="2019300"/>
            <a:ext cx="19812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khí hậu nhiệt đới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4" name="Text Box 4"/>
          <p:cNvSpPr txBox="1">
            <a:spLocks noChangeArrowheads="1"/>
          </p:cNvSpPr>
          <p:nvPr/>
        </p:nvSpPr>
        <p:spPr bwMode="auto">
          <a:xfrm>
            <a:off x="3048000" y="3352800"/>
            <a:ext cx="19812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5" name="Text Box 5"/>
          <p:cNvSpPr txBox="1">
            <a:spLocks noChangeArrowheads="1"/>
          </p:cNvSpPr>
          <p:nvPr/>
        </p:nvSpPr>
        <p:spPr bwMode="auto">
          <a:xfrm>
            <a:off x="6908800" y="2019300"/>
            <a:ext cx="23876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có gió mùa (Gần biển)</a:t>
            </a:r>
            <a:endParaRPr lang="en-US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6" name="Text Box 6"/>
          <p:cNvSpPr txBox="1">
            <a:spLocks noChangeArrowheads="1"/>
          </p:cNvSpPr>
          <p:nvPr/>
        </p:nvSpPr>
        <p:spPr bwMode="auto">
          <a:xfrm>
            <a:off x="6858000" y="3200400"/>
            <a:ext cx="24384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-Mưa nhiều </a:t>
            </a:r>
            <a:endParaRPr lang="vi-VN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Gió mưa thay đổi theo mùa </a:t>
            </a:r>
            <a:endParaRPr lang="vi-VN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8000"/>
              </a:solidFill>
            </a:endParaRPr>
          </a:p>
        </p:txBody>
      </p:sp>
      <p:sp>
        <p:nvSpPr>
          <p:cNvPr id="619527" name="Text Box 7"/>
          <p:cNvSpPr txBox="1">
            <a:spLocks noChangeArrowheads="1"/>
          </p:cNvSpPr>
          <p:nvPr/>
        </p:nvSpPr>
        <p:spPr bwMode="auto">
          <a:xfrm>
            <a:off x="5029200" y="4343400"/>
            <a:ext cx="13970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GIÓ MÙA </a:t>
            </a:r>
            <a:endParaRPr lang="en-US" sz="1600" dirty="0">
              <a:solidFill>
                <a:srgbClr val="0F19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8" name="Text Box 8"/>
          <p:cNvSpPr txBox="1">
            <a:spLocks noChangeArrowheads="1"/>
          </p:cNvSpPr>
          <p:nvPr/>
        </p:nvSpPr>
        <p:spPr bwMode="auto">
          <a:xfrm>
            <a:off x="5194300" y="1219200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000" smtClean="0">
                <a:latin typeface=".VnTimeH" panose="020B7200000000000000" pitchFamily="34" charset="0"/>
              </a:rPr>
              <a:t>Vị trí</a:t>
            </a:r>
            <a:endParaRPr lang="en-US" altLang="en-US" sz="2000" dirty="0"/>
          </a:p>
        </p:txBody>
      </p:sp>
      <p:sp>
        <p:nvSpPr>
          <p:cNvPr id="619529" name="Line 9"/>
          <p:cNvSpPr>
            <a:spLocks noChangeShapeType="1"/>
          </p:cNvSpPr>
          <p:nvPr/>
        </p:nvSpPr>
        <p:spPr bwMode="auto">
          <a:xfrm flipH="1">
            <a:off x="4114800" y="1447800"/>
            <a:ext cx="10795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0" name="Line 10"/>
          <p:cNvSpPr>
            <a:spLocks noChangeShapeType="1"/>
          </p:cNvSpPr>
          <p:nvPr/>
        </p:nvSpPr>
        <p:spPr bwMode="auto">
          <a:xfrm>
            <a:off x="4038600" y="28194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1" name="Line 11"/>
          <p:cNvSpPr>
            <a:spLocks noChangeShapeType="1"/>
          </p:cNvSpPr>
          <p:nvPr/>
        </p:nvSpPr>
        <p:spPr bwMode="auto">
          <a:xfrm>
            <a:off x="4038600" y="4038600"/>
            <a:ext cx="977900" cy="673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2" name="Line 12"/>
          <p:cNvSpPr>
            <a:spLocks noChangeShapeType="1"/>
          </p:cNvSpPr>
          <p:nvPr/>
        </p:nvSpPr>
        <p:spPr bwMode="auto">
          <a:xfrm>
            <a:off x="6451600" y="1447800"/>
            <a:ext cx="14732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3" name="Line 13"/>
          <p:cNvSpPr>
            <a:spLocks noChangeShapeType="1"/>
          </p:cNvSpPr>
          <p:nvPr/>
        </p:nvSpPr>
        <p:spPr bwMode="auto">
          <a:xfrm>
            <a:off x="7924800" y="28194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4" name="Line 14"/>
          <p:cNvSpPr>
            <a:spLocks noChangeShapeType="1"/>
          </p:cNvSpPr>
          <p:nvPr/>
        </p:nvSpPr>
        <p:spPr bwMode="auto">
          <a:xfrm flipH="1">
            <a:off x="6400800" y="4343400"/>
            <a:ext cx="1524000" cy="368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1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1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1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1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animBg="1"/>
      <p:bldP spid="619524" grpId="0" animBg="1"/>
      <p:bldP spid="619525" grpId="0" animBg="1"/>
      <p:bldP spid="619526" grpId="0" animBg="1"/>
      <p:bldP spid="619527" grpId="0" animBg="1"/>
      <p:bldP spid="619528" grpId="0" animBg="1"/>
      <p:bldP spid="619529" grpId="0" animBg="1"/>
      <p:bldP spid="619530" grpId="0" animBg="1"/>
      <p:bldP spid="619531" grpId="0" animBg="1"/>
      <p:bldP spid="619532" grpId="0" animBg="1"/>
      <p:bldP spid="619533" grpId="0" animBg="1"/>
      <p:bldP spid="619534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3916</Words>
  <Application>WPS Presentation</Application>
  <PresentationFormat>Widescreen</PresentationFormat>
  <Paragraphs>236</Paragraphs>
  <Slides>29</Slides>
  <Notes>18</Notes>
  <HiddenSlides>0</HiddenSlides>
  <MMClips>2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29</vt:i4>
      </vt:variant>
    </vt:vector>
  </HeadingPairs>
  <TitlesOfParts>
    <vt:vector size="52" baseType="lpstr">
      <vt:lpstr>Arial</vt:lpstr>
      <vt:lpstr>SimSun</vt:lpstr>
      <vt:lpstr>Wingdings</vt:lpstr>
      <vt:lpstr>Times New Roman</vt:lpstr>
      <vt:lpstr>Cambria</vt:lpstr>
      <vt:lpstr>Calibri</vt:lpstr>
      <vt:lpstr>.VnTime</vt:lpstr>
      <vt:lpstr>Segoe Print</vt:lpstr>
      <vt:lpstr>.VnTimeH</vt:lpstr>
      <vt:lpstr>Microsoft YaHei</vt:lpstr>
      <vt:lpstr>Arial Unicode MS</vt:lpstr>
      <vt:lpstr>Calibri Light</vt:lpstr>
      <vt:lpstr>Tahoma</vt:lpstr>
      <vt:lpstr>Office Theme</vt:lpstr>
      <vt:lpstr>1_Office Theme</vt:lpstr>
      <vt:lpstr>PI3.Image</vt:lpstr>
      <vt:lpstr>PI3.Image</vt:lpstr>
      <vt:lpstr>PI3.Image</vt:lpstr>
      <vt:lpstr>PI3.Image</vt:lpstr>
      <vt:lpstr>PI3.Image</vt:lpstr>
      <vt:lpstr>PI3.Image</vt:lpstr>
      <vt:lpstr>PI3.Image</vt:lpstr>
      <vt:lpstr>PI3.Image</vt:lpstr>
      <vt:lpstr>PowerPoint 演示文稿</vt:lpstr>
      <vt:lpstr>PowerPoint 演示文稿</vt:lpstr>
      <vt:lpstr>PowerPoint 演示文稿</vt:lpstr>
      <vt:lpstr>1. Nước ta có khí hậu nhiệt đới gió mùa</vt:lpstr>
      <vt:lpstr>Chỉ trên hình  hướng gió tháng 1 và hướng gió tháng 7?</vt:lpstr>
      <vt:lpstr>Hướng gió tháng 1</vt:lpstr>
      <vt:lpstr>Hướng gió tháng 7</vt:lpstr>
      <vt:lpstr>PowerPoint 演示文稿</vt:lpstr>
      <vt:lpstr>PowerPoint 演示文稿</vt:lpstr>
      <vt:lpstr>PowerPoint 演示文稿</vt:lpstr>
      <vt:lpstr>2. Khí hậu giữa các miền có sự khác nhau</vt:lpstr>
      <vt:lpstr>- Ở miền Bắc, ứng với hai mùa gió là mùa hạ và mùa đông.  - Mùa hạ trời nóng và có nhiều mưa.  - Mùa đông lạnh và ít mưa.  - Mùa xuân có mưa phùn ẩm ướt. - Mùa thu trời se lạnh, khô hanh.</vt:lpstr>
      <vt:lpstr>- Ở miền Nam khí hậu nóng quanh năm, chỉ có mùa mưa và mùa khô.  - Mùa mưa thường có mưa rào.  - Mùa khô hầu như không mưa, ban ngày nắng chói chang, ban đêm dịu mát hơn.</vt:lpstr>
      <vt:lpstr>Dựa vào bảng số liệu, hãy nhận xét về sự chênh lệch nhiệt độ trung bình giữa tháng 1 và tháng 7 của Hà Nội và Thành phố Hồ Chí Minh?</vt:lpstr>
      <vt:lpstr>Sự chênh lệch nhiệt độ trung bình giữa tháng 1 và tháng 7 của Hà Nội và Thành phố Hồ Chí Minh.</vt:lpstr>
      <vt:lpstr>PowerPoint 演示文稿</vt:lpstr>
      <vt:lpstr>PowerPoint 演示文稿</vt:lpstr>
      <vt:lpstr>3. Ảnh hưởng của khí hậu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42</cp:revision>
  <dcterms:created xsi:type="dcterms:W3CDTF">2021-08-28T13:00:00Z</dcterms:created>
  <dcterms:modified xsi:type="dcterms:W3CDTF">2022-09-21T16:11:16Z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4AF72FE92F434B6C9FB3BAE5EC142A2B</vt:lpwstr>
  </property>
  <property fmtid="{D5CDD505-2E9C-101B-9397-08002B2CF9AE}" pid="3" name="KSOProductBuildVer">
    <vt:lpwstr>1033-11.2.0.11306</vt:lpwstr>
  </property>
</Properties>
</file>