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69" r:id="rId2"/>
    <p:sldId id="307" r:id="rId3"/>
    <p:sldId id="547" r:id="rId4"/>
    <p:sldId id="535" r:id="rId5"/>
    <p:sldId id="264" r:id="rId6"/>
    <p:sldId id="545" r:id="rId7"/>
    <p:sldId id="550" r:id="rId8"/>
    <p:sldId id="549" r:id="rId9"/>
    <p:sldId id="528" r:id="rId10"/>
    <p:sldId id="563" r:id="rId11"/>
    <p:sldId id="568" r:id="rId12"/>
    <p:sldId id="539" r:id="rId13"/>
    <p:sldId id="557" r:id="rId14"/>
    <p:sldId id="533" r:id="rId15"/>
    <p:sldId id="515" r:id="rId16"/>
    <p:sldId id="543" r:id="rId17"/>
    <p:sldId id="518" r:id="rId18"/>
    <p:sldId id="536" r:id="rId19"/>
    <p:sldId id="566" r:id="rId20"/>
    <p:sldId id="567" r:id="rId21"/>
    <p:sldId id="558" r:id="rId22"/>
    <p:sldId id="559" r:id="rId23"/>
    <p:sldId id="560" r:id="rId24"/>
    <p:sldId id="561" r:id="rId25"/>
    <p:sldId id="544"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9834"/>
    <a:srgbClr val="EE426B"/>
    <a:srgbClr val="3EA258"/>
    <a:srgbClr val="FB8246"/>
    <a:srgbClr val="F0C613"/>
    <a:srgbClr val="E3D962"/>
    <a:srgbClr val="E0E15A"/>
    <a:srgbClr val="8FC18E"/>
    <a:srgbClr val="4C9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80000" autoAdjust="0"/>
  </p:normalViewPr>
  <p:slideViewPr>
    <p:cSldViewPr>
      <p:cViewPr varScale="1">
        <p:scale>
          <a:sx n="66" d="100"/>
          <a:sy n="66" d="100"/>
        </p:scale>
        <p:origin x="1156" y="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3T21:14:52.446" idx="3">
    <p:pos x="4598" y="138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03T21:03:13.663" idx="1">
    <p:pos x="4088" y="3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9/18/2022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t>2</a:t>
            </a:fld>
            <a:endParaRPr lang="en-US"/>
          </a:p>
        </p:txBody>
      </p:sp>
    </p:spTree>
    <p:extLst>
      <p:ext uri="{BB962C8B-B14F-4D97-AF65-F5344CB8AC3E}">
        <p14:creationId xmlns:p14="http://schemas.microsoft.com/office/powerpoint/2010/main" val="407636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rPr>
              <a:t>Hai </a:t>
            </a:r>
            <a:r>
              <a:rPr lang="en-GB" altLang="en-US" sz="1200" b="0" dirty="0" err="1">
                <a:solidFill>
                  <a:srgbClr val="EE426B"/>
                </a:solidFill>
                <a:latin typeface="Times New Roman" panose="02020603050405020304" pitchFamily="18" charset="0"/>
              </a:rPr>
              <a:t>quả</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bom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đã</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cướp</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mạng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sống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của</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gần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nửa</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triệu</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người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Đến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năm</a:t>
            </a:r>
            <a:r>
              <a:rPr lang="en-GB" altLang="en-US" sz="1200" b="0" dirty="0">
                <a:solidFill>
                  <a:srgbClr val="EE426B"/>
                </a:solidFill>
                <a:latin typeface="Times New Roman" panose="02020603050405020304" pitchFamily="18" charset="0"/>
              </a:rPr>
              <a:t> 1951, </a:t>
            </a:r>
            <a:r>
              <a:rPr lang="en-GB" altLang="en-US" sz="1200" b="0" dirty="0" err="1">
                <a:solidFill>
                  <a:srgbClr val="EE426B"/>
                </a:solidFill>
                <a:latin typeface="Times New Roman" panose="02020603050405020304" pitchFamily="18" charset="0"/>
              </a:rPr>
              <a:t>lại</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có</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thêm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gần</a:t>
            </a:r>
            <a:r>
              <a:rPr lang="en-GB" altLang="en-US" sz="1200" b="0" dirty="0">
                <a:solidFill>
                  <a:srgbClr val="EE426B"/>
                </a:solidFill>
                <a:latin typeface="Times New Roman" panose="02020603050405020304" pitchFamily="18" charset="0"/>
              </a:rPr>
              <a:t> 100 000 </a:t>
            </a:r>
            <a:r>
              <a:rPr lang="en-GB" altLang="en-US" sz="1200" b="0" dirty="0" err="1">
                <a:solidFill>
                  <a:srgbClr val="EE426B"/>
                </a:solidFill>
                <a:latin typeface="Times New Roman" panose="02020603050405020304" pitchFamily="18" charset="0"/>
              </a:rPr>
              <a:t>người</a:t>
            </a:r>
            <a:r>
              <a:rPr lang="en-GB" altLang="en-US" sz="1200" b="0" dirty="0">
                <a:solidFill>
                  <a:srgbClr val="EE426B"/>
                </a:solidFill>
                <a:latin typeface="Times New Roman" panose="02020603050405020304" pitchFamily="18" charset="0"/>
              </a:rPr>
              <a:t> ở Hi-</a:t>
            </a:r>
            <a:r>
              <a:rPr lang="en-GB" altLang="en-US" sz="1200" b="0" dirty="0" err="1">
                <a:solidFill>
                  <a:srgbClr val="EE426B"/>
                </a:solidFill>
                <a:latin typeface="Times New Roman" panose="02020603050405020304" pitchFamily="18" charset="0"/>
              </a:rPr>
              <a:t>rô</a:t>
            </a:r>
            <a:r>
              <a:rPr lang="en-GB" altLang="en-US" sz="1200" b="0" dirty="0">
                <a:solidFill>
                  <a:srgbClr val="EE426B"/>
                </a:solidFill>
                <a:latin typeface="Times New Roman" panose="02020603050405020304" pitchFamily="18" charset="0"/>
              </a:rPr>
              <a:t>-</a:t>
            </a:r>
            <a:r>
              <a:rPr lang="en-GB" altLang="en-US" sz="1200" b="0" dirty="0" err="1">
                <a:solidFill>
                  <a:srgbClr val="EE426B"/>
                </a:solidFill>
                <a:latin typeface="Times New Roman" panose="02020603050405020304" pitchFamily="18" charset="0"/>
              </a:rPr>
              <a:t>si</a:t>
            </a:r>
            <a:r>
              <a:rPr lang="en-GB" altLang="en-US" sz="1200" b="0" dirty="0">
                <a:solidFill>
                  <a:srgbClr val="EE426B"/>
                </a:solidFill>
                <a:latin typeface="Times New Roman" panose="02020603050405020304" pitchFamily="18" charset="0"/>
              </a:rPr>
              <a:t>-ma </a:t>
            </a:r>
            <a:r>
              <a:rPr lang="en-GB" altLang="en-US" sz="1200" b="0" dirty="0" err="1">
                <a:solidFill>
                  <a:srgbClr val="EE426B"/>
                </a:solidFill>
                <a:latin typeface="Times New Roman" panose="02020603050405020304" pitchFamily="18" charset="0"/>
              </a:rPr>
              <a:t>bị</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chết</a:t>
            </a:r>
            <a:r>
              <a:rPr lang="en-GB" altLang="en-US" sz="1200" b="0" dirty="0">
                <a:solidFill>
                  <a:srgbClr val="EE426B"/>
                </a:solidFill>
                <a:latin typeface="Times New Roman" panose="02020603050405020304" pitchFamily="18" charset="0"/>
              </a:rPr>
              <a:t> do </a:t>
            </a:r>
            <a:r>
              <a:rPr lang="en-GB" altLang="en-US" sz="1200" b="0" dirty="0" err="1">
                <a:solidFill>
                  <a:srgbClr val="EE426B"/>
                </a:solidFill>
                <a:latin typeface="Times New Roman" panose="02020603050405020304" pitchFamily="18" charset="0"/>
              </a:rPr>
              <a:t>nhiễm</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phóng</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xạ</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nguyên</a:t>
            </a:r>
            <a:r>
              <a:rPr lang="en-GB" altLang="en-US" sz="1200" b="0" dirty="0">
                <a:solidFill>
                  <a:srgbClr val="EE426B"/>
                </a:solidFill>
                <a:latin typeface="Times New Roman" panose="02020603050405020304" pitchFamily="18" charset="0"/>
              </a:rPr>
              <a:t> </a:t>
            </a:r>
            <a:r>
              <a:rPr lang="en-GB" altLang="en-US" sz="1200" b="0" dirty="0" err="1">
                <a:solidFill>
                  <a:srgbClr val="EE426B"/>
                </a:solidFill>
                <a:latin typeface="Times New Roman" panose="02020603050405020304" pitchFamily="18" charset="0"/>
              </a:rPr>
              <a:t>tử</a:t>
            </a:r>
            <a:r>
              <a:rPr lang="en-GB" altLang="en-US" sz="1200" b="0" dirty="0">
                <a:solidFill>
                  <a:srgbClr val="EE426B"/>
                </a:solidFill>
                <a:latin typeface="Times New Roman" panose="02020603050405020304" pitchFamily="18" charset="0"/>
              </a:rPr>
              <a:t>.</a:t>
            </a:r>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12</a:t>
            </a:fld>
            <a:endParaRPr lang="en-US"/>
          </a:p>
        </p:txBody>
      </p:sp>
    </p:spTree>
    <p:extLst>
      <p:ext uri="{BB962C8B-B14F-4D97-AF65-F5344CB8AC3E}">
        <p14:creationId xmlns:p14="http://schemas.microsoft.com/office/powerpoint/2010/main" val="68405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err="1">
                <a:latin typeface="Times New Roman" panose="02020603050405020304" pitchFamily="18" charset="0"/>
              </a:rPr>
              <a:t>Xa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xa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cô</a:t>
            </a:r>
            <a:r>
              <a:rPr lang="en-GB" altLang="en-US" sz="1200" b="0" dirty="0">
                <a:latin typeface="Times New Roman" panose="02020603050405020304" pitchFamily="18" charset="0"/>
              </a:rPr>
              <a:t> hi </a:t>
            </a:r>
            <a:r>
              <a:rPr lang="en-GB" altLang="en-US" sz="1200" b="0" dirty="0" err="1">
                <a:latin typeface="Times New Roman" panose="02020603050405020304" pitchFamily="18" charset="0"/>
              </a:rPr>
              <a:t>vọng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kéo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d</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cuộc</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sống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của</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mình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bằng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cách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gấp</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vì</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em</a:t>
            </a:r>
            <a:r>
              <a:rPr lang="en-GB" altLang="en-US" sz="1200" b="0" dirty="0">
                <a:latin typeface="Times New Roman" panose="02020603050405020304" pitchFamily="18" charset="0"/>
              </a:rPr>
              <a:t> tin </a:t>
            </a:r>
            <a:r>
              <a:rPr lang="en-GB" altLang="en-US" sz="1200" b="0" dirty="0" err="1">
                <a:latin typeface="Times New Roman" panose="02020603050405020304" pitchFamily="18" charset="0"/>
              </a:rPr>
              <a:t>v</a:t>
            </a:r>
            <a:r>
              <a:rPr lang="en-GB" altLang="en-US" sz="1200" b="0" dirty="0" err="1">
                <a:latin typeface="Times New Roman" panose="02020603050405020304" pitchFamily="18" charset="0"/>
                <a:cs typeface="Times New Roman" panose="02020603050405020304" pitchFamily="18" charset="0"/>
              </a:rPr>
              <a:t>à</a:t>
            </a:r>
            <a:r>
              <a:rPr lang="en-GB" altLang="en-US" sz="1200" b="0" dirty="0" err="1">
                <a:latin typeface="Times New Roman" panose="02020603050405020304" pitchFamily="18" charset="0"/>
              </a:rPr>
              <a:t>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một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truyền</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thuyết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nói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rằng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gấp</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đủ</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một</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nghìn</a:t>
            </a:r>
            <a:r>
              <a:rPr lang="en-GB" altLang="en-US" sz="1200" b="0" dirty="0">
                <a:latin typeface="Times New Roman" panose="02020603050405020304" pitchFamily="18" charset="0"/>
              </a:rPr>
              <a:t> con </a:t>
            </a:r>
            <a:r>
              <a:rPr lang="en-GB" altLang="en-US" sz="1200" b="0" dirty="0" err="1">
                <a:latin typeface="Times New Roman" panose="02020603050405020304" pitchFamily="18" charset="0"/>
              </a:rPr>
              <a:t>sếu</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giấy</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treo</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quanh</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phòng</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em</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sẽ</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khỏi</a:t>
            </a:r>
            <a:r>
              <a:rPr lang="en-GB" altLang="en-US" sz="1200" b="0" dirty="0">
                <a:latin typeface="Times New Roman" panose="02020603050405020304" pitchFamily="18" charset="0"/>
              </a:rPr>
              <a:t> </a:t>
            </a:r>
            <a:r>
              <a:rPr lang="en-GB" altLang="en-US" sz="1200" b="0" dirty="0" err="1">
                <a:latin typeface="Times New Roman" panose="02020603050405020304" pitchFamily="18" charset="0"/>
              </a:rPr>
              <a:t>bệnh</a:t>
            </a:r>
            <a:r>
              <a:rPr lang="en-GB" altLang="en-US" sz="1200" b="0" dirty="0">
                <a:latin typeface="Times New Roman" panose="02020603050405020304" pitchFamily="18" charset="0"/>
              </a:rPr>
              <a:t>.</a:t>
            </a:r>
            <a:endParaRPr lang="en-GB" altLang="en-US" sz="1200" b="0" dirty="0">
              <a:solidFill>
                <a:srgbClr val="FF0000"/>
              </a:solidFill>
              <a:latin typeface="Times New Roman" panose="02020603050405020304" pitchFamily="18" charset="0"/>
              <a:cs typeface="Times New Roman" panose="02020603050405020304" pitchFamily="18" charset="0"/>
            </a:endParaRPr>
          </a:p>
          <a:p>
            <a:endParaRPr lang="en-GB" b="0" dirty="0"/>
          </a:p>
        </p:txBody>
      </p:sp>
      <p:sp>
        <p:nvSpPr>
          <p:cNvPr id="4" name="Slide Number Placeholder 3"/>
          <p:cNvSpPr>
            <a:spLocks noGrp="1"/>
          </p:cNvSpPr>
          <p:nvPr>
            <p:ph type="sldNum" sz="quarter" idx="10"/>
          </p:nvPr>
        </p:nvSpPr>
        <p:spPr/>
        <p:txBody>
          <a:bodyPr/>
          <a:lstStyle/>
          <a:p>
            <a:fld id="{C153CAB7-4CC0-4A55-B518-9B187561AED8}" type="slidenum">
              <a:rPr lang="en-US" smtClean="0"/>
              <a:t>13</a:t>
            </a:fld>
            <a:endParaRPr lang="en-US"/>
          </a:p>
        </p:txBody>
      </p:sp>
    </p:spTree>
    <p:extLst>
      <p:ext uri="{BB962C8B-B14F-4D97-AF65-F5344CB8AC3E}">
        <p14:creationId xmlns:p14="http://schemas.microsoft.com/office/powerpoint/2010/main" val="347215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nhỏ</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trên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khắp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thế</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giới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gấp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những</a:t>
            </a:r>
            <a:r>
              <a:rPr lang="en-GB" altLang="en-US" sz="1200" b="0" dirty="0">
                <a:solidFill>
                  <a:srgbClr val="EE426B"/>
                </a:solidFill>
                <a:latin typeface="Times New Roman" panose="02020603050405020304" pitchFamily="18" charset="0"/>
                <a:cs typeface="Times New Roman" panose="02020603050405020304" pitchFamily="18" charset="0"/>
              </a:rPr>
              <a:t> con </a:t>
            </a:r>
            <a:r>
              <a:rPr lang="en-GB" altLang="en-US" sz="1200" b="0" dirty="0" err="1">
                <a:solidFill>
                  <a:srgbClr val="EE426B"/>
                </a:solidFill>
                <a:latin typeface="Times New Roman" panose="02020603050405020304" pitchFamily="18" charset="0"/>
                <a:cs typeface="Times New Roman" panose="02020603050405020304" pitchFamily="18" charset="0"/>
              </a:rPr>
              <a:t>sếu</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bằng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giấy</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gửi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tới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cô</a:t>
            </a:r>
            <a:r>
              <a:rPr lang="en-GB" altLang="en-US" sz="1200" b="0" dirty="0">
                <a:solidFill>
                  <a:srgbClr val="EE426B"/>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solidFill>
                  <a:srgbClr val="EE426B"/>
                </a:solidFill>
                <a:latin typeface="Times New Roman" panose="02020603050405020304" pitchFamily="18" charset="0"/>
                <a:cs typeface="Times New Roman" panose="02020603050405020304" pitchFamily="18" charset="0"/>
              </a:rPr>
              <a:t>- Khi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cô</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chết</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quyên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góp</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tiền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xây</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dựng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tượng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đài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tưởng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nhớ</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những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nạn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nhân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đã</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bị</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bom</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nguyên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tử</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sát</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hại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Chân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tượng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đài</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khắc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dòng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chữ</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thể</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hiện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nguyện</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vọng</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hoà</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bình</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của</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các</a:t>
            </a:r>
            <a:r>
              <a:rPr lang="en-GB" altLang="en-US" sz="1200" b="0" dirty="0">
                <a:solidFill>
                  <a:srgbClr val="EE426B"/>
                </a:solidFill>
                <a:latin typeface="Times New Roman" panose="02020603050405020304" pitchFamily="18" charset="0"/>
                <a:cs typeface="Times New Roman" panose="02020603050405020304" pitchFamily="18" charset="0"/>
              </a:rPr>
              <a:t> </a:t>
            </a:r>
            <a:r>
              <a:rPr lang="en-GB" altLang="en-US" sz="1200" b="0" dirty="0" err="1">
                <a:solidFill>
                  <a:srgbClr val="EE426B"/>
                </a:solidFill>
                <a:latin typeface="Times New Roman" panose="02020603050405020304" pitchFamily="18" charset="0"/>
                <a:cs typeface="Times New Roman" panose="02020603050405020304" pitchFamily="18" charset="0"/>
              </a:rPr>
              <a:t>bạn</a:t>
            </a:r>
            <a:r>
              <a:rPr lang="en-GB" altLang="en-US" sz="1200" b="0" dirty="0">
                <a:solidFill>
                  <a:srgbClr val="EE426B"/>
                </a:solidFill>
                <a:latin typeface="Times New Roman" panose="02020603050405020304" pitchFamily="18" charset="0"/>
                <a:cs typeface="Times New Roman" panose="02020603050405020304" pitchFamily="18" charset="0"/>
              </a:rPr>
              <a:t>. </a:t>
            </a:r>
          </a:p>
          <a:p>
            <a:endParaRPr lang="en-GB" b="0" dirty="0"/>
          </a:p>
        </p:txBody>
      </p:sp>
      <p:sp>
        <p:nvSpPr>
          <p:cNvPr id="4" name="Slide Number Placeholder 3"/>
          <p:cNvSpPr>
            <a:spLocks noGrp="1"/>
          </p:cNvSpPr>
          <p:nvPr>
            <p:ph type="sldNum" sz="quarter" idx="10"/>
          </p:nvPr>
        </p:nvSpPr>
        <p:spPr/>
        <p:txBody>
          <a:bodyPr/>
          <a:lstStyle/>
          <a:p>
            <a:fld id="{C153CAB7-4CC0-4A55-B518-9B187561AED8}" type="slidenum">
              <a:rPr lang="en-US" smtClean="0"/>
              <a:t>14</a:t>
            </a:fld>
            <a:endParaRPr lang="en-US"/>
          </a:p>
        </p:txBody>
      </p:sp>
    </p:spTree>
    <p:extLst>
      <p:ext uri="{BB962C8B-B14F-4D97-AF65-F5344CB8AC3E}">
        <p14:creationId xmlns:p14="http://schemas.microsoft.com/office/powerpoint/2010/main" val="275656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GV </a:t>
            </a:r>
            <a:r>
              <a:rPr lang="en-US" sz="2000" kern="1200" dirty="0" err="1">
                <a:solidFill>
                  <a:schemeClr val="tx1"/>
                </a:solidFill>
                <a:effectLst/>
                <a:latin typeface="+mn-lt"/>
                <a:ea typeface="+mn-ea"/>
                <a:cs typeface="+mn-cs"/>
              </a:rPr>
              <a:t>chốt</a:t>
            </a:r>
            <a:r>
              <a:rPr lang="en-US" sz="2000" kern="1200" dirty="0">
                <a:solidFill>
                  <a:schemeClr val="tx1"/>
                </a:solidFill>
                <a:effectLst/>
                <a:latin typeface="+mn-lt"/>
                <a:ea typeface="+mn-ea"/>
                <a:cs typeface="+mn-cs"/>
              </a:rPr>
              <a:t> ý: </a:t>
            </a:r>
          </a:p>
          <a:p>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vật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Xúc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động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khâm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phục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tinh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thần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nghị</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lực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niềm</a:t>
            </a:r>
            <a:r>
              <a:rPr lang="en-US" sz="2000" kern="1200" dirty="0">
                <a:solidFill>
                  <a:schemeClr val="tx1"/>
                </a:solidFill>
                <a:effectLst/>
                <a:latin typeface="+mn-lt"/>
                <a:ea typeface="+mn-ea"/>
                <a:cs typeface="+mn-cs"/>
              </a:rPr>
              <a:t> tin </a:t>
            </a:r>
            <a:r>
              <a:rPr lang="en-US" sz="2000" kern="1200" dirty="0" err="1">
                <a:solidFill>
                  <a:schemeClr val="tx1"/>
                </a:solidFill>
                <a:effectLst/>
                <a:latin typeface="+mn-lt"/>
                <a:ea typeface="+mn-ea"/>
                <a:cs typeface="+mn-cs"/>
              </a:rPr>
              <a:t>yêu</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cuộc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sống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p>
          <a:p>
            <a:r>
              <a:rPr lang="en-US" sz="2000" kern="1200" dirty="0" err="1">
                <a:solidFill>
                  <a:schemeClr val="tx1"/>
                </a:solidFill>
                <a:effectLst/>
                <a:latin typeface="+mn-lt"/>
                <a:ea typeface="+mn-ea"/>
                <a:cs typeface="+mn-cs"/>
              </a:rPr>
              <a:t>Cái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chết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xa</a:t>
            </a:r>
            <a:r>
              <a:rPr lang="en-US" sz="2000" kern="1200" dirty="0">
                <a:solidFill>
                  <a:schemeClr val="tx1"/>
                </a:solidFill>
                <a:effectLst/>
                <a:latin typeface="+mn-lt"/>
                <a:ea typeface="+mn-ea"/>
                <a:cs typeface="+mn-cs"/>
              </a:rPr>
              <a:t> - </a:t>
            </a:r>
            <a:r>
              <a:rPr lang="en-US" sz="2000" kern="1200" dirty="0" err="1">
                <a:solidFill>
                  <a:schemeClr val="tx1"/>
                </a:solidFill>
                <a:effectLst/>
                <a:latin typeface="+mn-lt"/>
                <a:ea typeface="+mn-ea"/>
                <a:cs typeface="+mn-cs"/>
              </a:rPr>
              <a:t>cô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cho</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chúng</a:t>
            </a:r>
            <a:r>
              <a:rPr lang="en-US" sz="2000" kern="1200" dirty="0">
                <a:solidFill>
                  <a:schemeClr val="tx1"/>
                </a:solidFill>
                <a:effectLst/>
                <a:latin typeface="+mn-lt"/>
                <a:ea typeface="+mn-ea"/>
                <a:cs typeface="+mn-cs"/>
              </a:rPr>
              <a:t> ta </a:t>
            </a:r>
            <a:r>
              <a:rPr lang="en-US" sz="2000" kern="1200" dirty="0" err="1">
                <a:solidFill>
                  <a:schemeClr val="tx1"/>
                </a:solidFill>
                <a:effectLst/>
                <a:latin typeface="+mn-lt"/>
                <a:ea typeface="+mn-ea"/>
                <a:cs typeface="+mn-cs"/>
              </a:rPr>
              <a:t>phải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thêm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yêu</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hòa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bình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tận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lực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bảo</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vệ</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hòa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bình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đất</a:t>
            </a:r>
            <a:r>
              <a:rPr lang="en-US" sz="2000" kern="1200" dirty="0">
                <a:solidFill>
                  <a:schemeClr val="tx1"/>
                </a:solidFill>
                <a:effectLst/>
                <a:latin typeface="+mn-lt"/>
                <a:ea typeface="+mn-ea"/>
                <a:cs typeface="+mn-cs"/>
              </a:rPr>
              <a:t>…</a:t>
            </a:r>
          </a:p>
          <a:p>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Về</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chiến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tranh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án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cuộc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chiến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tranh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dụng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những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nặng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những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hiện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với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tính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hiện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của</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công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nghệ</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sức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hủy</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diệt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ghê</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gớm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với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nước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Nhật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Sức</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kinh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phá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thiệt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là</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vô</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cùng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lớn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Vũ</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khí</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hạt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nhân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đã</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trở</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thành</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mối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hiểm</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hoạ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khủng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khiếp</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nhất</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đe</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doạ</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toàn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bộ</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sự</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sống</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loài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người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trên</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Trái</a:t>
            </a:r>
            <a:r>
              <a:rPr lang="en-US" sz="2000" kern="1200" dirty="0">
                <a:solidFill>
                  <a:schemeClr val="tx1"/>
                </a:solidFill>
                <a:effectLst/>
                <a:latin typeface="+mn-lt"/>
                <a:ea typeface="+mn-ea"/>
                <a:cs typeface="+mn-cs"/>
              </a:rPr>
              <a:t> </a:t>
            </a:r>
            <a:r>
              <a:rPr lang="en-US" sz="2000" kern="1200" dirty="0" err="1">
                <a:solidFill>
                  <a:schemeClr val="tx1"/>
                </a:solidFill>
                <a:effectLst/>
                <a:latin typeface="+mn-lt"/>
                <a:ea typeface="+mn-ea"/>
                <a:cs typeface="+mn-cs"/>
              </a:rPr>
              <a:t>Đất</a:t>
            </a:r>
            <a:r>
              <a:rPr lang="en-US" sz="2000" kern="1200" dirty="0">
                <a:solidFill>
                  <a:schemeClr val="tx1"/>
                </a:solidFill>
                <a:effectLst/>
                <a:latin typeface="+mn-lt"/>
                <a:ea typeface="+mn-ea"/>
                <a:cs typeface="+mn-cs"/>
              </a:rPr>
              <a:t>.</a:t>
            </a:r>
            <a:endParaRPr lang="en-GB" sz="2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15</a:t>
            </a:fld>
            <a:endParaRPr lang="en-US"/>
          </a:p>
        </p:txBody>
      </p:sp>
    </p:spTree>
    <p:extLst>
      <p:ext uri="{BB962C8B-B14F-4D97-AF65-F5344CB8AC3E}">
        <p14:creationId xmlns:p14="http://schemas.microsoft.com/office/powerpoint/2010/main" val="266805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đọc mẫu =&gt; YCHS phát hiện chỗ cô nhấn giọng.</a:t>
            </a:r>
            <a:endParaRPr lang="vi-VN"/>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18</a:t>
            </a:fld>
            <a:endParaRPr lang="en-US"/>
          </a:p>
        </p:txBody>
      </p:sp>
    </p:spTree>
    <p:extLst>
      <p:ext uri="{BB962C8B-B14F-4D97-AF65-F5344CB8AC3E}">
        <p14:creationId xmlns:p14="http://schemas.microsoft.com/office/powerpoint/2010/main" val="403954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19</a:t>
            </a:fld>
            <a:endParaRPr lang="en-US"/>
          </a:p>
        </p:txBody>
      </p:sp>
    </p:spTree>
    <p:extLst>
      <p:ext uri="{BB962C8B-B14F-4D97-AF65-F5344CB8AC3E}">
        <p14:creationId xmlns:p14="http://schemas.microsoft.com/office/powerpoint/2010/main" val="386549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20</a:t>
            </a:fld>
            <a:endParaRPr lang="vi-VN"/>
          </a:p>
        </p:txBody>
      </p:sp>
    </p:spTree>
    <p:extLst>
      <p:ext uri="{BB962C8B-B14F-4D97-AF65-F5344CB8AC3E}">
        <p14:creationId xmlns:p14="http://schemas.microsoft.com/office/powerpoint/2010/main" val="257323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17A997-5AEB-450D-88D4-DC6E4D950A10}" type="slidenum">
              <a:rPr lang="en-US" altLang="en-US"/>
              <a:pPr eaLnBrk="1" hangingPunct="1"/>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GV </a:t>
            </a:r>
            <a:r>
              <a:rPr lang="en-US" altLang="en-US" dirty="0" err="1">
                <a:latin typeface="Arial" panose="020B0604020202020204" pitchFamily="34" charset="0"/>
                <a:cs typeface="Arial" panose="020B0604020202020204" pitchFamily="34" charset="0"/>
              </a:rPr>
              <a:t>giới</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thiệu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một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số</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địa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điểm</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hình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ảnh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hoạt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động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thể</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hiện</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sự</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yêu</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chuộng</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hòa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bình</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của</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đất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nước</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Nhật</a:t>
            </a:r>
            <a:r>
              <a:rPr lang="en-US" altLang="en-US" baseline="0" dirty="0">
                <a:latin typeface="Arial" panose="020B0604020202020204" pitchFamily="34" charset="0"/>
                <a:cs typeface="Arial" panose="020B0604020202020204" pitchFamily="34" charset="0"/>
              </a:rPr>
              <a:t> </a:t>
            </a:r>
            <a:r>
              <a:rPr lang="en-US" altLang="en-US" baseline="0" dirty="0" err="1">
                <a:latin typeface="Arial" panose="020B0604020202020204" pitchFamily="34" charset="0"/>
                <a:cs typeface="Arial" panose="020B0604020202020204" pitchFamily="34" charset="0"/>
              </a:rPr>
              <a:t>Bản</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68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C1E68B-206D-45E0-8374-E7B3788603E3}" type="slidenum">
              <a:rPr lang="en-US" altLang="en-US"/>
              <a:pPr eaLnBrk="1" hangingPunct="1"/>
              <a:t>22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1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1A69B6-D28E-42DA-BB94-88C87D542D5B}" type="slidenum">
              <a:rPr lang="en-US" altLang="en-US"/>
              <a:pPr eaLnBrk="1" hangingPunct="1"/>
              <a:t>23</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18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“Cánh chim hòa bình” có hình ảnh chú bộ đội đang đứng bên cạnh các em nhỏ. Tất cả đều vui vẻ, hân hoan, ánh mắt trìu mến nhìn những chú chim bầu câu trắng – biểu tượng của sự hòa bình. Mọi người dân trên khắp thế giới đều rất yêu chuộng hòa bình. Họ sẵn sàng hi sinh, xả thân mình để giữ vững nền độc lập dân tộc. Những bài học trong chủ điểm này sẽ cho chúng ta biết điều đó.</a:t>
            </a:r>
            <a:endParaRPr lang="vi-VN" sz="1200" kern="1200">
              <a:solidFill>
                <a:schemeClr val="tx1"/>
              </a:solidFill>
              <a:effectLst/>
              <a:latin typeface="+mn-lt"/>
              <a:ea typeface="+mn-ea"/>
              <a:cs typeface="+mn-cs"/>
            </a:endParaRPr>
          </a:p>
          <a:p>
            <a:endParaRPr lang="en-US"/>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3</a:t>
            </a:fld>
            <a:endParaRPr lang="en-US"/>
          </a:p>
        </p:txBody>
      </p:sp>
    </p:spTree>
    <p:extLst>
      <p:ext uri="{BB962C8B-B14F-4D97-AF65-F5344CB8AC3E}">
        <p14:creationId xmlns:p14="http://schemas.microsoft.com/office/powerpoint/2010/main" val="321254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757393-4B87-4B37-BDF6-99513D66DA06}" type="slidenum">
              <a:rPr lang="en-US" altLang="en-US"/>
              <a:pPr eaLnBrk="1" hangingPunct="1"/>
              <a:t>24</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ea typeface="Aachen" panose="02020500000000000000" pitchFamily="18" charset="0"/>
                <a:cs typeface="Arial" panose="020B0604020202020204" pitchFamily="34" charset="0"/>
              </a:rPr>
              <a:t>Bức tranh vẽ cảnh gì? </a:t>
            </a:r>
          </a:p>
          <a:p>
            <a:r>
              <a:rPr lang="en-US"/>
              <a:t>- HS: 1 cô</a:t>
            </a:r>
            <a:r>
              <a:rPr lang="en-US" baseline="0"/>
              <a:t> gái ngồi trên giường bệnh, gấp những chú chim bằng giấy</a:t>
            </a:r>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4</a:t>
            </a:fld>
            <a:endParaRPr lang="en-US"/>
          </a:p>
        </p:txBody>
      </p:sp>
    </p:spTree>
    <p:extLst>
      <p:ext uri="{BB962C8B-B14F-4D97-AF65-F5344CB8AC3E}">
        <p14:creationId xmlns:p14="http://schemas.microsoft.com/office/powerpoint/2010/main" val="209058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5</a:t>
            </a:fld>
            <a:endParaRPr lang="en-US"/>
          </a:p>
        </p:txBody>
      </p:sp>
    </p:spTree>
    <p:extLst>
      <p:ext uri="{BB962C8B-B14F-4D97-AF65-F5344CB8AC3E}">
        <p14:creationId xmlns:p14="http://schemas.microsoft.com/office/powerpoint/2010/main" val="38394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YC HS </a:t>
            </a:r>
            <a:r>
              <a:rPr lang="en-GB" dirty="0" err="1"/>
              <a:t>chỉ</a:t>
            </a:r>
            <a:r>
              <a:rPr lang="en-GB" dirty="0"/>
              <a:t> </a:t>
            </a:r>
            <a:r>
              <a:rPr lang="en-GB" dirty="0" err="1"/>
              <a:t>ra</a:t>
            </a:r>
            <a:r>
              <a:rPr lang="en-GB" dirty="0"/>
              <a:t> 1 </a:t>
            </a:r>
            <a:r>
              <a:rPr lang="en-GB" dirty="0" err="1"/>
              <a:t>số</a:t>
            </a:r>
            <a:r>
              <a:rPr lang="en-GB" baseline="0" dirty="0"/>
              <a:t> </a:t>
            </a:r>
            <a:r>
              <a:rPr lang="en-GB" baseline="0" dirty="0" err="1"/>
              <a:t>từ</a:t>
            </a:r>
            <a:r>
              <a:rPr lang="en-GB" baseline="0" dirty="0"/>
              <a:t> </a:t>
            </a:r>
            <a:r>
              <a:rPr lang="en-GB" baseline="0" dirty="0" err="1"/>
              <a:t>khó</a:t>
            </a:r>
            <a:r>
              <a:rPr lang="en-GB" dirty="0"/>
              <a:t>. GV </a:t>
            </a:r>
            <a:r>
              <a:rPr lang="en-GB" dirty="0" err="1"/>
              <a:t>chốt</a:t>
            </a:r>
            <a:r>
              <a:rPr lang="en-GB" dirty="0"/>
              <a:t> </a:t>
            </a:r>
            <a:r>
              <a:rPr lang="en-GB" dirty="0" err="1"/>
              <a:t>và</a:t>
            </a:r>
            <a:r>
              <a:rPr lang="en-GB" dirty="0"/>
              <a:t> </a:t>
            </a:r>
            <a:r>
              <a:rPr lang="en-GB" dirty="0" err="1"/>
              <a:t>cho</a:t>
            </a:r>
            <a:r>
              <a:rPr lang="en-GB" dirty="0"/>
              <a:t> HS </a:t>
            </a:r>
            <a:r>
              <a:rPr lang="en-GB" dirty="0" err="1"/>
              <a:t>đọc</a:t>
            </a:r>
            <a:r>
              <a:rPr lang="en-GB" dirty="0"/>
              <a:t> </a:t>
            </a:r>
            <a:r>
              <a:rPr lang="en-US" dirty="0" err="1"/>
              <a:t>từ</a:t>
            </a:r>
            <a:endParaRPr lang="en-US" dirty="0"/>
          </a:p>
          <a:p>
            <a:endParaRPr lang="en-GB" dirty="0"/>
          </a:p>
        </p:txBody>
      </p:sp>
      <p:sp>
        <p:nvSpPr>
          <p:cNvPr id="4" name="Slide Number Placeholder 3"/>
          <p:cNvSpPr>
            <a:spLocks noGrp="1"/>
          </p:cNvSpPr>
          <p:nvPr>
            <p:ph type="sldNum" sz="quarter" idx="10"/>
          </p:nvPr>
        </p:nvSpPr>
        <p:spPr/>
        <p:txBody>
          <a:bodyPr/>
          <a:lstStyle/>
          <a:p>
            <a:fld id="{C153CAB7-4CC0-4A55-B518-9B187561AED8}" type="slidenum">
              <a:rPr lang="en-US" smtClean="0"/>
              <a:t>7</a:t>
            </a:fld>
            <a:endParaRPr lang="en-US"/>
          </a:p>
        </p:txBody>
      </p:sp>
    </p:spTree>
    <p:extLst>
      <p:ext uri="{BB962C8B-B14F-4D97-AF65-F5344CB8AC3E}">
        <p14:creationId xmlns:p14="http://schemas.microsoft.com/office/powerpoint/2010/main" val="330472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YC HS chỉ ra chỗ ngắt. GV chốt đáp án</a:t>
            </a:r>
          </a:p>
          <a:p>
            <a:r>
              <a:rPr lang="en-GB"/>
              <a:t>YC HS đánh dấu vào SGK và đọc câu dài</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8</a:t>
            </a:fld>
            <a:endParaRPr lang="en-US"/>
          </a:p>
        </p:txBody>
      </p:sp>
    </p:spTree>
    <p:extLst>
      <p:ext uri="{BB962C8B-B14F-4D97-AF65-F5344CB8AC3E}">
        <p14:creationId xmlns:p14="http://schemas.microsoft.com/office/powerpoint/2010/main" val="205628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4400" b="0" i="0" dirty="0">
                <a:solidFill>
                  <a:srgbClr val="0A0A0A"/>
                </a:solidFill>
                <a:effectLst/>
                <a:latin typeface="Roboto" panose="02000000000000000000" pitchFamily="2" charset="0"/>
              </a:rPr>
              <a:t>Bom nguyên tử hay còn gọi là bom hạt nhân bởi sức mạnh hủy diệt của nó bắt nguồn từ chính những hạt nhân nhỏ bé. </a:t>
            </a:r>
            <a:r>
              <a:rPr lang="vi-VN" sz="4400" b="0" i="0" dirty="0">
                <a:solidFill>
                  <a:srgbClr val="333333"/>
                </a:solidFill>
                <a:effectLst/>
                <a:latin typeface="Merriweather-Regular"/>
              </a:rPr>
              <a:t>Tuy nhiên, còn một yếu tố hủy diệt nữa của bom hạt nhân mà chúng ta không thể nhìn thấy</a:t>
            </a:r>
            <a:r>
              <a:rPr lang="en-US" sz="4400" b="0" i="0" dirty="0">
                <a:solidFill>
                  <a:srgbClr val="333333"/>
                </a:solidFill>
                <a:effectLst/>
                <a:latin typeface="Merriweather-Regular"/>
              </a:rPr>
              <a:t> </a:t>
            </a:r>
            <a:r>
              <a:rPr lang="vi-VN" sz="4400" b="0" i="0" dirty="0">
                <a:solidFill>
                  <a:srgbClr val="333333"/>
                </a:solidFill>
                <a:effectLst/>
                <a:latin typeface="Merriweather-Regular"/>
              </a:rPr>
              <a:t>đó chính là bức xạ. </a:t>
            </a:r>
            <a:r>
              <a:rPr lang="en-US" sz="4400" b="0" i="0" dirty="0">
                <a:solidFill>
                  <a:srgbClr val="333333"/>
                </a:solidFill>
                <a:effectLst/>
                <a:latin typeface="Merriweather-Regular"/>
              </a:rPr>
              <a:t>K</a:t>
            </a:r>
            <a:r>
              <a:rPr lang="vi-VN" sz="4400" b="0" i="0" dirty="0">
                <a:solidFill>
                  <a:srgbClr val="333333"/>
                </a:solidFill>
                <a:effectLst/>
                <a:latin typeface="Merriweather-Regular"/>
              </a:rPr>
              <a:t>hi </a:t>
            </a:r>
            <a:r>
              <a:rPr lang="en-US" sz="4400" b="0" i="0" dirty="0" err="1">
                <a:solidFill>
                  <a:srgbClr val="333333"/>
                </a:solidFill>
                <a:effectLst/>
                <a:latin typeface="Merriweather-Regular"/>
              </a:rPr>
              <a:t>bom</a:t>
            </a:r>
            <a:r>
              <a:rPr lang="en-US" sz="4400" b="0" i="0" dirty="0">
                <a:solidFill>
                  <a:srgbClr val="333333"/>
                </a:solidFill>
                <a:effectLst/>
                <a:latin typeface="Merriweather-Regular"/>
              </a:rPr>
              <a:t> </a:t>
            </a:r>
            <a:r>
              <a:rPr lang="vi-VN" sz="4400" b="0" i="0" dirty="0">
                <a:solidFill>
                  <a:srgbClr val="333333"/>
                </a:solidFill>
                <a:effectLst/>
                <a:latin typeface="Merriweather-Regular"/>
              </a:rPr>
              <a:t>phát nổ, phóng xạ sẽ được giải phóng ra ngoài không khí. Khi bị phơi nhiễm quá lâu với phóng xạ, cơ thể con người có thể bị bỏng, đục thủy tinh thể…Trong đó, tia Gamma đặc biệt nguy hiểm khi nó có sức tàn phá rất cao gây ra những bệnh phóng xạ, ung thư hay thậm chí là đột biến gen ảnh hưởng đến thế hệ con cháu của nạn nhân sau này. Đã có rất nhiều nạn nhân trong 2 vụ thả bom nguyên tử tử vong sau đó một thời gian do phơi nhiễm phóng xạ ở mức đặc biệt nghiêm trọng.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Và</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cô</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bé</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Xa</a:t>
            </a:r>
            <a:r>
              <a:rPr lang="en-US" sz="4400" b="0" i="0" dirty="0">
                <a:solidFill>
                  <a:srgbClr val="333333"/>
                </a:solidFill>
                <a:effectLst/>
                <a:latin typeface="Merriweather-Regular"/>
              </a:rPr>
              <a:t> – </a:t>
            </a:r>
            <a:r>
              <a:rPr lang="en-US" sz="4400" b="0" i="0" dirty="0" err="1">
                <a:solidFill>
                  <a:srgbClr val="333333"/>
                </a:solidFill>
                <a:effectLst/>
                <a:latin typeface="Merriweather-Regular"/>
              </a:rPr>
              <a:t>xa</a:t>
            </a:r>
            <a:r>
              <a:rPr lang="en-US" sz="4400" b="0" i="0" dirty="0">
                <a:solidFill>
                  <a:srgbClr val="333333"/>
                </a:solidFill>
                <a:effectLst/>
                <a:latin typeface="Merriweather-Regular"/>
              </a:rPr>
              <a:t> – </a:t>
            </a:r>
            <a:r>
              <a:rPr lang="en-US" sz="4400" b="0" i="0" dirty="0" err="1">
                <a:solidFill>
                  <a:srgbClr val="333333"/>
                </a:solidFill>
                <a:effectLst/>
                <a:latin typeface="Merriweather-Regular"/>
              </a:rPr>
              <a:t>cô</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là</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một</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trong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những</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nạn</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nhân</a:t>
            </a:r>
            <a:r>
              <a:rPr lang="en-US" sz="4400" b="0" i="0" dirty="0">
                <a:solidFill>
                  <a:srgbClr val="333333"/>
                </a:solidFill>
                <a:effectLst/>
                <a:latin typeface="Merriweather-Regular"/>
              </a:rPr>
              <a:t> </a:t>
            </a:r>
            <a:r>
              <a:rPr lang="en-US" sz="4400" b="0" i="0" dirty="0" err="1">
                <a:solidFill>
                  <a:srgbClr val="333333"/>
                </a:solidFill>
                <a:effectLst/>
                <a:latin typeface="Merriweather-Regular"/>
              </a:rPr>
              <a:t>đó</a:t>
            </a:r>
            <a:r>
              <a:rPr lang="en-US" sz="4400" b="0" i="0" dirty="0">
                <a:solidFill>
                  <a:srgbClr val="333333"/>
                </a:solidFill>
                <a:effectLst/>
                <a:latin typeface="Merriweather-Regular"/>
              </a:rPr>
              <a:t>.</a:t>
            </a:r>
            <a:endParaRPr lang="en-GB" sz="3200" dirty="0"/>
          </a:p>
        </p:txBody>
      </p:sp>
      <p:sp>
        <p:nvSpPr>
          <p:cNvPr id="4" name="Slide Number Placeholder 3"/>
          <p:cNvSpPr>
            <a:spLocks noGrp="1"/>
          </p:cNvSpPr>
          <p:nvPr>
            <p:ph type="sldNum" sz="quarter" idx="10"/>
          </p:nvPr>
        </p:nvSpPr>
        <p:spPr/>
        <p:txBody>
          <a:bodyPr/>
          <a:lstStyle/>
          <a:p>
            <a:fld id="{C153CAB7-4CC0-4A55-B518-9B187561AED8}" type="slidenum">
              <a:rPr lang="en-US" smtClean="0"/>
              <a:t>9</a:t>
            </a:fld>
            <a:endParaRPr lang="en-US"/>
          </a:p>
        </p:txBody>
      </p:sp>
    </p:spTree>
    <p:extLst>
      <p:ext uri="{BB962C8B-B14F-4D97-AF65-F5344CB8AC3E}">
        <p14:creationId xmlns:p14="http://schemas.microsoft.com/office/powerpoint/2010/main" val="209317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a:solidFill>
                  <a:srgbClr val="EE426B"/>
                </a:solidFill>
                <a:latin typeface="Times New Roman" panose="02020603050405020304" pitchFamily="18" charset="0"/>
              </a:rPr>
              <a:t>16/7/1945</a:t>
            </a:r>
            <a:endParaRPr lang="en-GB" altLang="en-US" b="1">
              <a:solidFill>
                <a:srgbClr val="EE426B"/>
              </a:solidFill>
              <a:latin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10</a:t>
            </a:fld>
            <a:endParaRPr lang="en-US"/>
          </a:p>
        </p:txBody>
      </p:sp>
    </p:spTree>
    <p:extLst>
      <p:ext uri="{BB962C8B-B14F-4D97-AF65-F5344CB8AC3E}">
        <p14:creationId xmlns:p14="http://schemas.microsoft.com/office/powerpoint/2010/main" val="414923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202124"/>
                </a:solidFill>
                <a:effectLst/>
                <a:latin typeface="arial" panose="020B0604020202020204" pitchFamily="34" charset="0"/>
              </a:rPr>
              <a:t>Sức công phá khủng khiếp của vũ khí hạt nhân có sức công phá </a:t>
            </a:r>
            <a:r>
              <a:rPr lang="vi-VN" b="1" i="0" dirty="0">
                <a:solidFill>
                  <a:srgbClr val="202124"/>
                </a:solidFill>
                <a:effectLst/>
                <a:latin typeface="arial" panose="020B0604020202020204" pitchFamily="34" charset="0"/>
              </a:rPr>
              <a:t>khoảng 13-18 kiloton, tạo thành một cột khói hình nấm cao 6000m đồng thời giải phóng bức xạ ra không khí</a:t>
            </a:r>
            <a:r>
              <a:rPr lang="vi-VN" b="0" i="0" dirty="0">
                <a:solidFill>
                  <a:srgbClr val="202124"/>
                </a:solidFill>
                <a:effectLst/>
                <a:latin typeface="arial" panose="020B0604020202020204" pitchFamily="34" charset="0"/>
              </a:rPr>
              <a:t>. Quả bom đã ngay lập tức làm thiệt mạng </a:t>
            </a:r>
            <a:r>
              <a:rPr lang="en-US" b="0" i="0" dirty="0" err="1">
                <a:solidFill>
                  <a:srgbClr val="202124"/>
                </a:solidFill>
                <a:effectLst/>
                <a:latin typeface="arial" panose="020B0604020202020204" pitchFamily="34" charset="0"/>
              </a:rPr>
              <a:t>hàng</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trăm</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nghìn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người</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lúc</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bấy</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giờ</a:t>
            </a:r>
            <a:r>
              <a:rPr lang="en-US" b="0" i="0" dirty="0">
                <a:solidFill>
                  <a:srgbClr val="202124"/>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C153CAB7-4CC0-4A55-B518-9B187561AED8}" type="slidenum">
              <a:rPr lang="en-US" smtClean="0"/>
              <a:t>11</a:t>
            </a:fld>
            <a:endParaRPr lang="en-US"/>
          </a:p>
        </p:txBody>
      </p:sp>
    </p:spTree>
    <p:extLst>
      <p:ext uri="{BB962C8B-B14F-4D97-AF65-F5344CB8AC3E}">
        <p14:creationId xmlns:p14="http://schemas.microsoft.com/office/powerpoint/2010/main" val="407111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9/18/2022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apedia.mobi/vi/T%E1%BA%ADp_tin:A-Bomb_Dome_close-up.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apedia.mobi/vi/T%E1%BA%ADp_tin:PaperCranes.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0D2FE-90A5-0312-7CED-E3B5EB4B828D}"/>
              </a:ext>
            </a:extLst>
          </p:cNvPr>
          <p:cNvPicPr>
            <a:picLocks noChangeAspect="1"/>
          </p:cNvPicPr>
          <p:nvPr/>
        </p:nvPicPr>
        <p:blipFill>
          <a:blip r:embed="rId2"/>
          <a:stretch>
            <a:fillRect/>
          </a:stretch>
        </p:blipFill>
        <p:spPr>
          <a:xfrm>
            <a:off x="0" y="0"/>
            <a:ext cx="1197621" cy="1197621"/>
          </a:xfrm>
          <a:prstGeom prst="rect">
            <a:avLst/>
          </a:prstGeom>
        </p:spPr>
      </p:pic>
      <p:sp>
        <p:nvSpPr>
          <p:cNvPr id="5" name="TextBox 4">
            <a:extLst>
              <a:ext uri="{FF2B5EF4-FFF2-40B4-BE49-F238E27FC236}">
                <a16:creationId xmlns:a16="http://schemas.microsoft.com/office/drawing/2014/main" id="{D6B9B341-5FFF-22E2-9015-E5F5E59DD6FC}"/>
              </a:ext>
            </a:extLst>
          </p:cNvPr>
          <p:cNvSpPr txBox="1"/>
          <p:nvPr/>
        </p:nvSpPr>
        <p:spPr>
          <a:xfrm>
            <a:off x="2895600" y="3730941"/>
            <a:ext cx="3505200" cy="830997"/>
          </a:xfrm>
          <a:prstGeom prst="rect">
            <a:avLst/>
          </a:prstGeom>
          <a:noFill/>
        </p:spPr>
        <p:txBody>
          <a:bodyPr wrap="square">
            <a:spAutoFit/>
          </a:bodyPr>
          <a:lstStyle/>
          <a:p>
            <a:pPr algn="ct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Yến</a:t>
            </a:r>
            <a:endParaRPr lang="en-US" sz="2400" i="1" dirty="0">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Lớp</a:t>
            </a:r>
            <a:r>
              <a:rPr lang="en-US" sz="2400" i="1" dirty="0">
                <a:latin typeface="Times New Roman" panose="02020603050405020304" pitchFamily="18" charset="0"/>
                <a:cs typeface="Times New Roman" panose="02020603050405020304" pitchFamily="18" charset="0"/>
              </a:rPr>
              <a:t>: 5A2</a:t>
            </a:r>
          </a:p>
        </p:txBody>
      </p:sp>
      <p:sp>
        <p:nvSpPr>
          <p:cNvPr id="6" name="TextBox 5">
            <a:extLst>
              <a:ext uri="{FF2B5EF4-FFF2-40B4-BE49-F238E27FC236}">
                <a16:creationId xmlns:a16="http://schemas.microsoft.com/office/drawing/2014/main" id="{D19F2BD5-ECE3-1E2A-F34C-83491457B723}"/>
              </a:ext>
            </a:extLst>
          </p:cNvPr>
          <p:cNvSpPr txBox="1"/>
          <p:nvPr/>
        </p:nvSpPr>
        <p:spPr>
          <a:xfrm>
            <a:off x="1066800" y="742950"/>
            <a:ext cx="7543800" cy="646331"/>
          </a:xfrm>
          <a:prstGeom prst="rect">
            <a:avLst/>
          </a:prstGeom>
          <a:noFill/>
        </p:spPr>
        <p:txBody>
          <a:bodyPr wrap="square" rtlCol="0">
            <a:spAutoFit/>
          </a:bodyPr>
          <a:lstStyle/>
          <a:p>
            <a:r>
              <a:rPr lang="en-GB" sz="3600" b="1" dirty="0">
                <a:solidFill>
                  <a:srgbClr val="C00000"/>
                </a:solidFill>
                <a:latin typeface="Times New Roman" panose="02020603050405020304" pitchFamily="18" charset="0"/>
                <a:cs typeface="Times New Roman" panose="02020603050405020304" pitchFamily="18" charset="0"/>
              </a:rPr>
              <a:t>TRƯỜNG TIỂU HỌC ĐOÀN KẾT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20E425E-BC8D-601B-6F78-D7DCF4BEC2D7}"/>
              </a:ext>
            </a:extLst>
          </p:cNvPr>
          <p:cNvSpPr txBox="1"/>
          <p:nvPr/>
        </p:nvSpPr>
        <p:spPr>
          <a:xfrm>
            <a:off x="3619500" y="2081540"/>
            <a:ext cx="2438400" cy="584775"/>
          </a:xfrm>
          <a:prstGeom prst="rect">
            <a:avLst/>
          </a:prstGeom>
          <a:noFill/>
        </p:spPr>
        <p:txBody>
          <a:bodyPr wrap="square" rtlCol="0">
            <a:spAutoFit/>
          </a:bodyPr>
          <a:lstStyle/>
          <a:p>
            <a: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t>TẬP ĐỌC</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B3A9DFD-AC6F-014A-C448-F83913D166FB}"/>
              </a:ext>
            </a:extLst>
          </p:cNvPr>
          <p:cNvSpPr txBox="1"/>
          <p:nvPr/>
        </p:nvSpPr>
        <p:spPr>
          <a:xfrm>
            <a:off x="1790700" y="2683222"/>
            <a:ext cx="6096000" cy="584775"/>
          </a:xfrm>
          <a:prstGeom prst="rect">
            <a:avLst/>
          </a:prstGeom>
          <a:noFill/>
        </p:spPr>
        <p:txBody>
          <a:bodyPr wrap="square" rtlCol="0">
            <a:spAutoFit/>
          </a:bodyPr>
          <a:lstStyle/>
          <a:p>
            <a:r>
              <a:rPr lang="en-GB" sz="3200" b="1" dirty="0">
                <a:solidFill>
                  <a:srgbClr val="0000FF"/>
                </a:solidFill>
                <a:latin typeface="Times New Roman" panose="02020603050405020304" pitchFamily="18" charset="0"/>
                <a:cs typeface="Times New Roman" panose="02020603050405020304" pitchFamily="18" charset="0"/>
              </a:rPr>
              <a:t>NHỮNG CON SẾU BẰNG GIẤY</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29182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64645" y="555393"/>
            <a:ext cx="871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Mĩ</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ném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bom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nguyên</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tử</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xuống</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Nhật</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Bản</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vào</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năm</a:t>
            </a:r>
            <a:r>
              <a:rPr lang="en-GB" altLang="en-US" sz="2600" b="1" dirty="0">
                <a:solidFill>
                  <a:srgbClr val="002060"/>
                </a:solidFill>
                <a:latin typeface="Times New Roman" panose="02020603050405020304" pitchFamily="18" charset="0"/>
                <a:cs typeface="Times New Roman" panose="02020603050405020304" pitchFamily="18" charset="0"/>
              </a:rPr>
              <a:t> </a:t>
            </a:r>
            <a:r>
              <a:rPr lang="en-GB" altLang="en-US" sz="2600" b="1" dirty="0" err="1">
                <a:solidFill>
                  <a:srgbClr val="002060"/>
                </a:solidFill>
                <a:latin typeface="Times New Roman" panose="02020603050405020304" pitchFamily="18" charset="0"/>
                <a:cs typeface="Times New Roman" panose="02020603050405020304" pitchFamily="18" charset="0"/>
              </a:rPr>
              <a:t>nào</a:t>
            </a:r>
            <a:r>
              <a:rPr lang="en-GB" altLang="en-US" sz="2600" b="1" dirty="0">
                <a:solidFill>
                  <a:srgbClr val="002060"/>
                </a:solidFill>
                <a:latin typeface="Times New Roman" panose="02020603050405020304" pitchFamily="18" charset="0"/>
                <a:cs typeface="Times New Roman" panose="02020603050405020304" pitchFamily="18" charset="0"/>
              </a:rPr>
              <a:t>?</a:t>
            </a:r>
          </a:p>
        </p:txBody>
      </p:sp>
      <p:grpSp>
        <p:nvGrpSpPr>
          <p:cNvPr id="4" name="Group 3"/>
          <p:cNvGrpSpPr/>
          <p:nvPr/>
        </p:nvGrpSpPr>
        <p:grpSpPr>
          <a:xfrm>
            <a:off x="304800" y="1276350"/>
            <a:ext cx="8188522" cy="523220"/>
            <a:chOff x="304800" y="4302356"/>
            <a:chExt cx="8188522" cy="523220"/>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523220"/>
            </a:xfrm>
            <a:prstGeom prst="rect">
              <a:avLst/>
            </a:prstGeom>
            <a:noFill/>
          </p:spPr>
          <p:txBody>
            <a:bodyPr wrap="square" rtlCol="0">
              <a:spAutoFit/>
            </a:bodyPr>
            <a:lstStyle>
              <a:defPPr>
                <a:defRPr lang="en-US"/>
              </a:defPPr>
              <a:lvl1pPr>
                <a:defRPr sz="2400"/>
              </a:lvl1pPr>
            </a:lstStyle>
            <a:p>
              <a:pPr lvl="0" algn="just" fontAlgn="base">
                <a:spcBef>
                  <a:spcPct val="50000"/>
                </a:spcBef>
                <a:spcAft>
                  <a:spcPct val="0"/>
                </a:spcAft>
              </a:pPr>
              <a:r>
                <a:rPr lang="en-GB" altLang="en-US" sz="2800" b="1" dirty="0">
                  <a:solidFill>
                    <a:srgbClr val="FF0000"/>
                  </a:solidFill>
                  <a:latin typeface="Times New Roman" panose="02020603050405020304" pitchFamily="18" charset="0"/>
                </a:rPr>
                <a:t>     Ý1: </a:t>
              </a:r>
              <a:r>
                <a:rPr lang="en-GB" altLang="en-US" sz="2800" b="1" dirty="0" err="1">
                  <a:solidFill>
                    <a:srgbClr val="FF0000"/>
                  </a:solidFill>
                  <a:latin typeface="Times New Roman" panose="02020603050405020304" pitchFamily="18" charset="0"/>
                </a:rPr>
                <a:t>Mĩ</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ném</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bom</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nguyên</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tử</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xuống</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Nhật</a:t>
              </a:r>
              <a:r>
                <a:rPr lang="en-GB" altLang="en-US" sz="2800" b="1" dirty="0">
                  <a:solidFill>
                    <a:srgbClr val="FF0000"/>
                  </a:solidFill>
                  <a:latin typeface="Times New Roman" panose="02020603050405020304" pitchFamily="18" charset="0"/>
                </a:rPr>
                <a:t> </a:t>
              </a:r>
              <a:r>
                <a:rPr lang="en-GB" altLang="en-US" sz="2800" b="1" dirty="0" err="1">
                  <a:solidFill>
                    <a:srgbClr val="FF0000"/>
                  </a:solidFill>
                  <a:latin typeface="Times New Roman" panose="02020603050405020304" pitchFamily="18" charset="0"/>
                </a:rPr>
                <a:t>Bản</a:t>
              </a:r>
              <a:r>
                <a:rPr lang="en-GB" altLang="en-US" sz="2800" b="1" dirty="0">
                  <a:solidFill>
                    <a:srgbClr val="FF0000"/>
                  </a:solidFill>
                  <a:latin typeface="Times New Roman" panose="02020603050405020304" pitchFamily="18" charset="0"/>
                </a:rPr>
                <a:t> </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Title 1">
            <a:extLst>
              <a:ext uri="{FF2B5EF4-FFF2-40B4-BE49-F238E27FC236}">
                <a16:creationId xmlns:a16="http://schemas.microsoft.com/office/drawing/2014/main" id="{66EF75AD-2517-9AEB-20BE-2858D179032D}"/>
              </a:ext>
            </a:extLst>
          </p:cNvPr>
          <p:cNvSpPr txBox="1">
            <a:spLocks/>
          </p:cNvSpPr>
          <p:nvPr/>
        </p:nvSpPr>
        <p:spPr>
          <a:xfrm>
            <a:off x="802219" y="563306"/>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tx2">
                    <a:lumMod val="75000"/>
                  </a:schemeClr>
                </a:solidFill>
                <a:latin typeface="Times New Roman" panose="02020603050405020304" pitchFamily="18" charset="0"/>
                <a:cs typeface="Times New Roman" panose="02020603050405020304" pitchFamily="18" charset="0"/>
              </a:rPr>
              <a:t>+ Nêu ý chính của đoạn 1?</a:t>
            </a:r>
            <a:endParaRPr lang="en-US" sz="28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2714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khí hạt nhân là gì? Bom nguyên tử là gì? - Bạn Nên Biết">
            <a:extLst>
              <a:ext uri="{FF2B5EF4-FFF2-40B4-BE49-F238E27FC236}">
                <a16:creationId xmlns:a16="http://schemas.microsoft.com/office/drawing/2014/main" id="{729E3491-EBF1-12EA-70E8-F77AE2FC5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7915"/>
            <a:ext cx="4022361"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Vũ khí hạt nhân – Wikipedia tiếng Việt">
            <a:extLst>
              <a:ext uri="{FF2B5EF4-FFF2-40B4-BE49-F238E27FC236}">
                <a16:creationId xmlns:a16="http://schemas.microsoft.com/office/drawing/2014/main" id="{F16ABCB7-CA04-3F38-022C-348C4A535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36" y="285750"/>
            <a:ext cx="2819400" cy="2640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Giải mã những bí mật khó tin về bom nguyên tử">
            <a:extLst>
              <a:ext uri="{FF2B5EF4-FFF2-40B4-BE49-F238E27FC236}">
                <a16:creationId xmlns:a16="http://schemas.microsoft.com/office/drawing/2014/main" id="{CF2BB9B0-0D7B-28A0-FA45-A4F84D30E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71" y="0"/>
            <a:ext cx="3933857" cy="24517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567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285" y="416078"/>
            <a:ext cx="8496300" cy="954107"/>
          </a:xfrm>
          <a:prstGeom prst="rect">
            <a:avLst/>
          </a:prstGeom>
        </p:spPr>
        <p:txBody>
          <a:bodyPr wrap="square">
            <a:spAutoFit/>
          </a:bodyPr>
          <a:lstStyle/>
          <a:p>
            <a:pPr algn="just">
              <a:defRPr/>
            </a:pPr>
            <a:r>
              <a:rPr lang="en-GB" altLang="en-US" sz="2800" b="1" noProof="1">
                <a:solidFill>
                  <a:srgbClr val="002060"/>
                </a:solidFill>
                <a:latin typeface="Times New Roman" panose="02020603050405020304" pitchFamily="18" charset="0"/>
                <a:cs typeface="Times New Roman" panose="02020603050405020304" pitchFamily="18" charset="0"/>
                <a:sym typeface="+mn-ea"/>
              </a:rPr>
              <a:t>+ Hai quả bom ném xuống Nhật Bản đã gây ra những hậu quả gì?</a:t>
            </a:r>
          </a:p>
        </p:txBody>
      </p:sp>
      <p:sp>
        <p:nvSpPr>
          <p:cNvPr id="5" name="Rectangle 4"/>
          <p:cNvSpPr/>
          <p:nvPr/>
        </p:nvSpPr>
        <p:spPr>
          <a:xfrm>
            <a:off x="555174" y="1338531"/>
            <a:ext cx="8188522" cy="461665"/>
          </a:xfrm>
          <a:prstGeom prst="rect">
            <a:avLst/>
          </a:prstGeom>
        </p:spPr>
        <p:txBody>
          <a:bodyPr wrap="square">
            <a:spAutoFit/>
          </a:bodyPr>
          <a:lstStyle/>
          <a:p>
            <a:pPr algn="just">
              <a:spcBef>
                <a:spcPct val="50000"/>
              </a:spcBef>
            </a:pPr>
            <a:r>
              <a:rPr lang="en-GB" altLang="en-US" sz="2400" b="1">
                <a:solidFill>
                  <a:srgbClr val="EE426B"/>
                </a:solidFill>
                <a:latin typeface="Times New Roman" panose="02020603050405020304" pitchFamily="18" charset="0"/>
              </a:rPr>
              <a:t>       </a:t>
            </a:r>
            <a:endParaRPr lang="en-GB" altLang="en-US" sz="2400" b="1" dirty="0">
              <a:solidFill>
                <a:srgbClr val="EE426B"/>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01285" y="2266255"/>
            <a:ext cx="8188522" cy="523220"/>
            <a:chOff x="304800" y="4302356"/>
            <a:chExt cx="8188522" cy="523220"/>
          </a:xfrm>
        </p:grpSpPr>
        <p:sp>
          <p:nvSpPr>
            <p:cNvPr id="7" name="TextBox 6">
              <a:extLst>
                <a:ext uri="{FF2B5EF4-FFF2-40B4-BE49-F238E27FC236}">
                  <a16:creationId xmlns:a16="http://schemas.microsoft.com/office/drawing/2014/main" id="{42AD958B-CBE3-481B-B462-B7E3C6F427B7}"/>
                </a:ext>
              </a:extLst>
            </p:cNvPr>
            <p:cNvSpPr txBox="1"/>
            <p:nvPr/>
          </p:nvSpPr>
          <p:spPr>
            <a:xfrm>
              <a:off x="304800" y="4302356"/>
              <a:ext cx="8188522" cy="523220"/>
            </a:xfrm>
            <a:prstGeom prst="rect">
              <a:avLst/>
            </a:prstGeom>
            <a:noFill/>
          </p:spPr>
          <p:txBody>
            <a:bodyPr wrap="square" rtlCol="0">
              <a:spAutoFit/>
            </a:bodyPr>
            <a:lstStyle>
              <a:defPPr>
                <a:defRPr lang="en-US"/>
              </a:defPPr>
              <a:lvl1pPr>
                <a:defRPr sz="2400"/>
              </a:lvl1pPr>
            </a:lstStyle>
            <a:p>
              <a:pPr>
                <a:spcBef>
                  <a:spcPct val="50000"/>
                </a:spcBef>
              </a:pPr>
              <a:r>
                <a:rPr lang="en-GB" altLang="en-US" sz="2800" b="1" dirty="0">
                  <a:solidFill>
                    <a:srgbClr val="FF0000"/>
                  </a:solidFill>
                  <a:latin typeface="Times New Roman" panose="02020603050405020304" pitchFamily="18" charset="0"/>
                  <a:cs typeface="Times New Roman" panose="02020603050405020304" pitchFamily="18" charset="0"/>
                </a:rPr>
                <a:t>     Ý2: </a:t>
              </a:r>
              <a:r>
                <a:rPr lang="en-GB" altLang="en-US" sz="2800" b="1" dirty="0" err="1">
                  <a:solidFill>
                    <a:srgbClr val="FF0000"/>
                  </a:solidFill>
                  <a:latin typeface="Times New Roman" panose="02020603050405020304" pitchFamily="18" charset="0"/>
                  <a:cs typeface="Times New Roman" panose="02020603050405020304" pitchFamily="18" charset="0"/>
                </a:rPr>
                <a:t>Hậu</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quả</a:t>
              </a:r>
              <a:r>
                <a:rPr lang="en-GB" altLang="en-US" sz="2800" b="1" dirty="0">
                  <a:solidFill>
                    <a:srgbClr val="FF0000"/>
                  </a:solidFill>
                  <a:latin typeface="Times New Roman" panose="02020603050405020304" pitchFamily="18" charset="0"/>
                  <a:cs typeface="Times New Roman" panose="02020603050405020304" pitchFamily="18" charset="0"/>
                </a:rPr>
                <a:t> do </a:t>
              </a:r>
              <a:r>
                <a:rPr lang="en-GB" altLang="en-US" sz="2800" b="1" dirty="0" err="1">
                  <a:solidFill>
                    <a:srgbClr val="FF0000"/>
                  </a:solidFill>
                  <a:latin typeface="Times New Roman" panose="02020603050405020304" pitchFamily="18" charset="0"/>
                  <a:cs typeface="Times New Roman" panose="02020603050405020304" pitchFamily="18" charset="0"/>
                </a:rPr>
                <a:t>bom</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nguyên</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tử</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gây</a:t>
              </a:r>
              <a:r>
                <a:rPr lang="en-GB" altLang="en-US" sz="2800" b="1" dirty="0">
                  <a:solidFill>
                    <a:srgbClr val="FF0000"/>
                  </a:solidFill>
                  <a:latin typeface="Times New Roman" panose="02020603050405020304" pitchFamily="18" charset="0"/>
                  <a:cs typeface="Times New Roman" panose="02020603050405020304" pitchFamily="18" charset="0"/>
                </a:rPr>
                <a:t> </a:t>
              </a:r>
              <a:r>
                <a:rPr lang="en-GB" altLang="en-US" sz="2800" b="1" dirty="0" err="1">
                  <a:solidFill>
                    <a:srgbClr val="FF0000"/>
                  </a:solidFill>
                  <a:latin typeface="Times New Roman" panose="02020603050405020304" pitchFamily="18" charset="0"/>
                  <a:cs typeface="Times New Roman" panose="02020603050405020304" pitchFamily="18" charset="0"/>
                </a:rPr>
                <a:t>ra</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srgbClr val="FF0000"/>
                </a:solidFill>
                <a:latin typeface="Arial" panose="020B0604020202020204" pitchFamily="34" charset="0"/>
                <a:cs typeface="Arial" panose="020B0604020202020204" pitchFamily="34" charset="0"/>
              </a:endParaRPr>
            </a:p>
          </p:txBody>
        </p:sp>
      </p:grpSp>
      <p:sp>
        <p:nvSpPr>
          <p:cNvPr id="9" name="Rectangle 8"/>
          <p:cNvSpPr/>
          <p:nvPr/>
        </p:nvSpPr>
        <p:spPr>
          <a:xfrm>
            <a:off x="401285" y="1577435"/>
            <a:ext cx="6894865" cy="523220"/>
          </a:xfrm>
          <a:prstGeom prst="rect">
            <a:avLst/>
          </a:prstGeom>
        </p:spPr>
        <p:txBody>
          <a:bodyPr wrap="square">
            <a:spAutoFit/>
          </a:bodyPr>
          <a:lstStyle/>
          <a:p>
            <a:pPr algn="just">
              <a:spcBef>
                <a:spcPct val="50000"/>
              </a:spcBef>
            </a:pP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Nêu</a:t>
            </a:r>
            <a:r>
              <a:rPr lang="en-GB" altLang="en-US" sz="2800" b="1" dirty="0">
                <a:solidFill>
                  <a:srgbClr val="002060"/>
                </a:solidFill>
                <a:latin typeface="Times New Roman" panose="02020603050405020304" pitchFamily="18" charset="0"/>
              </a:rPr>
              <a:t> ý </a:t>
            </a:r>
            <a:r>
              <a:rPr lang="en-GB" altLang="en-US" sz="2800" b="1" dirty="0" err="1">
                <a:solidFill>
                  <a:srgbClr val="002060"/>
                </a:solidFill>
                <a:latin typeface="Times New Roman" panose="02020603050405020304" pitchFamily="18" charset="0"/>
              </a:rPr>
              <a:t>chính</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của</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đoạn</a:t>
            </a:r>
            <a:r>
              <a:rPr lang="en-GB" altLang="en-US" sz="2800" b="1" dirty="0">
                <a:solidFill>
                  <a:srgbClr val="002060"/>
                </a:solidFill>
                <a:latin typeface="Times New Roman" panose="02020603050405020304" pitchFamily="18" charset="0"/>
              </a:rPr>
              <a:t> 2.</a:t>
            </a:r>
            <a:endParaRPr lang="en-GB" alt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7882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872" y="742950"/>
            <a:ext cx="8153400" cy="830997"/>
          </a:xfrm>
          <a:prstGeom prst="rect">
            <a:avLst/>
          </a:prstGeom>
        </p:spPr>
        <p:txBody>
          <a:bodyPr wrap="square">
            <a:spAutoFit/>
          </a:bodyPr>
          <a:lstStyle/>
          <a:p>
            <a:pPr>
              <a:spcBef>
                <a:spcPct val="50000"/>
              </a:spcBef>
              <a:defRPr/>
            </a:pPr>
            <a:r>
              <a:rPr lang="en-GB" altLang="en-US" sz="2400" b="1" dirty="0">
                <a:latin typeface="Times New Roman" panose="02020603050405020304" pitchFamily="18" charset="0"/>
              </a:rPr>
              <a:t>     + </a:t>
            </a:r>
            <a:r>
              <a:rPr lang="en-GB" altLang="en-US" sz="2400" b="1" dirty="0" err="1">
                <a:solidFill>
                  <a:srgbClr val="002060"/>
                </a:solidFill>
                <a:latin typeface="Times New Roman" panose="02020603050405020304" pitchFamily="18" charset="0"/>
              </a:rPr>
              <a:t>Cô</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bé</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Xa-xa-cô</a:t>
            </a:r>
            <a:r>
              <a:rPr lang="en-GB" altLang="en-US" sz="2400" b="1" dirty="0">
                <a:solidFill>
                  <a:srgbClr val="002060"/>
                </a:solidFill>
                <a:latin typeface="Times New Roman" panose="02020603050405020304" pitchFamily="18" charset="0"/>
              </a:rPr>
              <a:t> hi </a:t>
            </a:r>
            <a:r>
              <a:rPr lang="en-GB" altLang="en-US" sz="2400" b="1" dirty="0" err="1">
                <a:solidFill>
                  <a:srgbClr val="002060"/>
                </a:solidFill>
                <a:latin typeface="Times New Roman" panose="02020603050405020304" pitchFamily="18" charset="0"/>
              </a:rPr>
              <a:t>vọng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kéo</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d</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i</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cuộc</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sống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của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mình</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bằng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cách</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o</a:t>
            </a:r>
            <a:r>
              <a:rPr lang="en-GB" altLang="en-US" sz="2400" b="1" dirty="0">
                <a:solidFill>
                  <a:srgbClr val="002060"/>
                </a:solidFill>
                <a:latin typeface="Times New Roman" panose="02020603050405020304" pitchFamily="18" charset="0"/>
              </a:rPr>
              <a:t>?</a:t>
            </a:r>
          </a:p>
        </p:txBody>
      </p:sp>
      <p:grpSp>
        <p:nvGrpSpPr>
          <p:cNvPr id="4" name="Group 3"/>
          <p:cNvGrpSpPr/>
          <p:nvPr/>
        </p:nvGrpSpPr>
        <p:grpSpPr>
          <a:xfrm>
            <a:off x="453146" y="2386532"/>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dirty="0">
                  <a:solidFill>
                    <a:srgbClr val="FF0000"/>
                  </a:solidFill>
                  <a:latin typeface="Times New Roman" panose="02020603050405020304" pitchFamily="18" charset="0"/>
                  <a:cs typeface="Times New Roman" panose="02020603050405020304" pitchFamily="18" charset="0"/>
                </a:rPr>
                <a:t>     Ý3: </a:t>
              </a:r>
              <a:r>
                <a:rPr lang="en-GB" altLang="en-US" b="1" dirty="0" err="1">
                  <a:solidFill>
                    <a:srgbClr val="FF0000"/>
                  </a:solidFill>
                  <a:latin typeface="Times New Roman" panose="02020603050405020304" pitchFamily="18" charset="0"/>
                  <a:cs typeface="Times New Roman" panose="02020603050405020304" pitchFamily="18" charset="0"/>
                </a:rPr>
                <a:t>Khát</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vọng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sống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của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cô</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bé</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Xa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xa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cô</a:t>
              </a:r>
              <a:endParaRPr lang="en-GB" altLang="en-US" b="1" dirty="0">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Rectangle 6"/>
          <p:cNvSpPr/>
          <p:nvPr/>
        </p:nvSpPr>
        <p:spPr>
          <a:xfrm>
            <a:off x="228600" y="1765966"/>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 Đoạn </a:t>
            </a:r>
            <a:r>
              <a:rPr lang="en-GB" altLang="en-US" sz="2400" b="1" dirty="0">
                <a:solidFill>
                  <a:srgbClr val="002060"/>
                </a:solidFill>
                <a:latin typeface="Times New Roman" panose="02020603050405020304" pitchFamily="18" charset="0"/>
              </a:rPr>
              <a:t>3 </a:t>
            </a:r>
            <a:r>
              <a:rPr lang="en-GB" altLang="en-US" sz="2400" b="1" dirty="0" err="1">
                <a:solidFill>
                  <a:srgbClr val="002060"/>
                </a:solidFill>
                <a:latin typeface="Times New Roman" panose="02020603050405020304" pitchFamily="18" charset="0"/>
              </a:rPr>
              <a:t>muốn</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nói</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lên</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điều</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gì</a:t>
            </a:r>
            <a:r>
              <a:rPr lang="en-GB" altLang="en-US" sz="2400" b="1" dirty="0">
                <a:solidFill>
                  <a:srgbClr val="002060"/>
                </a:solidFill>
                <a:latin typeface="Times New Roman" panose="02020603050405020304" pitchFamily="18" charset="0"/>
              </a:rPr>
              <a:t>?</a:t>
            </a:r>
            <a:endParaRPr lang="en-GB"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6110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434316" y="655554"/>
            <a:ext cx="8878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solidFill>
                  <a:srgbClr val="002060"/>
                </a:solidFill>
                <a:latin typeface="Times New Roman" panose="02020603050405020304" pitchFamily="18" charset="0"/>
                <a:cs typeface="Times New Roman" panose="02020603050405020304" pitchFamily="18" charset="0"/>
              </a:rPr>
              <a:t>+ Các </a:t>
            </a:r>
            <a:r>
              <a:rPr lang="en-GB" altLang="en-US" sz="2400" b="1" dirty="0" err="1">
                <a:solidFill>
                  <a:srgbClr val="002060"/>
                </a:solidFill>
                <a:latin typeface="Times New Roman" panose="02020603050405020304" pitchFamily="18" charset="0"/>
                <a:cs typeface="Times New Roman" panose="02020603050405020304" pitchFamily="18" charset="0"/>
              </a:rPr>
              <a:t>bạn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nhỏ</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đã</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làm</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gì</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để</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tỏ</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tình</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đoàn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kết</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với</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bạn</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Xa</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xa</a:t>
            </a:r>
            <a:r>
              <a:rPr lang="en-GB" altLang="en-US" sz="2400" b="1" dirty="0">
                <a:solidFill>
                  <a:srgbClr val="002060"/>
                </a:solidFill>
                <a:latin typeface="Times New Roman" panose="02020603050405020304" pitchFamily="18" charset="0"/>
                <a:cs typeface="Times New Roman" panose="02020603050405020304" pitchFamily="18" charset="0"/>
              </a:rPr>
              <a:t>- </a:t>
            </a:r>
            <a:r>
              <a:rPr lang="en-GB" altLang="en-US" sz="2400" b="1" dirty="0" err="1">
                <a:solidFill>
                  <a:srgbClr val="002060"/>
                </a:solidFill>
                <a:latin typeface="Times New Roman" panose="02020603050405020304" pitchFamily="18" charset="0"/>
                <a:cs typeface="Times New Roman" panose="02020603050405020304" pitchFamily="18" charset="0"/>
              </a:rPr>
              <a:t>cô</a:t>
            </a:r>
            <a:r>
              <a:rPr lang="en-GB" altLang="en-US" sz="2400" b="1" dirty="0">
                <a:solidFill>
                  <a:srgbClr val="002060"/>
                </a:solidFill>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468313" y="1010425"/>
            <a:ext cx="770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a:t>
            </a:r>
          </a:p>
        </p:txBody>
      </p:sp>
      <p:sp>
        <p:nvSpPr>
          <p:cNvPr id="15" name="Text Box 7"/>
          <p:cNvSpPr txBox="1">
            <a:spLocks noChangeArrowheads="1"/>
          </p:cNvSpPr>
          <p:nvPr/>
        </p:nvSpPr>
        <p:spPr bwMode="auto">
          <a:xfrm>
            <a:off x="415559" y="1365296"/>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002060"/>
                </a:solidFill>
                <a:latin typeface="Times New Roman" panose="02020603050405020304" pitchFamily="18" charset="0"/>
                <a:cs typeface="Times New Roman" panose="02020603050405020304" pitchFamily="18" charset="0"/>
              </a:rPr>
              <a:t>+ Các bạn nhỏ còn làm gì để bày tỏ nguyện vọng hoà bình?</a:t>
            </a:r>
          </a:p>
        </p:txBody>
      </p:sp>
      <p:sp>
        <p:nvSpPr>
          <p:cNvPr id="16" name="Text Box 8"/>
          <p:cNvSpPr txBox="1">
            <a:spLocks noChangeArrowheads="1"/>
          </p:cNvSpPr>
          <p:nvPr/>
        </p:nvSpPr>
        <p:spPr bwMode="auto">
          <a:xfrm>
            <a:off x="708025" y="2908262"/>
            <a:ext cx="799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a:t>
            </a:r>
          </a:p>
        </p:txBody>
      </p:sp>
      <p:grpSp>
        <p:nvGrpSpPr>
          <p:cNvPr id="17" name="Group 16"/>
          <p:cNvGrpSpPr/>
          <p:nvPr/>
        </p:nvGrpSpPr>
        <p:grpSpPr>
          <a:xfrm>
            <a:off x="415559" y="2677429"/>
            <a:ext cx="8188522" cy="461665"/>
            <a:chOff x="304800" y="4302356"/>
            <a:chExt cx="8188522" cy="461665"/>
          </a:xfrm>
        </p:grpSpPr>
        <p:sp>
          <p:nvSpPr>
            <p:cNvPr id="18" name="TextBox 17">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lgn="just">
                <a:spcBef>
                  <a:spcPct val="50000"/>
                </a:spcBef>
              </a:pPr>
              <a:r>
                <a:rPr lang="en-GB" altLang="en-US" b="1" dirty="0">
                  <a:solidFill>
                    <a:srgbClr val="FF0000"/>
                  </a:solidFill>
                  <a:latin typeface="Times New Roman" panose="02020603050405020304" pitchFamily="18" charset="0"/>
                  <a:cs typeface="Times New Roman" panose="02020603050405020304" pitchFamily="18" charset="0"/>
                </a:rPr>
                <a:t>     Ý4: </a:t>
              </a:r>
              <a:r>
                <a:rPr lang="en-GB" altLang="en-US" b="1" dirty="0" err="1">
                  <a:solidFill>
                    <a:srgbClr val="FF0000"/>
                  </a:solidFill>
                  <a:latin typeface="Times New Roman" panose="02020603050405020304" pitchFamily="18" charset="0"/>
                  <a:cs typeface="Times New Roman" panose="02020603050405020304" pitchFamily="18" charset="0"/>
                </a:rPr>
                <a:t>Ước</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vọng</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hoà</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bình</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của</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thiếu</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nhi</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toàn</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thế</a:t>
              </a:r>
              <a:r>
                <a:rPr lang="en-GB" altLang="en-US" b="1" dirty="0">
                  <a:solidFill>
                    <a:srgbClr val="FF0000"/>
                  </a:solidFill>
                  <a:latin typeface="Times New Roman" panose="02020603050405020304" pitchFamily="18" charset="0"/>
                  <a:cs typeface="Times New Roman" panose="02020603050405020304" pitchFamily="18" charset="0"/>
                </a:rPr>
                <a:t> </a:t>
              </a:r>
              <a:r>
                <a:rPr lang="en-GB" altLang="en-US" b="1" dirty="0" err="1">
                  <a:solidFill>
                    <a:srgbClr val="FF0000"/>
                  </a:solidFill>
                  <a:latin typeface="Times New Roman" panose="02020603050405020304" pitchFamily="18" charset="0"/>
                  <a:cs typeface="Times New Roman" panose="02020603050405020304" pitchFamily="18" charset="0"/>
                </a:rPr>
                <a:t>giới</a:t>
              </a:r>
              <a:r>
                <a:rPr lang="en-GB" altLang="en-US" b="1" dirty="0">
                  <a:solidFill>
                    <a:srgbClr val="FF0000"/>
                  </a:solidFill>
                  <a:latin typeface="Times New Roman" panose="02020603050405020304" pitchFamily="18" charset="0"/>
                  <a:cs typeface="Times New Roman" panose="02020603050405020304" pitchFamily="18" charset="0"/>
                </a:rPr>
                <a:t>.</a:t>
              </a:r>
            </a:p>
          </p:txBody>
        </p:sp>
        <p:sp>
          <p:nvSpPr>
            <p:cNvPr id="19"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20" name="Rectangle 19"/>
          <p:cNvSpPr/>
          <p:nvPr/>
        </p:nvSpPr>
        <p:spPr>
          <a:xfrm>
            <a:off x="467141" y="2018980"/>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4 thể hiện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65200"/>
            <a:ext cx="3733800"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33400" y="209550"/>
            <a:ext cx="914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Nếu được đứng trước tượng đài em sẽ nói gì với Xa- xa- cô?</a:t>
            </a:r>
          </a:p>
        </p:txBody>
      </p:sp>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1066800" y="742950"/>
            <a:ext cx="2407799" cy="609590"/>
          </a:xfrm>
          <a:prstGeom prst="rect">
            <a:avLst/>
          </a:prstGeom>
          <a:noFill/>
        </p:spPr>
        <p:txBody>
          <a:bodyPr wrap="square" rtlCol="0">
            <a:spAutoFit/>
          </a:bodyPr>
          <a:lstStyle/>
          <a:p>
            <a:pPr>
              <a:lnSpc>
                <a:spcPct val="114000"/>
              </a:lnSpc>
            </a:pPr>
            <a:r>
              <a:rPr lang="en-US" sz="3200" b="1" dirty="0" err="1">
                <a:solidFill>
                  <a:srgbClr val="FF0000"/>
                </a:solidFill>
                <a:latin typeface="Times New Roman" panose="02020603050405020304" pitchFamily="18" charset="0"/>
                <a:ea typeface="HP001 5Ha" pitchFamily="34" charset="-127"/>
                <a:cs typeface="Times New Roman" panose="02020603050405020304" pitchFamily="18" charset="0"/>
              </a:rPr>
              <a:t>Nội</a:t>
            </a:r>
            <a:r>
              <a:rPr lang="en-US" sz="3200" b="1" dirty="0">
                <a:solidFill>
                  <a:srgbClr val="FF0000"/>
                </a:solidFill>
                <a:latin typeface="Times New Roman" panose="02020603050405020304" pitchFamily="18" charset="0"/>
                <a:ea typeface="HP001 5Ha" pitchFamily="34" charset="-127"/>
                <a:cs typeface="Times New Roman" panose="02020603050405020304" pitchFamily="18" charset="0"/>
              </a:rPr>
              <a:t> dung :</a:t>
            </a:r>
          </a:p>
        </p:txBody>
      </p:sp>
      <p:sp>
        <p:nvSpPr>
          <p:cNvPr id="7" name="TextBox 6">
            <a:extLst>
              <a:ext uri="{FF2B5EF4-FFF2-40B4-BE49-F238E27FC236}">
                <a16:creationId xmlns:a16="http://schemas.microsoft.com/office/drawing/2014/main" id="{31D141C3-9C00-4A36-B92B-F2E90B62846A}"/>
              </a:ext>
            </a:extLst>
          </p:cNvPr>
          <p:cNvSpPr txBox="1"/>
          <p:nvPr/>
        </p:nvSpPr>
        <p:spPr>
          <a:xfrm>
            <a:off x="762000" y="1326446"/>
            <a:ext cx="7467600" cy="1569660"/>
          </a:xfrm>
          <a:prstGeom prst="rect">
            <a:avLst/>
          </a:prstGeom>
          <a:noFill/>
        </p:spPr>
        <p:txBody>
          <a:bodyPr wrap="square" rtlCol="0">
            <a:spAutoFit/>
          </a:bodyPr>
          <a:lstStyle/>
          <a:p>
            <a:pPr algn="just">
              <a:spcBef>
                <a:spcPct val="50000"/>
              </a:spcBef>
              <a:defRPr/>
            </a:pPr>
            <a:r>
              <a:rPr lang="en-US" sz="3200">
                <a:solidFill>
                  <a:srgbClr val="002060"/>
                </a:solidFill>
                <a:latin typeface="Arial" panose="020B0604020202020204" pitchFamily="34" charset="0"/>
                <a:cs typeface="Arial" panose="020B0604020202020204" pitchFamily="34" charset="0"/>
              </a:rPr>
              <a:t>       </a:t>
            </a:r>
            <a:r>
              <a:rPr lang="en-GB" altLang="x-none" sz="3200" b="1" noProof="1">
                <a:solidFill>
                  <a:srgbClr val="002060"/>
                </a:solidFill>
                <a:latin typeface="Times New Roman" panose="02020603050405020304" pitchFamily="18" charset="0"/>
              </a:rPr>
              <a:t>Tố cáo tội ác chiến tranh hạt nhân và khát vọng sống, khát vọng hòa bình của trẻ em toàn thế giới.</a:t>
            </a:r>
          </a:p>
        </p:txBody>
      </p: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2324100" y="586790"/>
            <a:ext cx="4495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solidFill>
                  <a:srgbClr val="FF0000"/>
                </a:solidFill>
                <a:latin typeface="UTM Androgyne" panose="02040603050506020204" pitchFamily="18" charset="0"/>
              </a:rPr>
              <a:t>Luyện</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đọc</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diễn</a:t>
            </a:r>
            <a:r>
              <a:rPr lang="en-US" dirty="0">
                <a:solidFill>
                  <a:srgbClr val="FF0000"/>
                </a:solidFill>
                <a:latin typeface="UTM Androgyne" panose="02040603050506020204" pitchFamily="18" charset="0"/>
              </a:rPr>
              <a:t> </a:t>
            </a:r>
            <a:r>
              <a:rPr lang="en-US" dirty="0" err="1">
                <a:solidFill>
                  <a:srgbClr val="FF0000"/>
                </a:solidFill>
                <a:latin typeface="UTM Androgyne" panose="02040603050506020204" pitchFamily="18" charset="0"/>
              </a:rPr>
              <a:t>cảm</a:t>
            </a:r>
            <a:endParaRPr lang="en-US" dirty="0">
              <a:solidFill>
                <a:srgbClr val="FF0000"/>
              </a:solidFill>
              <a:latin typeface="UTM Androgyne" panose="02040603050506020204" pitchFamily="18" charset="0"/>
            </a:endParaRPr>
          </a:p>
        </p:txBody>
      </p:sp>
      <p:sp>
        <p:nvSpPr>
          <p:cNvPr id="6" name="Rectangle 5">
            <a:extLst>
              <a:ext uri="{FF2B5EF4-FFF2-40B4-BE49-F238E27FC236}">
                <a16:creationId xmlns:a16="http://schemas.microsoft.com/office/drawing/2014/main" id="{2DE649AC-91CB-4340-9F6E-FBBAA91C2ED4}"/>
              </a:ext>
            </a:extLst>
          </p:cNvPr>
          <p:cNvSpPr/>
          <p:nvPr/>
        </p:nvSpPr>
        <p:spPr>
          <a:xfrm>
            <a:off x="647700" y="2027761"/>
            <a:ext cx="7848600" cy="1421928"/>
          </a:xfrm>
          <a:prstGeom prst="rect">
            <a:avLst/>
          </a:prstGeom>
          <a:noFill/>
        </p:spPr>
        <p:txBody>
          <a:bodyPr wrap="square" rtlCol="0">
            <a:spAutoFit/>
          </a:bodyPr>
          <a:lstStyle/>
          <a:p>
            <a:pPr algn="just">
              <a:lnSpc>
                <a:spcPct val="120000"/>
              </a:lnSpc>
              <a:spcBef>
                <a:spcPct val="40000"/>
              </a:spcBef>
            </a:pPr>
            <a:r>
              <a:rPr lang="en-GB" sz="2400">
                <a:solidFill>
                  <a:srgbClr val="4A9834"/>
                </a:solidFill>
                <a:latin typeface="Times New Roman" panose="02020603050405020304" pitchFamily="18" charset="0"/>
                <a:cs typeface="Times New Roman" panose="02020603050405020304" pitchFamily="18" charset="0"/>
              </a:rPr>
              <a:t>     Giọng </a:t>
            </a:r>
            <a:r>
              <a:rPr lang="en-GB" altLang="en-US" sz="2400">
                <a:solidFill>
                  <a:srgbClr val="4A9834"/>
                </a:solidFill>
                <a:latin typeface="Times New Roman" panose="02020603050405020304" pitchFamily="18" charset="0"/>
                <a:cs typeface="Times New Roman" panose="02020603050405020304" pitchFamily="18" charset="0"/>
              </a:rPr>
              <a:t>giọng trầm buồn; nhấn giọng ở những từ ngữ miêu tả hậu quả nặng nề của chiến tranh hạt nhân, khát vọng sống của cô bé Xa- xa-cô, mơ ước hoà bình của thiếu nhi.</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1317525"/>
            <a:ext cx="7078877" cy="738664"/>
            <a:chOff x="1150723" y="1317525"/>
            <a:chExt cx="7078877" cy="738664"/>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877050" cy="738664"/>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2800" dirty="0" err="1">
                  <a:latin typeface="Times New Roman" panose="02020603050405020304" pitchFamily="18" charset="0"/>
                  <a:cs typeface="Times New Roman" panose="02020603050405020304" pitchFamily="18" charset="0"/>
                </a:rPr>
                <a:t>Dựa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vào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nội</a:t>
              </a:r>
              <a:r>
                <a:rPr lang="en-US" altLang="vi-VN" sz="2800" dirty="0">
                  <a:latin typeface="Times New Roman" panose="02020603050405020304" pitchFamily="18" charset="0"/>
                  <a:cs typeface="Times New Roman" panose="02020603050405020304" pitchFamily="18" charset="0"/>
                </a:rPr>
                <a:t> dung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nêu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giọng</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của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pic>
        <p:nvPicPr>
          <p:cNvPr id="10"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80177"/>
            <a:ext cx="2892083" cy="151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6" name="Text Box 3"/>
          <p:cNvSpPr txBox="1">
            <a:spLocks noChangeArrowheads="1"/>
          </p:cNvSpPr>
          <p:nvPr/>
        </p:nvSpPr>
        <p:spPr bwMode="auto">
          <a:xfrm>
            <a:off x="838683" y="1200150"/>
            <a:ext cx="77374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800">
                <a:latin typeface="Arial" panose="020B0604020202020204" pitchFamily="34" charset="0"/>
              </a:rPr>
              <a:t>    </a:t>
            </a:r>
            <a:r>
              <a:rPr lang="en-GB" altLang="en-US" sz="2800" b="1">
                <a:latin typeface="Times New Roman" panose="02020603050405020304" pitchFamily="18" charset="0"/>
              </a:rPr>
              <a:t>Xúc động trước cái chết của em, học sinh th</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nh phố Hi- rô- si- ma đã quyên góp tiền xây dựng một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tưởng nhớ những nạn nhân bị bom nguyên tử sát hại. Trên đỉnh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cao 9 mét l</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hình một bé gái giơ cao hai tay nâng một con sếu. Dưới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khắc dòng chữ: “Chúng tôi muốn thế giới n</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y mãi mãi ho</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bình”.</a:t>
            </a:r>
          </a:p>
        </p:txBody>
      </p:sp>
      <p:sp>
        <p:nvSpPr>
          <p:cNvPr id="7" name="Rectangle 4"/>
          <p:cNvSpPr>
            <a:spLocks noChangeArrowheads="1"/>
          </p:cNvSpPr>
          <p:nvPr/>
        </p:nvSpPr>
        <p:spPr bwMode="auto">
          <a:xfrm>
            <a:off x="2490122" y="209550"/>
            <a:ext cx="4434598" cy="57888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2800" b="1" noProof="1">
                <a:solidFill>
                  <a:srgbClr val="0033CC"/>
                </a:solidFill>
                <a:latin typeface="Times New Roman" panose="02020603050405020304" pitchFamily="18" charset="0"/>
                <a:cs typeface="Times New Roman" panose="02020603050405020304" pitchFamily="18" charset="0"/>
              </a:rPr>
              <a:t>Luyện đọc diễn cảm</a:t>
            </a:r>
            <a:endParaRPr lang="en-US" altLang="en-GB" b="1" noProof="1">
              <a:solidFill>
                <a:srgbClr val="8BBD1D"/>
              </a:solidFill>
              <a:latin typeface="Times New Roman" panose="02020603050405020304" pitchFamily="18" charset="0"/>
            </a:endParaRPr>
          </a:p>
        </p:txBody>
      </p:sp>
    </p:spTree>
    <p:extLst>
      <p:ext uri="{BB962C8B-B14F-4D97-AF65-F5344CB8AC3E}">
        <p14:creationId xmlns:p14="http://schemas.microsoft.com/office/powerpoint/2010/main" val="24606618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6" name="Text Box 3"/>
          <p:cNvSpPr txBox="1">
            <a:spLocks noChangeArrowheads="1"/>
          </p:cNvSpPr>
          <p:nvPr/>
        </p:nvSpPr>
        <p:spPr bwMode="auto">
          <a:xfrm>
            <a:off x="838683" y="1200150"/>
            <a:ext cx="77374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800">
                <a:latin typeface="Arial" panose="020B0604020202020204" pitchFamily="34" charset="0"/>
              </a:rPr>
              <a:t>    </a:t>
            </a:r>
            <a:r>
              <a:rPr lang="en-GB" altLang="en-US" sz="2800" b="1">
                <a:latin typeface="Times New Roman" panose="02020603050405020304" pitchFamily="18" charset="0"/>
              </a:rPr>
              <a:t>Xúc động trước </a:t>
            </a:r>
            <a:r>
              <a:rPr lang="en-GB" altLang="en-US" sz="2800" b="1" u="sng">
                <a:solidFill>
                  <a:srgbClr val="FF0000"/>
                </a:solidFill>
                <a:latin typeface="Times New Roman" panose="02020603050405020304" pitchFamily="18" charset="0"/>
              </a:rPr>
              <a:t>cái chết</a:t>
            </a:r>
            <a:r>
              <a:rPr lang="en-GB" altLang="en-US" sz="2800" b="1">
                <a:latin typeface="Times New Roman" panose="02020603050405020304" pitchFamily="18" charset="0"/>
              </a:rPr>
              <a:t> của em, học sinh th</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nh phố Hi- rô- si- ma đã </a:t>
            </a:r>
            <a:r>
              <a:rPr lang="en-GB" altLang="en-US" sz="2800" b="1" u="sng">
                <a:solidFill>
                  <a:srgbClr val="FF0000"/>
                </a:solidFill>
                <a:latin typeface="Times New Roman" panose="02020603050405020304" pitchFamily="18" charset="0"/>
              </a:rPr>
              <a:t>quyên góp</a:t>
            </a:r>
            <a:r>
              <a:rPr lang="en-GB" altLang="en-US" sz="2800" b="1">
                <a:latin typeface="Times New Roman" panose="02020603050405020304" pitchFamily="18" charset="0"/>
              </a:rPr>
              <a:t> tiền xây dựng một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a:t>
            </a:r>
            <a:r>
              <a:rPr lang="en-GB" altLang="en-US" sz="2800" b="1">
                <a:solidFill>
                  <a:srgbClr val="FF0000"/>
                </a:solidFill>
                <a:latin typeface="Times New Roman" panose="02020603050405020304" pitchFamily="18" charset="0"/>
              </a:rPr>
              <a:t> </a:t>
            </a:r>
            <a:r>
              <a:rPr lang="en-GB" altLang="en-US" sz="2800" b="1" u="sng">
                <a:solidFill>
                  <a:srgbClr val="FF0000"/>
                </a:solidFill>
                <a:latin typeface="Times New Roman" panose="02020603050405020304" pitchFamily="18" charset="0"/>
              </a:rPr>
              <a:t>tưởng nhớ</a:t>
            </a:r>
            <a:r>
              <a:rPr lang="en-GB" altLang="en-US" sz="2800" b="1">
                <a:solidFill>
                  <a:srgbClr val="FF0000"/>
                </a:solidFill>
                <a:latin typeface="Times New Roman" panose="02020603050405020304" pitchFamily="18" charset="0"/>
              </a:rPr>
              <a:t> </a:t>
            </a:r>
            <a:r>
              <a:rPr lang="en-GB" altLang="en-US" sz="2800" b="1">
                <a:latin typeface="Times New Roman" panose="02020603050405020304" pitchFamily="18" charset="0"/>
              </a:rPr>
              <a:t>những nạn nhân bị bom nguyên tử </a:t>
            </a:r>
            <a:r>
              <a:rPr lang="en-GB" altLang="en-US" sz="2800" b="1" u="sng">
                <a:solidFill>
                  <a:srgbClr val="FF0000"/>
                </a:solidFill>
                <a:latin typeface="Times New Roman" panose="02020603050405020304" pitchFamily="18" charset="0"/>
              </a:rPr>
              <a:t>sát hại</a:t>
            </a:r>
            <a:r>
              <a:rPr lang="en-GB" altLang="en-US" sz="2800" b="1">
                <a:latin typeface="Times New Roman" panose="02020603050405020304" pitchFamily="18" charset="0"/>
              </a:rPr>
              <a:t>. Trên đỉnh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cao 9 mét l</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hình một bé gái giơ cao hai tay nâng một con sếu. Dưới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khắc dòng chữ: “Chúng tôi </a:t>
            </a:r>
            <a:r>
              <a:rPr lang="en-GB" altLang="en-US" sz="2800" b="1" u="sng">
                <a:solidFill>
                  <a:srgbClr val="FF0000"/>
                </a:solidFill>
                <a:latin typeface="Times New Roman" panose="02020603050405020304" pitchFamily="18" charset="0"/>
              </a:rPr>
              <a:t>muốn</a:t>
            </a:r>
            <a:r>
              <a:rPr lang="en-GB" altLang="en-US" sz="2800" b="1">
                <a:latin typeface="Times New Roman" panose="02020603050405020304" pitchFamily="18" charset="0"/>
              </a:rPr>
              <a:t> thế giới n</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y </a:t>
            </a:r>
            <a:r>
              <a:rPr lang="en-GB" altLang="en-US" sz="2800" b="1" u="sng">
                <a:solidFill>
                  <a:srgbClr val="FF0000"/>
                </a:solidFill>
                <a:latin typeface="Times New Roman" panose="02020603050405020304" pitchFamily="18" charset="0"/>
              </a:rPr>
              <a:t>mãi mãi</a:t>
            </a:r>
            <a:r>
              <a:rPr lang="en-GB" altLang="en-US" sz="2800" b="1">
                <a:latin typeface="Times New Roman" panose="02020603050405020304" pitchFamily="18" charset="0"/>
              </a:rPr>
              <a:t> ho</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bình”.</a:t>
            </a:r>
          </a:p>
        </p:txBody>
      </p:sp>
      <p:sp>
        <p:nvSpPr>
          <p:cNvPr id="7" name="Rectangle 4"/>
          <p:cNvSpPr>
            <a:spLocks noChangeArrowheads="1"/>
          </p:cNvSpPr>
          <p:nvPr/>
        </p:nvSpPr>
        <p:spPr bwMode="auto">
          <a:xfrm>
            <a:off x="2490122" y="209550"/>
            <a:ext cx="4434598" cy="57888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2800" b="1" noProof="1">
                <a:solidFill>
                  <a:srgbClr val="0033CC"/>
                </a:solidFill>
                <a:latin typeface="Times New Roman" panose="02020603050405020304" pitchFamily="18" charset="0"/>
                <a:cs typeface="Times New Roman" panose="02020603050405020304" pitchFamily="18" charset="0"/>
              </a:rPr>
              <a:t>Luyện đọc diễn cảm</a:t>
            </a:r>
            <a:endParaRPr lang="en-US" altLang="en-GB" b="1" noProof="1">
              <a:solidFill>
                <a:srgbClr val="8BBD1D"/>
              </a:solidFill>
              <a:latin typeface="Times New Roman" panose="02020603050405020304" pitchFamily="18" charset="0"/>
            </a:endParaRPr>
          </a:p>
        </p:txBody>
      </p:sp>
    </p:spTree>
    <p:extLst>
      <p:ext uri="{BB962C8B-B14F-4D97-AF65-F5344CB8AC3E}">
        <p14:creationId xmlns:p14="http://schemas.microsoft.com/office/powerpoint/2010/main" val="23476191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710320" y="1491166"/>
            <a:ext cx="70820" cy="259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04463" y="98682"/>
            <a:ext cx="2183931" cy="561692"/>
          </a:xfrm>
          <a:noFill/>
        </p:spPr>
        <p:txBody>
          <a:bodyPr wrap="none" lIns="68580" tIns="34290" rIns="68580" bIns="34290">
            <a:spAutoFit/>
          </a:bodyPr>
          <a:lstStyle/>
          <a:p>
            <a:r>
              <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370260" y="3002532"/>
            <a:ext cx="7446315"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b="0" dirty="0" err="1">
                <a:latin typeface="Times New Roman" panose="02020603050405020304" pitchFamily="18" charset="0"/>
                <a:cs typeface="Times New Roman" panose="02020603050405020304" pitchFamily="18" charset="0"/>
              </a:rPr>
              <a:t>Đọc</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đoạn</a:t>
            </a:r>
            <a:r>
              <a:rPr lang="en-US" altLang="vi-VN" sz="2400" b="0" dirty="0">
                <a:latin typeface="Times New Roman" panose="02020603050405020304" pitchFamily="18" charset="0"/>
                <a:cs typeface="Times New Roman" panose="02020603050405020304" pitchFamily="18" charset="0"/>
              </a:rPr>
              <a:t> 2, </a:t>
            </a:r>
            <a:r>
              <a:rPr lang="en-US" altLang="vi-VN" sz="2400" b="0" dirty="0" err="1">
                <a:latin typeface="Times New Roman" panose="02020603050405020304" pitchFamily="18" charset="0"/>
                <a:cs typeface="Times New Roman" panose="02020603050405020304" pitchFamily="18" charset="0"/>
              </a:rPr>
              <a:t>và</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trả</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lời</a:t>
            </a:r>
            <a:r>
              <a:rPr lang="en-US" altLang="vi-VN" sz="2400" b="0"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Tại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sao</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vở</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kịch</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lại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được</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tác</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giả</a:t>
            </a:r>
            <a:r>
              <a:rPr lang="en-US" altLang="vi-VN" sz="2400" b="0" i="1" dirty="0">
                <a:latin typeface="Times New Roman" panose="02020603050405020304" pitchFamily="18" charset="0"/>
                <a:cs typeface="Times New Roman" panose="02020603050405020304" pitchFamily="18" charset="0"/>
              </a:rPr>
              <a:t> </a:t>
            </a:r>
          </a:p>
          <a:p>
            <a:pPr eaLnBrk="1" hangingPunct="1"/>
            <a:r>
              <a:rPr lang="en-US" altLang="vi-VN" sz="2400" b="0" i="1" dirty="0" err="1">
                <a:latin typeface="Times New Roman" panose="02020603050405020304" pitchFamily="18" charset="0"/>
                <a:cs typeface="Times New Roman" panose="02020603050405020304" pitchFamily="18" charset="0"/>
              </a:rPr>
              <a:t>đặt</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tên</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là</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Lòng</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dân</a:t>
            </a:r>
            <a:r>
              <a:rPr lang="en-US" altLang="vi-VN" sz="2400" b="0" i="1" dirty="0">
                <a:latin typeface="Times New Roman" panose="02020603050405020304" pitchFamily="18" charset="0"/>
                <a:cs typeface="Times New Roman" panose="02020603050405020304" pitchFamily="18" charset="0"/>
              </a:rPr>
              <a:t>”?</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383983" y="1809750"/>
            <a:ext cx="7455216"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b="0" dirty="0" err="1">
                <a:latin typeface="Times New Roman" panose="02020603050405020304" pitchFamily="18" charset="0"/>
                <a:cs typeface="Times New Roman" panose="02020603050405020304" pitchFamily="18" charset="0"/>
              </a:rPr>
              <a:t>Đọc</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thầm</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đoạn</a:t>
            </a:r>
            <a:r>
              <a:rPr lang="en-US" altLang="vi-VN" sz="2400" b="0" dirty="0">
                <a:latin typeface="Times New Roman" panose="02020603050405020304" pitchFamily="18" charset="0"/>
                <a:cs typeface="Times New Roman" panose="02020603050405020304" pitchFamily="18" charset="0"/>
              </a:rPr>
              <a:t> 1, </a:t>
            </a:r>
            <a:r>
              <a:rPr lang="en-US" altLang="vi-VN" sz="2400" b="0" dirty="0" err="1">
                <a:latin typeface="Times New Roman" panose="02020603050405020304" pitchFamily="18" charset="0"/>
                <a:cs typeface="Times New Roman" panose="02020603050405020304" pitchFamily="18" charset="0"/>
              </a:rPr>
              <a:t>và</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trả</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lời</a:t>
            </a:r>
            <a:r>
              <a:rPr lang="en-US" altLang="vi-VN" sz="2400" b="0"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Nội</a:t>
            </a:r>
            <a:r>
              <a:rPr lang="en-US" altLang="vi-VN" sz="2400" b="0" i="1" dirty="0">
                <a:latin typeface="Times New Roman" panose="02020603050405020304" pitchFamily="18" charset="0"/>
                <a:cs typeface="Times New Roman" panose="02020603050405020304" pitchFamily="18" charset="0"/>
              </a:rPr>
              <a:t> dung </a:t>
            </a:r>
            <a:r>
              <a:rPr lang="en-US" altLang="vi-VN" sz="2400" b="0" i="1" dirty="0" err="1">
                <a:latin typeface="Times New Roman" panose="02020603050405020304" pitchFamily="18" charset="0"/>
                <a:cs typeface="Times New Roman" panose="02020603050405020304" pitchFamily="18" charset="0"/>
              </a:rPr>
              <a:t>của</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bài</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là</a:t>
            </a:r>
            <a:r>
              <a:rPr lang="en-US" altLang="vi-VN" sz="2400" b="0" i="1" dirty="0">
                <a:latin typeface="Times New Roman" panose="02020603050405020304" pitchFamily="18" charset="0"/>
                <a:cs typeface="Times New Roman" panose="02020603050405020304" pitchFamily="18" charset="0"/>
              </a:rPr>
              <a:t> </a:t>
            </a:r>
            <a:r>
              <a:rPr lang="en-US" altLang="vi-VN" sz="2400" b="0" i="1" dirty="0" err="1">
                <a:latin typeface="Times New Roman" panose="02020603050405020304" pitchFamily="18" charset="0"/>
                <a:cs typeface="Times New Roman" panose="02020603050405020304" pitchFamily="18" charset="0"/>
              </a:rPr>
              <a:t>gì</a:t>
            </a:r>
            <a:r>
              <a:rPr lang="en-US" altLang="vi-VN" sz="2400" b="0" i="1" dirty="0">
                <a:latin typeface="Times New Roman" panose="02020603050405020304" pitchFamily="18" charset="0"/>
                <a:cs typeface="Times New Roman" panose="02020603050405020304" pitchFamily="18" charset="0"/>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403624" y="1872167"/>
            <a:ext cx="700243" cy="616744"/>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36"/>
              <a:ext cx="555" cy="11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36"/>
              <a:ext cx="555" cy="110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36"/>
              <a:ext cx="1096"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36"/>
              <a:ext cx="1096" cy="1105"/>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381000" y="3181350"/>
            <a:ext cx="724271" cy="617934"/>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35"/>
              <a:ext cx="629" cy="11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36"/>
              <a:ext cx="629" cy="110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36"/>
              <a:ext cx="1096"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36"/>
              <a:ext cx="1096" cy="110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743200" y="613487"/>
            <a:ext cx="4077845" cy="707886"/>
          </a:xfrm>
          <a:prstGeom prst="rect">
            <a:avLst/>
          </a:prstGeom>
          <a:noFill/>
        </p:spPr>
        <p:txBody>
          <a:bodyPr wrap="square">
            <a:spAutoFit/>
          </a:bodyPr>
          <a:lstStyle/>
          <a:p>
            <a:pPr algn="ctr">
              <a:defRPr/>
            </a:pPr>
            <a:r>
              <a:rPr lang="en-US" sz="4000" b="1">
                <a:solidFill>
                  <a:srgbClr val="FF0000"/>
                </a:solidFill>
              </a:rPr>
              <a:t>Lòng dân</a:t>
            </a:r>
            <a:endParaRPr lang="en-US" sz="4000" b="1" dirty="0">
              <a:solidFill>
                <a:srgbClr val="FF0000"/>
              </a:solidFill>
            </a:endParaRPr>
          </a:p>
        </p:txBody>
      </p:sp>
    </p:spTree>
    <p:extLst>
      <p:ext uri="{BB962C8B-B14F-4D97-AF65-F5344CB8AC3E}">
        <p14:creationId xmlns:p14="http://schemas.microsoft.com/office/powerpoint/2010/main" val="10638990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0EF671-0222-5994-D43E-CD5FB20348B8}"/>
              </a:ext>
            </a:extLst>
          </p:cNvPr>
          <p:cNvSpPr/>
          <p:nvPr/>
        </p:nvSpPr>
        <p:spPr>
          <a:xfrm>
            <a:off x="2177850" y="621278"/>
            <a:ext cx="4985981" cy="692497"/>
          </a:xfrm>
          <a:prstGeom prst="rect">
            <a:avLst/>
          </a:prstGeom>
          <a:noFill/>
        </p:spPr>
        <p:txBody>
          <a:bodyPr wrap="none" lIns="68580" tIns="34290" rIns="68580" bIns="34290">
            <a:spAutoFit/>
          </a:bodyPr>
          <a:lstStyle/>
          <a:p>
            <a:pPr algn="ctr"/>
            <a:r>
              <a:rPr lang="vi-VN" sz="4050" b="1">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4050" b="1">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id="{32D4B199-4BF5-4267-E2AE-BAE1C612BB85}"/>
              </a:ext>
            </a:extLst>
          </p:cNvPr>
          <p:cNvGrpSpPr/>
          <p:nvPr/>
        </p:nvGrpSpPr>
        <p:grpSpPr>
          <a:xfrm>
            <a:off x="2720947" y="2114550"/>
            <a:ext cx="3899786" cy="2184874"/>
            <a:chOff x="6096000" y="3447535"/>
            <a:chExt cx="5199715" cy="2913165"/>
          </a:xfrm>
        </p:grpSpPr>
        <p:grpSp>
          <p:nvGrpSpPr>
            <p:cNvPr id="7" name="Group 6">
              <a:extLst>
                <a:ext uri="{FF2B5EF4-FFF2-40B4-BE49-F238E27FC236}">
                  <a16:creationId xmlns:a16="http://schemas.microsoft.com/office/drawing/2014/main"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id="{01E83A57-FEEC-0521-D0A7-46CC76AF748D}"/>
                  </a:ext>
                </a:extLst>
              </p:cNvPr>
              <p:cNvPicPr>
                <a:picLocks noChangeAspect="1"/>
              </p:cNvPicPr>
              <p:nvPr/>
            </p:nvPicPr>
            <p:blipFill>
              <a:blip r:embed="rId3"/>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Freeform: Shape 7">
              <a:extLst>
                <a:ext uri="{FF2B5EF4-FFF2-40B4-BE49-F238E27FC236}">
                  <a16:creationId xmlns:a16="http://schemas.microsoft.com/office/drawing/2014/main"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6867052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Bomb_Dome_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 y="519708"/>
            <a:ext cx="6048375" cy="4104084"/>
          </a:xfrm>
          <a:prstGeom prst="ellipse">
            <a:avLst/>
          </a:prstGeom>
          <a:ln w="635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3" name="Rectangle 6"/>
          <p:cNvSpPr>
            <a:spLocks noChangeArrowheads="1"/>
          </p:cNvSpPr>
          <p:nvPr/>
        </p:nvSpPr>
        <p:spPr bwMode="auto">
          <a:xfrm>
            <a:off x="6705600" y="2038350"/>
            <a:ext cx="1981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err="1">
                <a:solidFill>
                  <a:srgbClr val="0000FF"/>
                </a:solidFill>
                <a:latin typeface="Times New Roman" panose="02020603050405020304" pitchFamily="18" charset="0"/>
                <a:cs typeface="Times New Roman" panose="02020603050405020304" pitchFamily="18" charset="0"/>
              </a:rPr>
              <a:t>Khu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tưởng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Hòa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Bình</a:t>
            </a:r>
            <a:r>
              <a:rPr lang="en-GB" altLang="en-US" sz="2400" b="1" dirty="0">
                <a:solidFill>
                  <a:srgbClr val="0000FF"/>
                </a:solidFill>
                <a:latin typeface="Times New Roman" panose="02020603050405020304" pitchFamily="18" charset="0"/>
                <a:cs typeface="Times New Roman" panose="02020603050405020304" pitchFamily="18" charset="0"/>
              </a:rPr>
              <a:t> Hi- </a:t>
            </a:r>
            <a:r>
              <a:rPr lang="en-GB" altLang="en-US" sz="2400" b="1" dirty="0" err="1">
                <a:solidFill>
                  <a:srgbClr val="0000FF"/>
                </a:solidFill>
                <a:latin typeface="Times New Roman" panose="02020603050405020304" pitchFamily="18" charset="0"/>
                <a:cs typeface="Times New Roman" panose="02020603050405020304" pitchFamily="18" charset="0"/>
              </a:rPr>
              <a:t>rô</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si</a:t>
            </a:r>
            <a:r>
              <a:rPr lang="en-GB" altLang="en-US" sz="2400" b="1" dirty="0">
                <a:solidFill>
                  <a:srgbClr val="0000FF"/>
                </a:solidFill>
                <a:latin typeface="Times New Roman" panose="02020603050405020304" pitchFamily="18" charset="0"/>
                <a:cs typeface="Times New Roman" panose="02020603050405020304" pitchFamily="18" charset="0"/>
              </a:rPr>
              <a:t>- ma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UNESCO </a:t>
            </a:r>
            <a:r>
              <a:rPr lang="en-GB" altLang="en-US" sz="2400" b="1" dirty="0" err="1">
                <a:solidFill>
                  <a:srgbClr val="0000FF"/>
                </a:solidFill>
                <a:latin typeface="Times New Roman" panose="02020603050405020304" pitchFamily="18" charset="0"/>
                <a:cs typeface="Times New Roman" panose="02020603050405020304" pitchFamily="18" charset="0"/>
              </a:rPr>
              <a:t>đưa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vào</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danh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sách</a:t>
            </a:r>
            <a:r>
              <a:rPr lang="en-GB" altLang="en-US" sz="2400" b="1" dirty="0">
                <a:solidFill>
                  <a:srgbClr val="0000FF"/>
                </a:solidFill>
                <a:latin typeface="Times New Roman" panose="02020603050405020304" pitchFamily="18" charset="0"/>
                <a:cs typeface="Times New Roman" panose="02020603050405020304" pitchFamily="18" charset="0"/>
              </a:rPr>
              <a:t> di </a:t>
            </a:r>
            <a:r>
              <a:rPr lang="en-GB" altLang="en-US" sz="2400" b="1" dirty="0" err="1">
                <a:solidFill>
                  <a:srgbClr val="0000FF"/>
                </a:solidFill>
                <a:latin typeface="Times New Roman" panose="02020603050405020304" pitchFamily="18" charset="0"/>
                <a:cs typeface="Times New Roman" panose="02020603050405020304" pitchFamily="18" charset="0"/>
              </a:rPr>
              <a:t>sản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thế</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giới</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năm</a:t>
            </a:r>
            <a:r>
              <a:rPr lang="en-GB" altLang="en-US" sz="2400" b="1" dirty="0">
                <a:solidFill>
                  <a:srgbClr val="0000FF"/>
                </a:solidFill>
                <a:latin typeface="Times New Roman" panose="02020603050405020304" pitchFamily="18" charset="0"/>
                <a:cs typeface="Times New Roman" panose="02020603050405020304" pitchFamily="18" charset="0"/>
              </a:rPr>
              <a:t> 1996</a:t>
            </a:r>
          </a:p>
        </p:txBody>
      </p:sp>
    </p:spTree>
    <p:extLst>
      <p:ext uri="{BB962C8B-B14F-4D97-AF65-F5344CB8AC3E}">
        <p14:creationId xmlns:p14="http://schemas.microsoft.com/office/powerpoint/2010/main" val="2135237293"/>
      </p:ext>
    </p:extLst>
  </p:cSld>
  <p:clrMapOvr>
    <a:masterClrMapping/>
  </p:clrMapOvr>
  <p:transition spd="med">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90806122947-248-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361"/>
            <a:ext cx="4012406" cy="43207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7" name="Text Box 6"/>
          <p:cNvSpPr txBox="1">
            <a:spLocks noChangeArrowheads="1"/>
          </p:cNvSpPr>
          <p:nvPr/>
        </p:nvSpPr>
        <p:spPr bwMode="auto">
          <a:xfrm>
            <a:off x="5562600" y="1504950"/>
            <a:ext cx="29217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dirty="0" err="1">
                <a:solidFill>
                  <a:srgbClr val="0000FF"/>
                </a:solidFill>
                <a:latin typeface="Times New Roman" panose="02020603050405020304" pitchFamily="18" charset="0"/>
                <a:cs typeface="Times New Roman" panose="02020603050405020304" pitchFamily="18" charset="0"/>
              </a:rPr>
              <a:t>Lễ</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tưởng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r>
              <a:rPr lang="en-GB" altLang="en-US" sz="2400" b="1" dirty="0">
                <a:solidFill>
                  <a:srgbClr val="0000FF"/>
                </a:solidFill>
                <a:latin typeface="Times New Roman" panose="02020603050405020304" pitchFamily="18" charset="0"/>
                <a:cs typeface="Times New Roman" panose="02020603050405020304" pitchFamily="18" charset="0"/>
              </a:rPr>
              <a:t> 65 </a:t>
            </a:r>
            <a:r>
              <a:rPr lang="en-GB" altLang="en-US" sz="2400" b="1" dirty="0" err="1">
                <a:solidFill>
                  <a:srgbClr val="0000FF"/>
                </a:solidFill>
                <a:latin typeface="Times New Roman" panose="02020603050405020304" pitchFamily="18" charset="0"/>
                <a:cs typeface="Times New Roman" panose="02020603050405020304" pitchFamily="18" charset="0"/>
              </a:rPr>
              <a:t>năm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Mỹ</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ném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bom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nguyên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tử</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xuống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Nhật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Bản</a:t>
            </a:r>
            <a:r>
              <a:rPr lang="en-GB" altLang="en-US" sz="24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9393282"/>
      </p:ext>
    </p:extLst>
  </p:cSld>
  <p:clrMapOvr>
    <a:masterClrMapping/>
  </p:clrMapOvr>
  <p:transition spd="med">
    <p:strip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Ảnh tưởng niệm vụ ném bom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81070"/>
            <a:ext cx="5603081" cy="3781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532" name="Text Box 6"/>
          <p:cNvSpPr txBox="1">
            <a:spLocks noChangeArrowheads="1"/>
          </p:cNvSpPr>
          <p:nvPr/>
        </p:nvSpPr>
        <p:spPr bwMode="auto">
          <a:xfrm>
            <a:off x="609600" y="1276350"/>
            <a:ext cx="2133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dirty="0" err="1">
                <a:solidFill>
                  <a:srgbClr val="0000FF"/>
                </a:solidFill>
                <a:latin typeface="Times New Roman" panose="02020603050405020304" pitchFamily="18" charset="0"/>
                <a:cs typeface="Times New Roman" panose="02020603050405020304" pitchFamily="18" charset="0"/>
              </a:rPr>
              <a:t>Hàng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nghìn</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bồ</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câu</a:t>
            </a:r>
            <a:r>
              <a:rPr lang="en-GB" altLang="en-US" sz="2400" b="1" dirty="0">
                <a:solidFill>
                  <a:srgbClr val="0000FF"/>
                </a:solidFill>
                <a:latin typeface="Times New Roman" panose="02020603050405020304" pitchFamily="18" charset="0"/>
                <a:cs typeface="Times New Roman" panose="02020603050405020304" pitchFamily="18" charset="0"/>
              </a:rPr>
              <a:t> - </a:t>
            </a:r>
            <a:r>
              <a:rPr lang="en-GB" altLang="en-US" sz="2400" b="1" dirty="0" err="1">
                <a:solidFill>
                  <a:srgbClr val="0000FF"/>
                </a:solidFill>
                <a:latin typeface="Times New Roman" panose="02020603050405020304" pitchFamily="18" charset="0"/>
                <a:cs typeface="Times New Roman" panose="02020603050405020304" pitchFamily="18" charset="0"/>
              </a:rPr>
              <a:t>biểu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tượng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của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hòa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bình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thả</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trong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lễ</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tưởng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niệm</a:t>
            </a:r>
            <a:endParaRPr lang="en-GB"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2140"/>
      </p:ext>
    </p:extLst>
  </p:cSld>
  <p:clrMapOvr>
    <a:masterClrMapping/>
  </p:clrMapOvr>
  <p:transition spd="med">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aperCra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088" y="-95250"/>
            <a:ext cx="5446190" cy="38564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3555" name="Text Box 6"/>
          <p:cNvSpPr txBox="1">
            <a:spLocks noChangeArrowheads="1"/>
          </p:cNvSpPr>
          <p:nvPr/>
        </p:nvSpPr>
        <p:spPr bwMode="auto">
          <a:xfrm>
            <a:off x="990600" y="3867150"/>
            <a:ext cx="73397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b="1" dirty="0" err="1">
                <a:solidFill>
                  <a:srgbClr val="0000FF"/>
                </a:solidFill>
                <a:latin typeface="Times New Roman" panose="02020603050405020304" pitchFamily="18" charset="0"/>
                <a:cs typeface="Times New Roman" panose="02020603050405020304" pitchFamily="18" charset="0"/>
              </a:rPr>
              <a:t>Những</a:t>
            </a:r>
            <a:r>
              <a:rPr lang="en-GB" altLang="en-US" sz="2400" b="1" dirty="0">
                <a:solidFill>
                  <a:srgbClr val="0000FF"/>
                </a:solidFill>
                <a:latin typeface="Times New Roman" panose="02020603050405020304" pitchFamily="18" charset="0"/>
                <a:cs typeface="Times New Roman" panose="02020603050405020304" pitchFamily="18" charset="0"/>
              </a:rPr>
              <a:t> con </a:t>
            </a:r>
            <a:r>
              <a:rPr lang="en-GB" altLang="en-US" sz="2400" b="1" dirty="0" err="1">
                <a:solidFill>
                  <a:srgbClr val="0000FF"/>
                </a:solidFill>
                <a:latin typeface="Times New Roman" panose="02020603050405020304" pitchFamily="18" charset="0"/>
                <a:cs typeface="Times New Roman" panose="02020603050405020304" pitchFamily="18" charset="0"/>
              </a:rPr>
              <a:t>sếu</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bằng</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giấy</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được</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trẻ</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em</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Nhật</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Bản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gấp</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để</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cầu</a:t>
            </a:r>
            <a:r>
              <a:rPr lang="en-GB" altLang="en-US" sz="2400" b="1" dirty="0">
                <a:solidFill>
                  <a:srgbClr val="0000FF"/>
                </a:solidFill>
                <a:latin typeface="Times New Roman" panose="02020603050405020304" pitchFamily="18" charset="0"/>
                <a:cs typeface="Times New Roman" panose="02020603050405020304" pitchFamily="18" charset="0"/>
              </a:rPr>
              <a:t> mong </a:t>
            </a:r>
            <a:r>
              <a:rPr lang="en-GB" altLang="en-US" sz="2400" b="1" dirty="0" err="1">
                <a:solidFill>
                  <a:srgbClr val="0000FF"/>
                </a:solidFill>
                <a:latin typeface="Times New Roman" panose="02020603050405020304" pitchFamily="18" charset="0"/>
                <a:cs typeface="Times New Roman" panose="02020603050405020304" pitchFamily="18" charset="0"/>
              </a:rPr>
              <a:t>sự</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hòa</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bình</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trên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toàn</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thế</a:t>
            </a:r>
            <a:r>
              <a:rPr lang="en-GB" altLang="en-US" sz="2400" b="1" dirty="0">
                <a:solidFill>
                  <a:srgbClr val="0000FF"/>
                </a:solidFill>
                <a:latin typeface="Times New Roman" panose="02020603050405020304" pitchFamily="18" charset="0"/>
                <a:cs typeface="Times New Roman" panose="02020603050405020304" pitchFamily="18" charset="0"/>
              </a:rPr>
              <a:t> </a:t>
            </a:r>
            <a:r>
              <a:rPr lang="en-GB" altLang="en-US" sz="2400" b="1" dirty="0" err="1">
                <a:solidFill>
                  <a:srgbClr val="0000FF"/>
                </a:solidFill>
                <a:latin typeface="Times New Roman" panose="02020603050405020304" pitchFamily="18" charset="0"/>
                <a:cs typeface="Times New Roman" panose="02020603050405020304" pitchFamily="18" charset="0"/>
              </a:rPr>
              <a:t>giới</a:t>
            </a:r>
            <a:endParaRPr lang="en-GB" alt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76817"/>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67100" y="490396"/>
            <a:ext cx="2209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228600" y="1160235"/>
            <a:ext cx="8610600" cy="2246769"/>
          </a:xfrm>
          <a:prstGeom prst="rect">
            <a:avLst/>
          </a:prstGeom>
        </p:spPr>
        <p:txBody>
          <a:bodyPr wrap="square">
            <a:spAutoFit/>
          </a:bodyPr>
          <a:lstStyle/>
          <a:p>
            <a:pPr algn="just"/>
            <a:r>
              <a:rPr lang="fr-FR" sz="2800" dirty="0"/>
              <a:t>      </a:t>
            </a:r>
            <a:r>
              <a:rPr lang="fr-FR" sz="2800" dirty="0" err="1"/>
              <a:t>Hãy</a:t>
            </a:r>
            <a:r>
              <a:rPr lang="fr-FR" sz="2800" dirty="0"/>
              <a:t> </a:t>
            </a:r>
            <a:r>
              <a:rPr lang="fr-FR" sz="2800" dirty="0" err="1"/>
              <a:t>tưởng</a:t>
            </a:r>
            <a:r>
              <a:rPr lang="fr-FR" sz="2800" dirty="0"/>
              <a:t> </a:t>
            </a:r>
            <a:r>
              <a:rPr lang="fr-FR" sz="2800" dirty="0" err="1"/>
              <a:t>tượng</a:t>
            </a:r>
            <a:r>
              <a:rPr lang="fr-FR" sz="2800" dirty="0"/>
              <a:t> </a:t>
            </a:r>
            <a:r>
              <a:rPr lang="fr-FR" sz="2800" dirty="0" err="1"/>
              <a:t>em</a:t>
            </a:r>
            <a:r>
              <a:rPr lang="fr-FR" sz="2800" dirty="0"/>
              <a:t> sang </a:t>
            </a:r>
            <a:r>
              <a:rPr lang="fr-FR" sz="2800" dirty="0" err="1"/>
              <a:t>thăm</a:t>
            </a:r>
            <a:r>
              <a:rPr lang="fr-FR" sz="2800" dirty="0"/>
              <a:t> </a:t>
            </a:r>
            <a:r>
              <a:rPr lang="fr-FR" sz="2800" dirty="0" err="1"/>
              <a:t>nước</a:t>
            </a:r>
            <a:r>
              <a:rPr lang="fr-FR" sz="2800" dirty="0"/>
              <a:t> </a:t>
            </a:r>
            <a:r>
              <a:rPr lang="fr-FR" sz="2800" dirty="0" err="1"/>
              <a:t>Nhật</a:t>
            </a:r>
            <a:r>
              <a:rPr lang="fr-FR" sz="2800" dirty="0"/>
              <a:t> </a:t>
            </a:r>
            <a:r>
              <a:rPr lang="fr-FR" sz="2800" dirty="0" err="1"/>
              <a:t>và</a:t>
            </a:r>
            <a:r>
              <a:rPr lang="fr-FR" sz="2800" dirty="0"/>
              <a:t> </a:t>
            </a:r>
            <a:r>
              <a:rPr lang="fr-FR" sz="2800" dirty="0" err="1"/>
              <a:t>sẽ</a:t>
            </a:r>
            <a:r>
              <a:rPr lang="fr-FR" sz="2800" dirty="0"/>
              <a:t> </a:t>
            </a:r>
            <a:r>
              <a:rPr lang="fr-FR" sz="2800" dirty="0" err="1"/>
              <a:t>đến</a:t>
            </a:r>
            <a:r>
              <a:rPr lang="fr-FR" sz="2800" dirty="0"/>
              <a:t> </a:t>
            </a:r>
            <a:r>
              <a:rPr lang="fr-FR" sz="2800" dirty="0" err="1"/>
              <a:t>trước</a:t>
            </a:r>
            <a:r>
              <a:rPr lang="fr-FR" sz="2800" dirty="0"/>
              <a:t> </a:t>
            </a:r>
            <a:r>
              <a:rPr lang="fr-FR" sz="2800" dirty="0" err="1"/>
              <a:t>tượng</a:t>
            </a:r>
            <a:r>
              <a:rPr lang="fr-FR" sz="2800" dirty="0"/>
              <a:t> </a:t>
            </a:r>
            <a:r>
              <a:rPr lang="fr-FR" sz="2800" dirty="0" err="1"/>
              <a:t>đài</a:t>
            </a:r>
            <a:r>
              <a:rPr lang="fr-FR" sz="2800" dirty="0"/>
              <a:t> Xa-</a:t>
            </a:r>
            <a:r>
              <a:rPr lang="fr-FR" sz="2800" dirty="0" err="1"/>
              <a:t>xa</a:t>
            </a:r>
            <a:r>
              <a:rPr lang="fr-FR" sz="2800" dirty="0"/>
              <a:t>-</a:t>
            </a:r>
            <a:r>
              <a:rPr lang="fr-FR" sz="2800" dirty="0" err="1"/>
              <a:t>cô</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 </a:t>
            </a:r>
            <a:r>
              <a:rPr lang="fr-FR" sz="2800" dirty="0" err="1"/>
              <a:t>gì</a:t>
            </a:r>
            <a:r>
              <a:rPr lang="fr-FR" sz="2800" dirty="0"/>
              <a:t> </a:t>
            </a:r>
            <a:r>
              <a:rPr lang="fr-FR" sz="2800" dirty="0" err="1"/>
              <a:t>với</a:t>
            </a:r>
            <a:r>
              <a:rPr lang="fr-FR" sz="2800" dirty="0"/>
              <a:t> Xa-</a:t>
            </a:r>
            <a:r>
              <a:rPr lang="fr-FR" sz="2800" dirty="0" err="1"/>
              <a:t>xa</a:t>
            </a:r>
            <a:r>
              <a:rPr lang="fr-FR" sz="2800" dirty="0"/>
              <a:t>-</a:t>
            </a:r>
            <a:r>
              <a:rPr lang="fr-FR" sz="2800" dirty="0" err="1"/>
              <a:t>cô</a:t>
            </a:r>
            <a:r>
              <a:rPr lang="fr-FR" sz="2800" dirty="0"/>
              <a:t>  </a:t>
            </a:r>
            <a:r>
              <a:rPr lang="fr-FR" sz="2800" dirty="0" err="1"/>
              <a:t>để</a:t>
            </a:r>
            <a:r>
              <a:rPr lang="fr-FR" sz="2800" dirty="0"/>
              <a:t> </a:t>
            </a:r>
            <a:r>
              <a:rPr lang="fr-FR" sz="2800" dirty="0" err="1"/>
              <a:t>tỏ</a:t>
            </a:r>
            <a:r>
              <a:rPr lang="fr-FR" sz="2800" dirty="0"/>
              <a:t> </a:t>
            </a:r>
            <a:r>
              <a:rPr lang="fr-FR" sz="2800" dirty="0" err="1"/>
              <a:t>lòng</a:t>
            </a:r>
            <a:r>
              <a:rPr lang="fr-FR" sz="2800" dirty="0"/>
              <a:t> </a:t>
            </a:r>
            <a:r>
              <a:rPr lang="fr-FR" sz="2800" dirty="0" err="1"/>
              <a:t>đoàn</a:t>
            </a:r>
            <a:r>
              <a:rPr lang="fr-FR" sz="2800" dirty="0"/>
              <a:t> </a:t>
            </a:r>
            <a:r>
              <a:rPr lang="fr-FR" sz="2800" dirty="0" err="1"/>
              <a:t>kết</a:t>
            </a:r>
            <a:r>
              <a:rPr lang="fr-FR" sz="2800" dirty="0"/>
              <a:t> </a:t>
            </a:r>
            <a:r>
              <a:rPr lang="fr-FR" sz="2800" dirty="0" err="1"/>
              <a:t>của</a:t>
            </a:r>
            <a:r>
              <a:rPr lang="fr-FR" sz="2800" dirty="0"/>
              <a:t> </a:t>
            </a:r>
            <a:r>
              <a:rPr lang="fr-FR" sz="2800" dirty="0" err="1"/>
              <a:t>trẻ</a:t>
            </a:r>
            <a:r>
              <a:rPr lang="fr-FR" sz="2800" dirty="0"/>
              <a:t> </a:t>
            </a:r>
            <a:r>
              <a:rPr lang="fr-FR" sz="2800" dirty="0" err="1"/>
              <a:t>em</a:t>
            </a:r>
            <a:r>
              <a:rPr lang="fr-FR" sz="2800" dirty="0"/>
              <a:t> </a:t>
            </a:r>
            <a:r>
              <a:rPr lang="fr-FR" sz="2800" dirty="0" err="1"/>
              <a:t>khắp</a:t>
            </a:r>
            <a:r>
              <a:rPr lang="fr-FR" sz="2800" dirty="0"/>
              <a:t> </a:t>
            </a:r>
            <a:r>
              <a:rPr lang="fr-FR" sz="2800" dirty="0" err="1"/>
              <a:t>năm</a:t>
            </a:r>
            <a:r>
              <a:rPr lang="fr-FR" sz="2800" dirty="0"/>
              <a:t> </a:t>
            </a:r>
            <a:r>
              <a:rPr lang="fr-FR" sz="2800" dirty="0" err="1"/>
              <a:t>châu</a:t>
            </a:r>
            <a:r>
              <a:rPr lang="fr-FR" sz="2800" dirty="0"/>
              <a:t> </a:t>
            </a:r>
            <a:r>
              <a:rPr lang="fr-FR" sz="2800" dirty="0" err="1"/>
              <a:t>và</a:t>
            </a:r>
            <a:r>
              <a:rPr lang="fr-FR" sz="2800" dirty="0"/>
              <a:t> </a:t>
            </a:r>
            <a:r>
              <a:rPr lang="fr-FR" sz="2800" dirty="0" err="1"/>
              <a:t>khát</a:t>
            </a:r>
            <a:r>
              <a:rPr lang="fr-FR" sz="2800" dirty="0"/>
              <a:t> </a:t>
            </a:r>
            <a:r>
              <a:rPr lang="fr-FR" sz="2800" dirty="0" err="1"/>
              <a:t>vọng</a:t>
            </a:r>
            <a:r>
              <a:rPr lang="fr-FR" sz="2800" dirty="0"/>
              <a:t> </a:t>
            </a:r>
            <a:r>
              <a:rPr lang="fr-FR" sz="2800" dirty="0" err="1"/>
              <a:t>thế</a:t>
            </a:r>
            <a:r>
              <a:rPr lang="fr-FR" sz="2800" dirty="0"/>
              <a:t> </a:t>
            </a:r>
            <a:r>
              <a:rPr lang="fr-FR" sz="2800" dirty="0" err="1"/>
              <a:t>giới</a:t>
            </a:r>
            <a:r>
              <a:rPr lang="fr-FR" sz="2800" dirty="0"/>
              <a:t> </a:t>
            </a:r>
            <a:r>
              <a:rPr lang="fr-FR" sz="2800" dirty="0" err="1"/>
              <a:t>được</a:t>
            </a:r>
            <a:r>
              <a:rPr lang="fr-FR" sz="2800" dirty="0"/>
              <a:t> </a:t>
            </a:r>
            <a:r>
              <a:rPr lang="fr-FR" sz="2800" dirty="0" err="1"/>
              <a:t>cuộc</a:t>
            </a:r>
            <a:r>
              <a:rPr lang="fr-FR" sz="2800" dirty="0"/>
              <a:t> </a:t>
            </a:r>
            <a:r>
              <a:rPr lang="fr-FR" sz="2800" dirty="0" err="1"/>
              <a:t>sống</a:t>
            </a:r>
            <a:r>
              <a:rPr lang="fr-FR" sz="2800" dirty="0"/>
              <a:t> </a:t>
            </a:r>
            <a:r>
              <a:rPr lang="fr-FR" sz="2800" dirty="0" err="1"/>
              <a:t>hòa</a:t>
            </a:r>
            <a:r>
              <a:rPr lang="fr-FR" sz="2800" dirty="0"/>
              <a:t> </a:t>
            </a:r>
            <a:r>
              <a:rPr lang="fr-FR" sz="2800" dirty="0" err="1"/>
              <a:t>bình</a:t>
            </a:r>
            <a:r>
              <a:rPr lang="fr-FR" sz="2800" dirty="0"/>
              <a:t>? </a:t>
            </a:r>
            <a:r>
              <a:rPr lang="fr-FR" sz="2800" dirty="0" err="1"/>
              <a:t>Hãy</a:t>
            </a:r>
            <a:r>
              <a:rPr lang="fr-FR" sz="2800" dirty="0"/>
              <a:t> </a:t>
            </a:r>
            <a:r>
              <a:rPr lang="fr-FR" sz="2800" dirty="0" err="1"/>
              <a:t>viết</a:t>
            </a:r>
            <a:r>
              <a:rPr lang="fr-FR" sz="2800" dirty="0"/>
              <a:t> </a:t>
            </a:r>
            <a:r>
              <a:rPr lang="fr-FR" sz="2800" dirty="0" err="1"/>
              <a:t>đoạn</a:t>
            </a:r>
            <a:r>
              <a:rPr lang="fr-FR" sz="2800" dirty="0"/>
              <a:t> </a:t>
            </a:r>
            <a:r>
              <a:rPr lang="fr-FR" sz="2800" dirty="0" err="1"/>
              <a:t>văn</a:t>
            </a:r>
            <a:r>
              <a:rPr lang="fr-FR" sz="2800" dirty="0"/>
              <a:t> </a:t>
            </a:r>
            <a:r>
              <a:rPr lang="fr-FR" sz="2800" dirty="0" err="1"/>
              <a:t>ghi</a:t>
            </a:r>
            <a:r>
              <a:rPr lang="fr-FR" sz="2800" dirty="0"/>
              <a:t> </a:t>
            </a:r>
            <a:r>
              <a:rPr lang="fr-FR" sz="2800" dirty="0" err="1"/>
              <a:t>lại</a:t>
            </a:r>
            <a:r>
              <a:rPr lang="fr-FR" sz="2800" dirty="0"/>
              <a:t> </a:t>
            </a:r>
            <a:r>
              <a:rPr lang="fr-FR" sz="2800" dirty="0" err="1"/>
              <a:t>điều</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a:t>
            </a:r>
          </a:p>
        </p:txBody>
      </p:sp>
      <p:sp>
        <p:nvSpPr>
          <p:cNvPr id="7" name="Arrow: Chevron 6">
            <a:extLst>
              <a:ext uri="{FF2B5EF4-FFF2-40B4-BE49-F238E27FC236}">
                <a16:creationId xmlns:a16="http://schemas.microsoft.com/office/drawing/2014/main" id="{13796011-5F9E-4391-AB2E-36EDAEA6EAAD}"/>
              </a:ext>
            </a:extLst>
          </p:cNvPr>
          <p:cNvSpPr/>
          <p:nvPr/>
        </p:nvSpPr>
        <p:spPr>
          <a:xfrm>
            <a:off x="421174" y="13525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398975" y="3811816"/>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89" y="107054"/>
            <a:ext cx="776998" cy="766684"/>
          </a:xfrm>
          <a:prstGeom prst="rect">
            <a:avLst/>
          </a:prstGeom>
        </p:spPr>
      </p:pic>
      <p:sp>
        <p:nvSpPr>
          <p:cNvPr id="3" name="TextBox 2"/>
          <p:cNvSpPr txBox="1"/>
          <p:nvPr/>
        </p:nvSpPr>
        <p:spPr>
          <a:xfrm>
            <a:off x="762000" y="3638550"/>
            <a:ext cx="4548681" cy="830997"/>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endParaRPr lang="en-US" sz="24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3054724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nh minh hoa chu de Canh chim hoa binh[1]"/>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914400" y="438150"/>
            <a:ext cx="3499485"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ABEB2D-14D5-E715-710F-50E8E6B9F84A}"/>
              </a:ext>
            </a:extLst>
          </p:cNvPr>
          <p:cNvSpPr txBox="1"/>
          <p:nvPr/>
        </p:nvSpPr>
        <p:spPr>
          <a:xfrm>
            <a:off x="5181600" y="2266950"/>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5" name="Picture 4">
            <a:extLst>
              <a:ext uri="{FF2B5EF4-FFF2-40B4-BE49-F238E27FC236}">
                <a16:creationId xmlns:a16="http://schemas.microsoft.com/office/drawing/2014/main" id="{56578C19-6DA2-5FBA-FEC1-539C248D4D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83292" y="810282"/>
            <a:ext cx="793472" cy="1273141"/>
          </a:xfrm>
          <a:prstGeom prst="rect">
            <a:avLst/>
          </a:prstGeom>
        </p:spPr>
      </p:pic>
    </p:spTree>
    <p:extLst>
      <p:ext uri="{BB962C8B-B14F-4D97-AF65-F5344CB8AC3E}">
        <p14:creationId xmlns:p14="http://schemas.microsoft.com/office/powerpoint/2010/main" val="2447193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ung con seu bang giay"/>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2008426" y="1154332"/>
            <a:ext cx="5307272" cy="3595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297" y="361950"/>
            <a:ext cx="5487401" cy="646331"/>
          </a:xfrm>
          <a:prstGeom prst="rect">
            <a:avLst/>
          </a:prstGeom>
          <a:noFill/>
          <a:ln>
            <a:noFill/>
          </a:ln>
        </p:spPr>
        <p:txBody>
          <a:bodyPr wrap="none">
            <a:spAutoFit/>
          </a:bodyPr>
          <a:lstStyle/>
          <a:p>
            <a:pPr algn="ctr">
              <a:defRPr/>
            </a:pPr>
            <a:r>
              <a:rPr lang="en-US" sz="3600" b="1" dirty="0" err="1">
                <a:ln w="22225">
                  <a:solidFill>
                    <a:schemeClr val="tx1"/>
                  </a:solidFill>
                  <a:prstDash val="solid"/>
                </a:ln>
                <a:solidFill>
                  <a:srgbClr val="FFFF00"/>
                </a:solidFill>
                <a:latin typeface="UTM Androgyne" panose="02040603050506020204" pitchFamily="18" charset="0"/>
                <a:cs typeface="SVN-Androgyne" panose="02040603050506020204" charset="0"/>
              </a:rPr>
              <a:t>Những</a:t>
            </a:r>
            <a:r>
              <a:rPr lang="en-US" sz="3600" b="1" dirty="0">
                <a:ln w="22225">
                  <a:solidFill>
                    <a:schemeClr val="tx1"/>
                  </a:solidFill>
                  <a:prstDash val="solid"/>
                </a:ln>
                <a:solidFill>
                  <a:srgbClr val="FFFF00"/>
                </a:solidFill>
                <a:latin typeface="UTM Androgyne" panose="02040603050506020204" pitchFamily="18" charset="0"/>
                <a:cs typeface="SVN-Androgyne" panose="02040603050506020204" charset="0"/>
              </a:rPr>
              <a:t> con </a:t>
            </a:r>
            <a:r>
              <a:rPr lang="en-US" sz="3600" b="1" dirty="0" err="1">
                <a:ln w="22225">
                  <a:solidFill>
                    <a:schemeClr val="tx1"/>
                  </a:solidFill>
                  <a:prstDash val="solid"/>
                </a:ln>
                <a:solidFill>
                  <a:srgbClr val="FFFF00"/>
                </a:solidFill>
                <a:latin typeface="UTM Androgyne" panose="02040603050506020204" pitchFamily="18" charset="0"/>
                <a:cs typeface="SVN-Androgyne" panose="02040603050506020204" charset="0"/>
              </a:rPr>
              <a:t>sếu</a:t>
            </a:r>
            <a:r>
              <a:rPr lang="en-US" sz="3600" b="1" dirty="0">
                <a:ln w="22225">
                  <a:solidFill>
                    <a:schemeClr val="tx1"/>
                  </a:solidFill>
                  <a:prstDash val="solid"/>
                </a:ln>
                <a:solidFill>
                  <a:srgbClr val="FFFF00"/>
                </a:solidFill>
                <a:latin typeface="UTM Androgyne" panose="02040603050506020204" pitchFamily="18" charset="0"/>
                <a:cs typeface="SVN-Androgyne" panose="02040603050506020204" charset="0"/>
              </a:rPr>
              <a:t> </a:t>
            </a:r>
            <a:r>
              <a:rPr lang="en-US" sz="3600" b="1" dirty="0" err="1">
                <a:ln w="22225">
                  <a:solidFill>
                    <a:schemeClr val="tx1"/>
                  </a:solidFill>
                  <a:prstDash val="solid"/>
                </a:ln>
                <a:solidFill>
                  <a:srgbClr val="FFFF00"/>
                </a:solidFill>
                <a:latin typeface="UTM Androgyne" panose="02040603050506020204" pitchFamily="18" charset="0"/>
                <a:cs typeface="SVN-Androgyne" panose="02040603050506020204" charset="0"/>
              </a:rPr>
              <a:t>bằng</a:t>
            </a:r>
            <a:r>
              <a:rPr lang="en-US" sz="3600" b="1" dirty="0">
                <a:ln w="22225">
                  <a:solidFill>
                    <a:schemeClr val="tx1"/>
                  </a:solidFill>
                  <a:prstDash val="solid"/>
                </a:ln>
                <a:solidFill>
                  <a:srgbClr val="FFFF00"/>
                </a:solidFill>
                <a:latin typeface="UTM Androgyne" panose="02040603050506020204" pitchFamily="18" charset="0"/>
                <a:cs typeface="SVN-Androgyne" panose="02040603050506020204" charset="0"/>
              </a:rPr>
              <a:t> </a:t>
            </a:r>
            <a:r>
              <a:rPr lang="en-US" sz="3600" b="1" dirty="0" err="1">
                <a:ln w="22225">
                  <a:solidFill>
                    <a:schemeClr val="tx1"/>
                  </a:solidFill>
                  <a:prstDash val="solid"/>
                </a:ln>
                <a:solidFill>
                  <a:srgbClr val="FFFF00"/>
                </a:solidFill>
                <a:latin typeface="UTM Androgyne" panose="02040603050506020204" pitchFamily="18" charset="0"/>
                <a:cs typeface="SVN-Androgyne" panose="02040603050506020204" charset="0"/>
              </a:rPr>
              <a:t>giấy</a:t>
            </a:r>
            <a:endParaRPr lang="en-US" sz="3600" b="1" dirty="0">
              <a:ln w="22225">
                <a:solidFill>
                  <a:schemeClr val="tx1"/>
                </a:solidFill>
                <a:prstDash val="solid"/>
              </a:ln>
              <a:solidFill>
                <a:srgbClr val="FFFF00"/>
              </a:solidFill>
              <a:latin typeface="UTM Androgyne" panose="02040603050506020204" pitchFamily="18" charset="0"/>
              <a:cs typeface="SVN-Androgyne" panose="02040603050506020204" charset="0"/>
            </a:endParaRPr>
          </a:p>
        </p:txBody>
      </p:sp>
    </p:spTree>
    <p:extLst>
      <p:ext uri="{BB962C8B-B14F-4D97-AF65-F5344CB8AC3E}">
        <p14:creationId xmlns:p14="http://schemas.microsoft.com/office/powerpoint/2010/main" val="1248476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676400" y="1352550"/>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847725" y="1152451"/>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026318" y="3081374"/>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841331" y="2909923"/>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953736" y="409963"/>
            <a:ext cx="3236527" cy="561692"/>
          </a:xfrm>
          <a:prstGeom prst="rect">
            <a:avLst/>
          </a:prstGeom>
          <a:noFill/>
        </p:spPr>
        <p:txBody>
          <a:bodyPr vert="horz" wrap="none" lIns="68580" tIns="34290" rIns="68580" bIns="34290" rtlCol="0" anchor="ctr">
            <a:spAutoFit/>
          </a:bodyPr>
          <a:lstStyle/>
          <a:p>
            <a:pPr algn="ctr">
              <a:spcBef>
                <a:spcPct val="0"/>
              </a:spcBef>
            </a:pPr>
            <a:r>
              <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p>
        </p:txBody>
      </p:sp>
      <p:sp>
        <p:nvSpPr>
          <p:cNvPr id="17" name="TextBox 16">
            <a:extLst>
              <a:ext uri="{FF2B5EF4-FFF2-40B4-BE49-F238E27FC236}">
                <a16:creationId xmlns:a16="http://schemas.microsoft.com/office/drawing/2014/main" id="{344952D8-0FDD-40E1-9F1F-FBB1F72C4BAC}"/>
              </a:ext>
            </a:extLst>
          </p:cNvPr>
          <p:cNvSpPr txBox="1"/>
          <p:nvPr/>
        </p:nvSpPr>
        <p:spPr>
          <a:xfrm>
            <a:off x="2438400" y="1474083"/>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234678" y="3224175"/>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a:solidFill>
                  <a:srgbClr val="FB8246"/>
                </a:solidFill>
                <a:effectLst/>
                <a:latin typeface="Arial" panose="020B0604020202020204" pitchFamily="34" charset="0"/>
                <a:ea typeface="Times New Roman" panose="02020603050405020304" pitchFamily="18" charset="0"/>
                <a:cs typeface="Arial" panose="020B0604020202020204" pitchFamily="34" charset="0"/>
              </a:rPr>
              <a:t> hòa bình.</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746653" y="666750"/>
            <a:ext cx="8001000" cy="544893"/>
          </a:xfrm>
          <a:prstGeom prst="rect">
            <a:avLst/>
          </a:prstGeom>
          <a:noFill/>
        </p:spPr>
        <p:txBody>
          <a:bodyPr wrap="square" rtlCol="0">
            <a:spAutoFit/>
          </a:bodyPr>
          <a:lstStyle/>
          <a:p>
            <a:pPr>
              <a:lnSpc>
                <a:spcPct val="114000"/>
              </a:lnSpc>
            </a:pP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Bài</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văn</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chia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làm</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mấy</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Đó</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là</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Aachen" panose="02020500000000000000" pitchFamily="18" charset="0"/>
                <a:cs typeface="Times New Roman" panose="02020603050405020304" pitchFamily="18" charset="0"/>
              </a:rPr>
              <a:t>nào</a:t>
            </a:r>
            <a:r>
              <a:rPr lang="en-US" sz="2800" b="1" dirty="0">
                <a:solidFill>
                  <a:srgbClr val="0000FF"/>
                </a:solidFill>
                <a:latin typeface="Times New Roman" panose="02020603050405020304" pitchFamily="18" charset="0"/>
                <a:ea typeface="Aachen" panose="02020500000000000000" pitchFamily="18" charset="0"/>
                <a:cs typeface="Times New Roman" panose="02020603050405020304" pitchFamily="18" charset="0"/>
              </a:rPr>
              <a:t>?</a:t>
            </a:r>
          </a:p>
        </p:txBody>
      </p:sp>
      <p:sp>
        <p:nvSpPr>
          <p:cNvPr id="5" name="Text Box 5"/>
          <p:cNvSpPr txBox="1">
            <a:spLocks noChangeArrowheads="1"/>
          </p:cNvSpPr>
          <p:nvPr/>
        </p:nvSpPr>
        <p:spPr bwMode="auto">
          <a:xfrm>
            <a:off x="1066800" y="1428750"/>
            <a:ext cx="788511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algn="just">
              <a:spcBef>
                <a:spcPct val="50000"/>
              </a:spcBef>
            </a:pP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Đoạn</a:t>
            </a:r>
            <a:r>
              <a:rPr lang="en-US" altLang="zh-CN" sz="2800" dirty="0">
                <a:solidFill>
                  <a:srgbClr val="002060"/>
                </a:solidFill>
                <a:latin typeface="Times New Roman" panose="02020603050405020304" pitchFamily="18" charset="0"/>
                <a:cs typeface="Times New Roman" panose="02020603050405020304" pitchFamily="18" charset="0"/>
              </a:rPr>
              <a:t> 1: </a:t>
            </a:r>
            <a:r>
              <a:rPr lang="en-US" altLang="zh-CN" sz="2800" dirty="0" err="1">
                <a:solidFill>
                  <a:srgbClr val="002060"/>
                </a:solidFill>
                <a:latin typeface="Times New Roman" panose="02020603050405020304" pitchFamily="18" charset="0"/>
                <a:cs typeface="Times New Roman" panose="02020603050405020304" pitchFamily="18" charset="0"/>
              </a:rPr>
              <a:t>Từ</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đầu</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đến</a:t>
            </a:r>
            <a:r>
              <a:rPr lang="en-US" altLang="zh-CN" sz="2800" dirty="0">
                <a:solidFill>
                  <a:srgbClr val="002060"/>
                </a:solidFill>
                <a:latin typeface="Times New Roman" panose="02020603050405020304" pitchFamily="18" charset="0"/>
                <a:cs typeface="Times New Roman" panose="02020603050405020304" pitchFamily="18" charset="0"/>
              </a:rPr>
              <a:t> … </a:t>
            </a:r>
            <a:r>
              <a:rPr lang="en-US" altLang="zh-CN" sz="2800" dirty="0" err="1">
                <a:solidFill>
                  <a:srgbClr val="002060"/>
                </a:solidFill>
                <a:latin typeface="Times New Roman" panose="02020603050405020304" pitchFamily="18" charset="0"/>
                <a:cs typeface="Times New Roman" panose="02020603050405020304" pitchFamily="18" charset="0"/>
              </a:rPr>
              <a:t>xuống</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Nhật</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Bản</a:t>
            </a:r>
            <a:r>
              <a:rPr lang="en-US" altLang="zh-CN" sz="2800" dirty="0">
                <a:solidFill>
                  <a:srgbClr val="002060"/>
                </a:solidFill>
                <a:latin typeface="Times New Roman" panose="02020603050405020304" pitchFamily="18" charset="0"/>
                <a:cs typeface="Times New Roman" panose="02020603050405020304" pitchFamily="18" charset="0"/>
              </a:rPr>
              <a:t>.</a:t>
            </a:r>
          </a:p>
          <a:p>
            <a:pPr algn="just">
              <a:spcBef>
                <a:spcPct val="50000"/>
              </a:spcBef>
            </a:pP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Đoạn</a:t>
            </a:r>
            <a:r>
              <a:rPr lang="en-US" altLang="zh-CN" sz="2800" dirty="0">
                <a:solidFill>
                  <a:srgbClr val="002060"/>
                </a:solidFill>
                <a:latin typeface="Times New Roman" panose="02020603050405020304" pitchFamily="18" charset="0"/>
                <a:cs typeface="Times New Roman" panose="02020603050405020304" pitchFamily="18" charset="0"/>
              </a:rPr>
              <a:t> 2: </a:t>
            </a:r>
            <a:r>
              <a:rPr lang="en-US" altLang="zh-CN" sz="2800" dirty="0" err="1">
                <a:solidFill>
                  <a:srgbClr val="002060"/>
                </a:solidFill>
                <a:latin typeface="Times New Roman" panose="02020603050405020304" pitchFamily="18" charset="0"/>
                <a:cs typeface="Times New Roman" panose="02020603050405020304" pitchFamily="18" charset="0"/>
              </a:rPr>
              <a:t>Tiếp</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đến</a:t>
            </a:r>
            <a:r>
              <a:rPr lang="en-US" altLang="zh-CN" sz="2800" dirty="0">
                <a:solidFill>
                  <a:srgbClr val="002060"/>
                </a:solidFill>
                <a:latin typeface="Times New Roman" panose="02020603050405020304" pitchFamily="18" charset="0"/>
                <a:cs typeface="Times New Roman" panose="02020603050405020304" pitchFamily="18" charset="0"/>
              </a:rPr>
              <a:t> … </a:t>
            </a:r>
            <a:r>
              <a:rPr lang="en-US" altLang="zh-CN" sz="2800" dirty="0" err="1">
                <a:solidFill>
                  <a:srgbClr val="002060"/>
                </a:solidFill>
                <a:latin typeface="Times New Roman" panose="02020603050405020304" pitchFamily="18" charset="0"/>
                <a:cs typeface="Times New Roman" panose="02020603050405020304" pitchFamily="18" charset="0"/>
              </a:rPr>
              <a:t>phóng</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xạ</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nguyên</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tử</a:t>
            </a:r>
            <a:r>
              <a:rPr lang="en-US" altLang="zh-CN" sz="2800" dirty="0">
                <a:solidFill>
                  <a:srgbClr val="002060"/>
                </a:solidFill>
                <a:latin typeface="Times New Roman" panose="02020603050405020304" pitchFamily="18" charset="0"/>
                <a:cs typeface="Times New Roman" panose="02020603050405020304" pitchFamily="18" charset="0"/>
              </a:rPr>
              <a:t> .</a:t>
            </a:r>
          </a:p>
          <a:p>
            <a:pPr algn="just">
              <a:spcBef>
                <a:spcPct val="50000"/>
              </a:spcBef>
            </a:pP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Đoạn</a:t>
            </a:r>
            <a:r>
              <a:rPr lang="en-US" altLang="zh-CN" sz="2800" dirty="0">
                <a:solidFill>
                  <a:srgbClr val="002060"/>
                </a:solidFill>
                <a:latin typeface="Times New Roman" panose="02020603050405020304" pitchFamily="18" charset="0"/>
                <a:cs typeface="Times New Roman" panose="02020603050405020304" pitchFamily="18" charset="0"/>
              </a:rPr>
              <a:t> 3: </a:t>
            </a:r>
            <a:r>
              <a:rPr lang="en-US" altLang="zh-CN" sz="2800" dirty="0" err="1">
                <a:solidFill>
                  <a:srgbClr val="002060"/>
                </a:solidFill>
                <a:latin typeface="Times New Roman" panose="02020603050405020304" pitchFamily="18" charset="0"/>
                <a:cs typeface="Times New Roman" panose="02020603050405020304" pitchFamily="18" charset="0"/>
              </a:rPr>
              <a:t>Tiếp</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đến</a:t>
            </a:r>
            <a:r>
              <a:rPr lang="en-US" altLang="zh-CN" sz="2800" dirty="0">
                <a:solidFill>
                  <a:srgbClr val="002060"/>
                </a:solidFill>
                <a:latin typeface="Times New Roman" panose="02020603050405020304" pitchFamily="18" charset="0"/>
                <a:cs typeface="Times New Roman" panose="02020603050405020304" pitchFamily="18" charset="0"/>
              </a:rPr>
              <a:t> … </a:t>
            </a:r>
            <a:r>
              <a:rPr lang="en-US" altLang="zh-CN" sz="2800" dirty="0" err="1">
                <a:solidFill>
                  <a:srgbClr val="002060"/>
                </a:solidFill>
                <a:latin typeface="Times New Roman" panose="02020603050405020304" pitchFamily="18" charset="0"/>
                <a:cs typeface="Times New Roman" panose="02020603050405020304" pitchFamily="18" charset="0"/>
              </a:rPr>
              <a:t>gấp</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được</a:t>
            </a:r>
            <a:r>
              <a:rPr lang="en-US" altLang="zh-CN" sz="2800" dirty="0">
                <a:solidFill>
                  <a:srgbClr val="002060"/>
                </a:solidFill>
                <a:latin typeface="Times New Roman" panose="02020603050405020304" pitchFamily="18" charset="0"/>
                <a:cs typeface="Times New Roman" panose="02020603050405020304" pitchFamily="18" charset="0"/>
              </a:rPr>
              <a:t> 644 con.</a:t>
            </a:r>
          </a:p>
          <a:p>
            <a:pPr algn="just">
              <a:spcBef>
                <a:spcPct val="50000"/>
              </a:spcBef>
            </a:pP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Đoạn</a:t>
            </a:r>
            <a:r>
              <a:rPr lang="en-US" altLang="zh-CN" sz="2800" dirty="0">
                <a:solidFill>
                  <a:srgbClr val="002060"/>
                </a:solidFill>
                <a:latin typeface="Times New Roman" panose="02020603050405020304" pitchFamily="18" charset="0"/>
                <a:cs typeface="Times New Roman" panose="02020603050405020304" pitchFamily="18" charset="0"/>
              </a:rPr>
              <a:t> 4: </a:t>
            </a:r>
            <a:r>
              <a:rPr lang="en-US" altLang="zh-CN" sz="2800" dirty="0" err="1">
                <a:solidFill>
                  <a:srgbClr val="002060"/>
                </a:solidFill>
                <a:latin typeface="Times New Roman" panose="02020603050405020304" pitchFamily="18" charset="0"/>
                <a:cs typeface="Times New Roman" panose="02020603050405020304" pitchFamily="18" charset="0"/>
              </a:rPr>
              <a:t>Phần</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còn</a:t>
            </a:r>
            <a:r>
              <a:rPr lang="en-US" altLang="zh-CN" sz="2800" dirty="0">
                <a:solidFill>
                  <a:srgbClr val="002060"/>
                </a:solidFill>
                <a:latin typeface="Times New Roman" panose="02020603050405020304" pitchFamily="18" charset="0"/>
                <a:cs typeface="Times New Roman" panose="02020603050405020304" pitchFamily="18" charset="0"/>
              </a:rPr>
              <a:t> </a:t>
            </a:r>
            <a:r>
              <a:rPr lang="en-US" altLang="zh-CN" sz="2800" dirty="0" err="1">
                <a:solidFill>
                  <a:srgbClr val="002060"/>
                </a:solidFill>
                <a:latin typeface="Times New Roman" panose="02020603050405020304" pitchFamily="18" charset="0"/>
                <a:cs typeface="Times New Roman" panose="02020603050405020304" pitchFamily="18" charset="0"/>
              </a:rPr>
              <a:t>lại</a:t>
            </a:r>
            <a:r>
              <a:rPr lang="en-US" altLang="zh-CN"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7518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9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81400" y="1581150"/>
            <a:ext cx="4311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3200" b="1">
                <a:solidFill>
                  <a:schemeClr val="bg1"/>
                </a:solidFill>
                <a:latin typeface="Times New Roman" panose="02020603050405020304" pitchFamily="18" charset="0"/>
              </a:rPr>
              <a:t>- Hi-rô-si-ma</a:t>
            </a:r>
          </a:p>
          <a:p>
            <a:pPr eaLnBrk="1" hangingPunct="1"/>
            <a:r>
              <a:rPr lang="en-US" altLang="en-US" sz="3200" b="1">
                <a:solidFill>
                  <a:schemeClr val="bg1"/>
                </a:solidFill>
                <a:latin typeface="Times New Roman" panose="02020603050405020304" pitchFamily="18" charset="0"/>
              </a:rPr>
              <a:t>- Na-ga-xa-ki</a:t>
            </a:r>
          </a:p>
          <a:p>
            <a:pPr eaLnBrk="1" hangingPunct="1"/>
            <a:r>
              <a:rPr lang="en-US" altLang="en-US" sz="3200" b="1">
                <a:solidFill>
                  <a:schemeClr val="bg1"/>
                </a:solidFill>
                <a:latin typeface="Times New Roman" panose="02020603050405020304" pitchFamily="18" charset="0"/>
              </a:rPr>
              <a:t>- Xa-xa-cô Xa-xa-ki</a:t>
            </a: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200400" y="723900"/>
            <a:ext cx="3347357"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err="1">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a:t>
            </a:r>
            <a:r>
              <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3600" b="1" cap="all" dirty="0" err="1">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đọc</a:t>
            </a:r>
            <a:endPar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347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1389744" y="1788327"/>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61" y="3143250"/>
            <a:ext cx="3827639" cy="2000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9"/>
          <p:cNvSpPr txBox="1">
            <a:spLocks noChangeArrowheads="1"/>
          </p:cNvSpPr>
          <p:nvPr/>
        </p:nvSpPr>
        <p:spPr bwMode="auto">
          <a:xfrm>
            <a:off x="533400" y="1195164"/>
            <a:ext cx="83058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en-GB" altLang="en-US" sz="2800" b="1" dirty="0"/>
              <a:t>    </a:t>
            </a:r>
            <a:r>
              <a:rPr lang="en-GB" altLang="en-US" sz="2800" b="1" dirty="0" err="1"/>
              <a:t>Cô</a:t>
            </a:r>
            <a:r>
              <a:rPr lang="en-GB" altLang="en-US" sz="2800" b="1" dirty="0"/>
              <a:t> </a:t>
            </a:r>
            <a:r>
              <a:rPr lang="en-GB" altLang="en-US" sz="2800" b="1" dirty="0" err="1"/>
              <a:t>bé</a:t>
            </a:r>
            <a:r>
              <a:rPr lang="en-GB" altLang="en-US" sz="2800" b="1" dirty="0"/>
              <a:t> </a:t>
            </a:r>
            <a:r>
              <a:rPr lang="en-GB" altLang="en-US" sz="2800" b="1" dirty="0" err="1"/>
              <a:t>ngây</a:t>
            </a:r>
            <a:r>
              <a:rPr lang="en-GB" altLang="en-US" sz="2800" b="1" dirty="0"/>
              <a:t> </a:t>
            </a:r>
            <a:r>
              <a:rPr lang="en-GB" altLang="en-US" sz="2800" b="1" dirty="0" err="1"/>
              <a:t>thơ</a:t>
            </a:r>
            <a:r>
              <a:rPr lang="en-GB" altLang="en-US" sz="2800" b="1" dirty="0"/>
              <a:t> tin </a:t>
            </a:r>
            <a:r>
              <a:rPr lang="en-GB" altLang="en-US" sz="2800" b="1" dirty="0" err="1"/>
              <a:t>vào</a:t>
            </a:r>
            <a:r>
              <a:rPr lang="en-GB" altLang="en-US" sz="2800" b="1" dirty="0"/>
              <a:t> </a:t>
            </a:r>
            <a:r>
              <a:rPr lang="en-GB" altLang="en-US" sz="2800" b="1" dirty="0" err="1"/>
              <a:t>một</a:t>
            </a:r>
            <a:r>
              <a:rPr lang="en-GB" altLang="en-US" sz="2800" b="1" dirty="0"/>
              <a:t> </a:t>
            </a:r>
            <a:r>
              <a:rPr lang="en-GB" altLang="en-US" sz="2800" b="1" dirty="0" err="1"/>
              <a:t>truyền</a:t>
            </a:r>
            <a:r>
              <a:rPr lang="en-GB" altLang="en-US" sz="2800" b="1" dirty="0"/>
              <a:t> </a:t>
            </a:r>
            <a:r>
              <a:rPr lang="en-GB" altLang="en-US" sz="2800" b="1" dirty="0" err="1"/>
              <a:t>thuyết</a:t>
            </a:r>
            <a:r>
              <a:rPr lang="en-GB" altLang="en-US" sz="2800" b="1" dirty="0"/>
              <a:t> </a:t>
            </a:r>
            <a:r>
              <a:rPr lang="en-GB" altLang="en-US" sz="2800" b="1" dirty="0" err="1"/>
              <a:t>nói</a:t>
            </a:r>
            <a:r>
              <a:rPr lang="en-GB" altLang="en-US" sz="2800" b="1" dirty="0"/>
              <a:t> </a:t>
            </a:r>
            <a:r>
              <a:rPr lang="en-GB" altLang="en-US" sz="2800" b="1" dirty="0" err="1"/>
              <a:t>rằng</a:t>
            </a:r>
            <a:r>
              <a:rPr lang="en-GB" altLang="en-US" sz="2800" b="1" dirty="0"/>
              <a:t> </a:t>
            </a:r>
            <a:r>
              <a:rPr lang="en-GB" altLang="en-US" sz="2800" b="1" dirty="0" err="1"/>
              <a:t>nếu</a:t>
            </a:r>
            <a:r>
              <a:rPr lang="en-GB" altLang="en-US" sz="2800" b="1" dirty="0"/>
              <a:t> </a:t>
            </a:r>
            <a:r>
              <a:rPr lang="en-GB" altLang="en-US" sz="2800" b="1" dirty="0" err="1"/>
              <a:t>gấp</a:t>
            </a:r>
            <a:r>
              <a:rPr lang="en-GB" altLang="en-US" sz="2800" b="1" dirty="0"/>
              <a:t> </a:t>
            </a:r>
            <a:r>
              <a:rPr lang="en-GB" altLang="en-US" sz="2800" b="1" dirty="0" err="1"/>
              <a:t>đủ</a:t>
            </a:r>
            <a:r>
              <a:rPr lang="en-GB" altLang="en-US" sz="2800" b="1" dirty="0"/>
              <a:t> </a:t>
            </a:r>
            <a:r>
              <a:rPr lang="en-GB" altLang="en-US" sz="2800" b="1" dirty="0" err="1"/>
              <a:t>một</a:t>
            </a:r>
            <a:r>
              <a:rPr lang="en-GB" altLang="en-US" sz="2800" b="1" dirty="0"/>
              <a:t> </a:t>
            </a:r>
            <a:r>
              <a:rPr lang="en-GB" altLang="en-US" sz="2800" b="1" dirty="0" err="1"/>
              <a:t>nghìn</a:t>
            </a:r>
            <a:r>
              <a:rPr lang="en-GB" altLang="en-US" sz="2800" b="1" dirty="0"/>
              <a:t> con </a:t>
            </a:r>
            <a:r>
              <a:rPr lang="en-GB" altLang="en-US" sz="2800" b="1" dirty="0" err="1"/>
              <a:t>sếu</a:t>
            </a:r>
            <a:r>
              <a:rPr lang="en-GB" altLang="en-US" sz="2800" b="1" dirty="0"/>
              <a:t> </a:t>
            </a:r>
            <a:r>
              <a:rPr lang="en-GB" altLang="en-US" sz="2800" b="1" dirty="0" err="1"/>
              <a:t>bằng</a:t>
            </a:r>
            <a:r>
              <a:rPr lang="en-GB" altLang="en-US" sz="2800" b="1" dirty="0"/>
              <a:t> </a:t>
            </a:r>
            <a:r>
              <a:rPr lang="en-GB" altLang="en-US" sz="2800" b="1" dirty="0" err="1"/>
              <a:t>giấy</a:t>
            </a:r>
            <a:r>
              <a:rPr lang="en-GB" altLang="en-US" sz="2800" b="1" dirty="0"/>
              <a:t> </a:t>
            </a:r>
            <a:r>
              <a:rPr lang="en-GB" altLang="en-US" sz="2800" b="1" dirty="0" err="1"/>
              <a:t>treo</a:t>
            </a:r>
            <a:r>
              <a:rPr lang="en-GB" altLang="en-US" sz="2800" b="1" dirty="0"/>
              <a:t> </a:t>
            </a:r>
            <a:r>
              <a:rPr lang="en-GB" altLang="en-US" sz="2800" b="1" dirty="0" err="1"/>
              <a:t>quanh</a:t>
            </a:r>
            <a:r>
              <a:rPr lang="en-GB" altLang="en-US" sz="2800" b="1" dirty="0"/>
              <a:t> </a:t>
            </a:r>
            <a:r>
              <a:rPr lang="en-GB" altLang="en-US" sz="2800" b="1" dirty="0" err="1"/>
              <a:t>phòng</a:t>
            </a:r>
            <a:r>
              <a:rPr lang="en-GB" altLang="en-US" sz="2800" b="1" dirty="0"/>
              <a:t>, </a:t>
            </a:r>
            <a:r>
              <a:rPr lang="en-GB" altLang="en-US" sz="2800" b="1" dirty="0" err="1"/>
              <a:t>em</a:t>
            </a:r>
            <a:r>
              <a:rPr lang="en-GB" altLang="en-US" sz="2800" b="1" dirty="0"/>
              <a:t> </a:t>
            </a:r>
            <a:r>
              <a:rPr lang="en-GB" altLang="en-US" sz="2800" b="1" dirty="0" err="1"/>
              <a:t>sẽ</a:t>
            </a:r>
            <a:r>
              <a:rPr lang="en-GB" altLang="en-US" sz="2800" b="1" dirty="0"/>
              <a:t> </a:t>
            </a:r>
            <a:r>
              <a:rPr lang="en-GB" altLang="en-US" sz="2800" b="1" dirty="0" err="1"/>
              <a:t>khỏi</a:t>
            </a:r>
            <a:r>
              <a:rPr lang="en-GB" altLang="en-US" sz="2800" b="1" dirty="0"/>
              <a:t> </a:t>
            </a:r>
            <a:r>
              <a:rPr lang="en-GB" altLang="en-US" sz="2800" b="1" dirty="0" err="1"/>
              <a:t>bệnh</a:t>
            </a:r>
            <a:r>
              <a:rPr lang="en-GB" altLang="en-US" sz="2800" b="1" dirty="0"/>
              <a:t>.</a:t>
            </a:r>
          </a:p>
        </p:txBody>
      </p:sp>
    </p:spTree>
    <p:extLst>
      <p:ext uri="{BB962C8B-B14F-4D97-AF65-F5344CB8AC3E}">
        <p14:creationId xmlns:p14="http://schemas.microsoft.com/office/powerpoint/2010/main" val="24794415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041" y="361950"/>
            <a:ext cx="8497959" cy="830997"/>
          </a:xfrm>
          <a:prstGeom prst="rect">
            <a:avLst/>
          </a:prstGeom>
          <a:noFill/>
        </p:spPr>
        <p:txBody>
          <a:bodyPr wrap="square" rtlCol="0">
            <a:spAutoFit/>
          </a:bodyPr>
          <a:lstStyle/>
          <a:p>
            <a:pPr>
              <a:defRPr/>
            </a:pP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Đọc</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thầm</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đoạn</a:t>
            </a:r>
            <a:r>
              <a:rPr lang="en-GB" altLang="en-US" sz="2400" b="1" dirty="0">
                <a:solidFill>
                  <a:srgbClr val="000000"/>
                </a:solidFill>
                <a:latin typeface="Times New Roman" panose="02020603050405020304" pitchFamily="18" charset="0"/>
              </a:rPr>
              <a:t> 1 </a:t>
            </a:r>
            <a:r>
              <a:rPr lang="en-GB" altLang="en-US" sz="2400" b="1" dirty="0" err="1">
                <a:solidFill>
                  <a:srgbClr val="000000"/>
                </a:solidFill>
                <a:latin typeface="Times New Roman" panose="02020603050405020304" pitchFamily="18" charset="0"/>
              </a:rPr>
              <a:t>v</a:t>
            </a:r>
            <a:r>
              <a:rPr lang="en-GB" altLang="en-US" sz="2400" b="1" dirty="0" err="1">
                <a:solidFill>
                  <a:srgbClr val="000000"/>
                </a:solidFill>
                <a:latin typeface="Times New Roman" panose="02020603050405020304" pitchFamily="18" charset="0"/>
                <a:cs typeface="Times New Roman" panose="02020603050405020304" pitchFamily="18" charset="0"/>
              </a:rPr>
              <a:t>à</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trả</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lời</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câu</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hỏi</a:t>
            </a:r>
            <a:r>
              <a:rPr lang="en-GB" altLang="en-US" sz="2400" b="1" dirty="0">
                <a:solidFill>
                  <a:srgbClr val="000000"/>
                </a:solidFill>
                <a:latin typeface="Times New Roman" panose="02020603050405020304" pitchFamily="18" charset="0"/>
              </a:rPr>
              <a:t>: </a:t>
            </a:r>
          </a:p>
          <a:p>
            <a:pPr>
              <a:defRPr/>
            </a:pPr>
            <a:r>
              <a:rPr lang="en-GB" altLang="en-US" sz="2400" b="1" dirty="0">
                <a:solidFill>
                  <a:srgbClr val="002060"/>
                </a:solidFill>
                <a:latin typeface="Times New Roman" panose="02020603050405020304" pitchFamily="18" charset="0"/>
              </a:rPr>
              <a:t>1. </a:t>
            </a:r>
            <a:r>
              <a:rPr lang="en-GB" altLang="en-US" sz="2400" b="1" dirty="0" err="1">
                <a:solidFill>
                  <a:srgbClr val="002060"/>
                </a:solidFill>
                <a:latin typeface="Times New Roman" panose="02020603050405020304" pitchFamily="18" charset="0"/>
              </a:rPr>
              <a:t>Xa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xa</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cô</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bị</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nhiễm</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phóng</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xạ</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từ</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lúc</a:t>
            </a:r>
            <a:r>
              <a:rPr lang="en-GB" altLang="en-US" sz="2400" b="1" dirty="0">
                <a:solidFill>
                  <a:srgbClr val="002060"/>
                </a:solidFill>
                <a:latin typeface="Times New Roman" panose="02020603050405020304" pitchFamily="18" charset="0"/>
              </a:rPr>
              <a:t> </a:t>
            </a:r>
            <a:r>
              <a:rPr lang="en-GB" altLang="en-US" sz="2400" b="1" dirty="0" err="1">
                <a:solidFill>
                  <a:srgbClr val="002060"/>
                </a:solidFill>
                <a:latin typeface="Times New Roman" panose="02020603050405020304" pitchFamily="18" charset="0"/>
              </a:rPr>
              <a:t>n</a:t>
            </a:r>
            <a:r>
              <a:rPr lang="en-GB" altLang="en-US" sz="2400" b="1" dirty="0" err="1">
                <a:solidFill>
                  <a:srgbClr val="002060"/>
                </a:solidFill>
                <a:latin typeface="Times New Roman" panose="02020603050405020304" pitchFamily="18" charset="0"/>
                <a:cs typeface="Times New Roman" panose="02020603050405020304" pitchFamily="18" charset="0"/>
              </a:rPr>
              <a:t>à</a:t>
            </a:r>
            <a:r>
              <a:rPr lang="en-GB" altLang="en-US" sz="2400" b="1" dirty="0" err="1">
                <a:solidFill>
                  <a:srgbClr val="002060"/>
                </a:solidFill>
                <a:latin typeface="Times New Roman" panose="02020603050405020304" pitchFamily="18" charset="0"/>
              </a:rPr>
              <a:t>o</a:t>
            </a:r>
            <a:r>
              <a:rPr lang="en-GB" altLang="en-US" sz="2400" b="1" dirty="0">
                <a:solidFill>
                  <a:srgbClr val="002060"/>
                </a:solidFill>
                <a:latin typeface="Times New Roman" panose="02020603050405020304" pitchFamily="18" charset="0"/>
              </a:rPr>
              <a:t>?</a:t>
            </a:r>
          </a:p>
        </p:txBody>
      </p:sp>
      <p:pic>
        <p:nvPicPr>
          <p:cNvPr id="13" name="Content Placeholder 3" descr="cdx1438975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90800" y="1428750"/>
            <a:ext cx="4191000" cy="2815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D34BAC7-F0AF-4C45-8C29-AF2CCE2AE42F}"/>
              </a:ext>
            </a:extLst>
          </p:cNvPr>
          <p:cNvSpPr txBox="1"/>
          <p:nvPr/>
        </p:nvSpPr>
        <p:spPr>
          <a:xfrm>
            <a:off x="1219200" y="732306"/>
            <a:ext cx="5943600" cy="461665"/>
          </a:xfrm>
          <a:prstGeom prst="rect">
            <a:avLst/>
          </a:prstGeom>
          <a:noFill/>
        </p:spPr>
        <p:txBody>
          <a:bodyPr wrap="square" rtlCol="0">
            <a:spAutoFit/>
          </a:bodyPr>
          <a:lstStyle/>
          <a:p>
            <a:pPr>
              <a:defRPr/>
            </a:pPr>
            <a:r>
              <a:rPr lang="en-GB" altLang="en-US" sz="2400" b="1" dirty="0">
                <a:solidFill>
                  <a:srgbClr val="000000"/>
                </a:solidFill>
                <a:latin typeface="Times New Roman" panose="02020603050405020304" pitchFamily="18" charset="0"/>
              </a:rPr>
              <a:t>     Bom </a:t>
            </a:r>
            <a:r>
              <a:rPr lang="en-GB" altLang="en-US" sz="2400" b="1" dirty="0" err="1">
                <a:solidFill>
                  <a:srgbClr val="000000"/>
                </a:solidFill>
                <a:latin typeface="Times New Roman" panose="02020603050405020304" pitchFamily="18" charset="0"/>
              </a:rPr>
              <a:t>nguyên</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tử</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là</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loại</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bom</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như</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thế</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nào</a:t>
            </a:r>
            <a:r>
              <a:rPr lang="en-GB" altLang="en-US" sz="2400" b="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22995794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16" presetClass="exit" presetSubtype="21" fill="hold" grpId="0" nodeType="withEffect">
                                  <p:stCondLst>
                                    <p:cond delay="0"/>
                                  </p:stCondLst>
                                  <p:childTnLst>
                                    <p:animEffect transition="out" filter="barn(inVertic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TotalTime>
  <Words>1635</Words>
  <Application>Microsoft Office PowerPoint</Application>
  <PresentationFormat>On-screen Show (16:9)</PresentationFormat>
  <Paragraphs>107</Paragraphs>
  <Slides>25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Merriweather-Regular</vt:lpstr>
      <vt:lpstr>Roboto</vt:lpstr>
      <vt:lpstr>Times New Roman</vt:lpstr>
      <vt:lpstr>UTM Androgyne</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408</cp:revision>
  <dcterms:created xsi:type="dcterms:W3CDTF">2014-09-16T11:54:17Z</dcterms:created>
  <dcterms:modified xsi:type="dcterms:W3CDTF">2022-09-18T11:31:12Z</dcterms:modified>
</cp:coreProperties>
</file>