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313" r:id="rId2"/>
    <p:sldId id="310" r:id="rId3"/>
    <p:sldId id="291" r:id="rId4"/>
    <p:sldId id="301" r:id="rId5"/>
    <p:sldId id="292" r:id="rId6"/>
    <p:sldId id="315" r:id="rId7"/>
    <p:sldId id="314" r:id="rId8"/>
    <p:sldId id="317" r:id="rId9"/>
    <p:sldId id="275" r:id="rId10"/>
    <p:sldId id="294" r:id="rId11"/>
    <p:sldId id="298" r:id="rId12"/>
    <p:sldId id="312" r:id="rId13"/>
    <p:sldId id="319" r:id="rId14"/>
    <p:sldId id="256" r:id="rId15"/>
    <p:sldId id="257" r:id="rId16"/>
    <p:sldId id="258" r:id="rId17"/>
    <p:sldId id="267" r:id="rId18"/>
    <p:sldId id="261" r:id="rId19"/>
    <p:sldId id="262" r:id="rId20"/>
    <p:sldId id="263" r:id="rId21"/>
    <p:sldId id="264" r:id="rId22"/>
    <p:sldId id="265" r:id="rId23"/>
    <p:sldId id="266" r:id="rId24"/>
    <p:sldId id="32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24" autoAdjust="0"/>
  </p:normalViewPr>
  <p:slideViewPr>
    <p:cSldViewPr>
      <p:cViewPr varScale="1">
        <p:scale>
          <a:sx n="81" d="100"/>
          <a:sy n="81" d="100"/>
        </p:scale>
        <p:origin x="9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FE72F-CEB8-4D0D-9508-326BCB04F43D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E6A37-7A13-473A-8AF3-75C3E1BAA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80926-78BF-41D2-A24D-3F29DC5A4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C2F43C-9B8D-4BA9-A18E-F71B3240134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46730F-530D-4570-897D-55390005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Chu_voi_con_o_ban_Don_-_Pham_Tuyen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jpeg"/><Relationship Id="rId7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0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Chu </a:t>
            </a:r>
            <a:r>
              <a:rPr lang="en-US" sz="2800" dirty="0" err="1">
                <a:latin typeface="+mj-lt"/>
              </a:rPr>
              <a:t>Thị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Soa</a:t>
            </a:r>
            <a:r>
              <a:rPr lang="en-US" sz="2800" dirty="0">
                <a:latin typeface="+mj-lt"/>
              </a:rPr>
              <a:t> – </a:t>
            </a:r>
            <a:r>
              <a:rPr lang="en-US" sz="2800" dirty="0" err="1">
                <a:latin typeface="+mj-lt"/>
              </a:rPr>
              <a:t>Đà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nẵng</a:t>
            </a:r>
            <a:endParaRPr lang="en-US" sz="2800" dirty="0">
              <a:latin typeface="+mj-lt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752600" y="1524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 b="0">
              <a:solidFill>
                <a:schemeClr val="tx1"/>
              </a:solidFill>
            </a:endParaRPr>
          </a:p>
        </p:txBody>
      </p:sp>
      <p:pic>
        <p:nvPicPr>
          <p:cNvPr id="2058" name="Picture 10" descr="Be chuc mung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396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3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2578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Keefers_Dividers20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7719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7334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10200"/>
            <a:ext cx="7334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10200"/>
            <a:ext cx="7334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Text Box 9"/>
          <p:cNvSpPr txBox="1">
            <a:spLocks noChangeArrowheads="1"/>
          </p:cNvSpPr>
          <p:nvPr/>
        </p:nvSpPr>
        <p:spPr bwMode="auto">
          <a:xfrm>
            <a:off x="660400" y="5715000"/>
            <a:ext cx="77597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42" tIns="48470" rIns="96942" bIns="48470">
            <a:spAutoFit/>
          </a:bodyPr>
          <a:lstStyle>
            <a:lvl1pPr defTabSz="968375" eaLnBrk="0" hangingPunct="0">
              <a:defRPr sz="4400" b="1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 defTabSz="968375" eaLnBrk="0" hangingPunct="0">
              <a:defRPr sz="4400" b="1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 defTabSz="968375" eaLnBrk="0" hangingPunct="0">
              <a:defRPr sz="4400" b="1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 defTabSz="968375" eaLnBrk="0" hangingPunct="0">
              <a:defRPr sz="4400" b="1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 defTabSz="968375" eaLnBrk="0" hangingPunct="0">
              <a:defRPr sz="4400" b="1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am-ET" sz="37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441825" y="4764088"/>
            <a:ext cx="4854575" cy="655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3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1066800" y="2209800"/>
            <a:ext cx="5091112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148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Kính</a:t>
            </a:r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chào</a:t>
            </a:r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quý</a:t>
            </a:r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thầy</a:t>
            </a:r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cô</a:t>
            </a:r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về</a:t>
            </a:r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dự</a:t>
            </a:r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giờ</a:t>
            </a:r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28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B0F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1" name="Picture 20" descr="july2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7912" y="3352799"/>
            <a:ext cx="2757488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0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7000">
              <a:schemeClr val="tx1"/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222624"/>
              </p:ext>
            </p:extLst>
          </p:nvPr>
        </p:nvGraphicFramePr>
        <p:xfrm>
          <a:off x="2743200" y="1524000"/>
          <a:ext cx="6096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3" imgW="698400" imgH="431640" progId="Equation.3">
                  <p:embed/>
                </p:oleObj>
              </mc:Choice>
              <mc:Fallback>
                <p:oleObj name="Equation" r:id="rId3" imgW="6984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0"/>
                        <a:ext cx="60960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5" name="Object 25"/>
          <p:cNvGraphicFramePr>
            <a:graphicFrameLocks noChangeAspect="1"/>
          </p:cNvGraphicFramePr>
          <p:nvPr/>
        </p:nvGraphicFramePr>
        <p:xfrm>
          <a:off x="2819400" y="3124200"/>
          <a:ext cx="3429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5" imgW="419040" imgH="177480" progId="Equation.3">
                  <p:embed/>
                </p:oleObj>
              </mc:Choice>
              <mc:Fallback>
                <p:oleObj name="Equation" r:id="rId5" imgW="4190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3429000" cy="1905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188792"/>
              </p:ext>
            </p:extLst>
          </p:nvPr>
        </p:nvGraphicFramePr>
        <p:xfrm>
          <a:off x="0" y="0"/>
          <a:ext cx="59436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7" imgW="901440" imgH="431640" progId="Equation.3">
                  <p:embed/>
                </p:oleObj>
              </mc:Choice>
              <mc:Fallback>
                <p:oleObj name="Equation" r:id="rId7" imgW="9014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943600" cy="3733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8000">
              <a:schemeClr val="tx1"/>
            </a:gs>
            <a:gs pos="0">
              <a:schemeClr val="bg1">
                <a:tint val="5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2743200" y="1524000"/>
          <a:ext cx="6096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3" imgW="698400" imgH="431640" progId="Equation.3">
                  <p:embed/>
                </p:oleObj>
              </mc:Choice>
              <mc:Fallback>
                <p:oleObj name="Equation" r:id="rId3" imgW="6984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0"/>
                        <a:ext cx="60960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5" name="Object 25"/>
          <p:cNvGraphicFramePr>
            <a:graphicFrameLocks noChangeAspect="1"/>
          </p:cNvGraphicFramePr>
          <p:nvPr/>
        </p:nvGraphicFramePr>
        <p:xfrm>
          <a:off x="3078163" y="3124200"/>
          <a:ext cx="290988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5" imgW="355320" imgH="177480" progId="Equation.3">
                  <p:embed/>
                </p:oleObj>
              </mc:Choice>
              <mc:Fallback>
                <p:oleObj name="Equation" r:id="rId5" imgW="3553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3124200"/>
                        <a:ext cx="2909887" cy="1905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722670"/>
              </p:ext>
            </p:extLst>
          </p:nvPr>
        </p:nvGraphicFramePr>
        <p:xfrm>
          <a:off x="42863" y="0"/>
          <a:ext cx="585946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7" imgW="888840" imgH="431640" progId="Equation.3">
                  <p:embed/>
                </p:oleObj>
              </mc:Choice>
              <mc:Fallback>
                <p:oleObj name="Equation" r:id="rId7" imgW="8888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0"/>
                        <a:ext cx="5859462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cs typeface="Times New Roman" pitchFamily="18" charset="0"/>
              </a:rPr>
              <a:t> 4: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51kg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táo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bán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26kg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táo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còn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bao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nhiêu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ki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lô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-gam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táo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0" y="2416314"/>
            <a:ext cx="7488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u="sng" dirty="0" err="1">
                <a:solidFill>
                  <a:srgbClr val="FF0000"/>
                </a:solidFill>
                <a:cs typeface="Times New Roman" pitchFamily="18" charset="0"/>
              </a:rPr>
              <a:t>Tóm</a:t>
            </a:r>
            <a:r>
              <a:rPr lang="en-US" sz="4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cs typeface="Times New Roman" pitchFamily="18" charset="0"/>
              </a:rPr>
              <a:t>tắt</a:t>
            </a:r>
            <a:r>
              <a:rPr lang="en-US" sz="4400" b="1" u="sng" dirty="0">
                <a:solidFill>
                  <a:srgbClr val="FF0000"/>
                </a:solidFill>
                <a:cs typeface="Times New Roman" pitchFamily="18" charset="0"/>
              </a:rPr>
              <a:t>: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74863" y="3102114"/>
            <a:ext cx="81359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       </a:t>
            </a:r>
            <a:r>
              <a:rPr lang="en-US" sz="4400" b="1" dirty="0" smtClean="0">
                <a:solidFill>
                  <a:srgbClr val="0000FF"/>
                </a:solidFill>
                <a:cs typeface="Times New Roman" pitchFamily="18" charset="0"/>
              </a:rPr>
              <a:t>:     51kg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táo</a:t>
            </a:r>
            <a:endParaRPr lang="en-US" sz="4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91578" y="3810000"/>
            <a:ext cx="8496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bán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:     </a:t>
            </a:r>
            <a:r>
              <a:rPr lang="en-US" sz="4400" b="1" dirty="0" smtClean="0">
                <a:solidFill>
                  <a:srgbClr val="0000FF"/>
                </a:solidFill>
                <a:cs typeface="Times New Roman" pitchFamily="18" charset="0"/>
              </a:rPr>
              <a:t>26 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kg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táo</a:t>
            </a:r>
            <a:endParaRPr lang="en-US" sz="4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365375" y="4549914"/>
            <a:ext cx="792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Còn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:    …kg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táo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47444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-76200" y="76200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cs typeface="Times New Roman" pitchFamily="18" charset="0"/>
              </a:rPr>
              <a:t> 4: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51kg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táo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bán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26kg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táo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còn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cs typeface="Times New Roman" pitchFamily="18" charset="0"/>
              </a:rPr>
              <a:t>bao</a:t>
            </a:r>
            <a:r>
              <a:rPr lang="en-US" sz="4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nhiêu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ki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lô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-gam </a:t>
            </a:r>
            <a:r>
              <a:rPr lang="en-US" sz="4400" b="1" dirty="0" err="1">
                <a:solidFill>
                  <a:srgbClr val="0000FF"/>
                </a:solidFill>
                <a:cs typeface="Times New Roman" pitchFamily="18" charset="0"/>
              </a:rPr>
              <a:t>táo</a:t>
            </a:r>
            <a:r>
              <a:rPr lang="en-US" sz="4400" b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304800" y="2209800"/>
            <a:ext cx="87630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u="sng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cs typeface="Times New Roman" pitchFamily="18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cs typeface="Times New Roman" pitchFamily="18" charset="0"/>
              </a:rPr>
              <a:t>Số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ki</a:t>
            </a:r>
            <a:r>
              <a:rPr lang="en-US" sz="4400" b="1" dirty="0">
                <a:cs typeface="Times New Roman" pitchFamily="18" charset="0"/>
              </a:rPr>
              <a:t>- </a:t>
            </a:r>
            <a:r>
              <a:rPr lang="en-US" sz="4400" b="1" dirty="0" err="1">
                <a:cs typeface="Times New Roman" pitchFamily="18" charset="0"/>
              </a:rPr>
              <a:t>lô</a:t>
            </a:r>
            <a:r>
              <a:rPr lang="en-US" sz="4400" b="1" dirty="0">
                <a:cs typeface="Times New Roman" pitchFamily="18" charset="0"/>
              </a:rPr>
              <a:t>- gam </a:t>
            </a:r>
            <a:r>
              <a:rPr lang="en-US" sz="4400" b="1" dirty="0" err="1">
                <a:cs typeface="Times New Roman" pitchFamily="18" charset="0"/>
              </a:rPr>
              <a:t>táo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còn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 smtClean="0">
                <a:cs typeface="Times New Roman" pitchFamily="18" charset="0"/>
              </a:rPr>
              <a:t>là</a:t>
            </a:r>
            <a:r>
              <a:rPr lang="en-US" sz="4400" b="1" dirty="0" smtClean="0"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cs typeface="Times New Roman" pitchFamily="18" charset="0"/>
              </a:rPr>
              <a:t>51- </a:t>
            </a:r>
            <a:r>
              <a:rPr lang="en-US" sz="4400" b="1" dirty="0">
                <a:cs typeface="Times New Roman" pitchFamily="18" charset="0"/>
              </a:rPr>
              <a:t>26 = 25 (kg)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cs typeface="Times New Roman" pitchFamily="18" charset="0"/>
              </a:rPr>
              <a:t>                  </a:t>
            </a:r>
            <a:r>
              <a:rPr lang="en-US" sz="4400" b="1" u="sng" dirty="0" err="1" smtClean="0">
                <a:cs typeface="Times New Roman" pitchFamily="18" charset="0"/>
              </a:rPr>
              <a:t>Đáp</a:t>
            </a:r>
            <a:r>
              <a:rPr lang="en-US" sz="4400" b="1" u="sng" dirty="0" smtClean="0">
                <a:cs typeface="Times New Roman" pitchFamily="18" charset="0"/>
              </a:rPr>
              <a:t> </a:t>
            </a:r>
            <a:r>
              <a:rPr lang="en-US" sz="4400" b="1" u="sng" dirty="0" err="1">
                <a:cs typeface="Times New Roman" pitchFamily="18" charset="0"/>
              </a:rPr>
              <a:t>số</a:t>
            </a:r>
            <a:r>
              <a:rPr lang="en-US" sz="4400" b="1" u="sng" dirty="0">
                <a:cs typeface="Times New Roman" pitchFamily="18" charset="0"/>
              </a:rPr>
              <a:t>:</a:t>
            </a:r>
            <a:r>
              <a:rPr lang="en-US" sz="4400" b="1" dirty="0">
                <a:cs typeface="Times New Roman" pitchFamily="18" charset="0"/>
              </a:rPr>
              <a:t> 25 </a:t>
            </a:r>
            <a:r>
              <a:rPr lang="en-US" sz="4400" b="1" dirty="0" err="1">
                <a:cs typeface="Times New Roman" pitchFamily="18" charset="0"/>
              </a:rPr>
              <a:t>ki</a:t>
            </a:r>
            <a:r>
              <a:rPr lang="en-US" sz="4400" b="1" dirty="0">
                <a:cs typeface="Times New Roman" pitchFamily="18" charset="0"/>
              </a:rPr>
              <a:t>-</a:t>
            </a:r>
            <a:r>
              <a:rPr lang="en-US" sz="4400" b="1" dirty="0" err="1">
                <a:cs typeface="Times New Roman" pitchFamily="18" charset="0"/>
              </a:rPr>
              <a:t>lô</a:t>
            </a:r>
            <a:r>
              <a:rPr lang="en-US" sz="4400" b="1" dirty="0">
                <a:cs typeface="Times New Roman" pitchFamily="18" charset="0"/>
              </a:rPr>
              <a:t>-gam </a:t>
            </a:r>
            <a:r>
              <a:rPr lang="en-US" sz="4400" b="1" dirty="0" err="1">
                <a:cs typeface="Times New Roman" pitchFamily="18" charset="0"/>
              </a:rPr>
              <a:t>táo</a:t>
            </a:r>
            <a:r>
              <a:rPr lang="en-US" sz="4400" b="1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9599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77302533-game-tho-san-kho-bau-game24h-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429000"/>
            <a:ext cx="3048000" cy="2971800"/>
          </a:xfrm>
          <a:prstGeom prst="rect">
            <a:avLst/>
          </a:prstGeom>
        </p:spPr>
      </p:pic>
      <p:pic>
        <p:nvPicPr>
          <p:cNvPr id="6" name="Picture 5" descr="12413777-Vector-illustration-of-treasure-chest-on-white-background-Stock-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477768"/>
            <a:ext cx="2209800" cy="3151632"/>
          </a:xfrm>
          <a:prstGeom prst="rect">
            <a:avLst/>
          </a:prstGeom>
        </p:spPr>
      </p:pic>
      <p:pic>
        <p:nvPicPr>
          <p:cNvPr id="7" name="Picture 6" descr="aa0a736b1a27e139adfb0ef3cf6219b7--shopping-sites-online-shopp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62375"/>
            <a:ext cx="3143250" cy="2562225"/>
          </a:xfrm>
          <a:prstGeom prst="rect">
            <a:avLst/>
          </a:prstGeom>
        </p:spPr>
      </p:pic>
      <p:pic>
        <p:nvPicPr>
          <p:cNvPr id="9" name="Picture 8" descr="Jerry_mou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-762000"/>
            <a:ext cx="2362200" cy="4191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57200"/>
            <a:ext cx="64093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 đi tìm kho</a:t>
            </a:r>
          </a:p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báu cùng Jerry.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 descr="1493hinh-ve-hoa-nho-cartoonp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7293092">
            <a:off x="7338352" y="2057431"/>
            <a:ext cx="1295401" cy="201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-medieval-wood-stone-door-illustration-comic-castle-nailed-doorframe-fortress-house-58706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2133600" cy="2819400"/>
          </a:xfrm>
          <a:prstGeom prst="rect">
            <a:avLst/>
          </a:prstGeom>
        </p:spPr>
      </p:pic>
      <p:pic>
        <p:nvPicPr>
          <p:cNvPr id="6" name="Picture 5" descr="478467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838200"/>
            <a:ext cx="2057400" cy="3048000"/>
          </a:xfrm>
          <a:prstGeom prst="rect">
            <a:avLst/>
          </a:prstGeom>
        </p:spPr>
      </p:pic>
      <p:pic>
        <p:nvPicPr>
          <p:cNvPr id="7" name="Picture 6" descr="4960358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066800"/>
            <a:ext cx="2514600" cy="2590800"/>
          </a:xfrm>
          <a:prstGeom prst="rect">
            <a:avLst/>
          </a:prstGeom>
        </p:spPr>
      </p:pic>
      <p:pic>
        <p:nvPicPr>
          <p:cNvPr id="8" name="Picture 7" descr="655626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191000"/>
            <a:ext cx="2743200" cy="2667000"/>
          </a:xfrm>
          <a:prstGeom prst="rect">
            <a:avLst/>
          </a:prstGeom>
        </p:spPr>
      </p:pic>
      <p:pic>
        <p:nvPicPr>
          <p:cNvPr id="9" name="Picture 8" descr="3669631-Closed-ancient-wooden-door-Object-over-white-Stock-Photo-cartoon-gate-do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191000"/>
            <a:ext cx="2438400" cy="2667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362200" y="22098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86400" y="21336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581900" y="34671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4800600" y="5410200"/>
            <a:ext cx="1905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3810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1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733800" y="1524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2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086600" y="3048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3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7086600" y="38100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4</a:t>
            </a:r>
            <a:endParaRPr lang="en-US" sz="3200" dirty="0"/>
          </a:p>
        </p:txBody>
      </p:sp>
      <p:sp>
        <p:nvSpPr>
          <p:cNvPr id="18" name="7-Point Star 17"/>
          <p:cNvSpPr/>
          <p:nvPr/>
        </p:nvSpPr>
        <p:spPr>
          <a:xfrm>
            <a:off x="2743200" y="3733800"/>
            <a:ext cx="1828800" cy="1066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KHO BÁU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7-Point Star 18"/>
          <p:cNvSpPr/>
          <p:nvPr/>
        </p:nvSpPr>
        <p:spPr>
          <a:xfrm>
            <a:off x="2667000" y="4267200"/>
            <a:ext cx="533400" cy="4572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4114800" y="3810000"/>
            <a:ext cx="457200" cy="457200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76182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... 6 = 15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2057400"/>
            <a:ext cx="31242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371600" indent="-1371600" algn="ctr">
              <a:buAutoNum type="alphaUcPeriod"/>
            </a:pPr>
            <a:r>
              <a:rPr lang="vi-V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</a:p>
          <a:p>
            <a:pPr marL="1371600" indent="-1371600" algn="ctr">
              <a:buAutoNum type="alphaUcPeriod"/>
            </a:pPr>
            <a:r>
              <a:rPr lang="vi-VN" sz="8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vi-V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</a:t>
            </a:r>
            <a:endParaRPr lang="vi-VN" sz="8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6400" y="1506491"/>
            <a:ext cx="3120463" cy="4589509"/>
            <a:chOff x="6019800" y="211091"/>
            <a:chExt cx="3120463" cy="4589509"/>
          </a:xfrm>
        </p:grpSpPr>
        <p:pic>
          <p:nvPicPr>
            <p:cNvPr id="7" name="Picture 6" descr="Jerry_(4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1676400"/>
              <a:ext cx="2590800" cy="3124200"/>
            </a:xfrm>
            <a:prstGeom prst="rect">
              <a:avLst/>
            </a:prstGeom>
          </p:spPr>
        </p:pic>
        <p:sp>
          <p:nvSpPr>
            <p:cNvPr id="8" name="Cloud Callout 7"/>
            <p:cNvSpPr/>
            <p:nvPr/>
          </p:nvSpPr>
          <p:spPr>
            <a:xfrm rot="1016880">
              <a:off x="7405440" y="211091"/>
              <a:ext cx="1734823" cy="1923223"/>
            </a:xfrm>
            <a:prstGeom prst="cloudCallout">
              <a:avLst>
                <a:gd name="adj1" fmla="val -36081"/>
                <a:gd name="adj2" fmla="val 5751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924800" y="685800"/>
              <a:ext cx="76025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-medieval-wood-stone-door-illustration-comic-castle-nailed-doorframe-fortress-house-58706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2133600" cy="2819400"/>
          </a:xfrm>
          <a:prstGeom prst="rect">
            <a:avLst/>
          </a:prstGeom>
        </p:spPr>
      </p:pic>
      <p:pic>
        <p:nvPicPr>
          <p:cNvPr id="6" name="Picture 5" descr="478467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838200"/>
            <a:ext cx="2057400" cy="3048000"/>
          </a:xfrm>
          <a:prstGeom prst="rect">
            <a:avLst/>
          </a:prstGeom>
        </p:spPr>
      </p:pic>
      <p:pic>
        <p:nvPicPr>
          <p:cNvPr id="7" name="Picture 6" descr="4960358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066800"/>
            <a:ext cx="2514600" cy="2590800"/>
          </a:xfrm>
          <a:prstGeom prst="rect">
            <a:avLst/>
          </a:prstGeom>
        </p:spPr>
      </p:pic>
      <p:pic>
        <p:nvPicPr>
          <p:cNvPr id="8" name="Picture 7" descr="655626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191000"/>
            <a:ext cx="2743200" cy="2667000"/>
          </a:xfrm>
          <a:prstGeom prst="rect">
            <a:avLst/>
          </a:prstGeom>
        </p:spPr>
      </p:pic>
      <p:pic>
        <p:nvPicPr>
          <p:cNvPr id="9" name="Picture 8" descr="3669631-Closed-ancient-wooden-door-Object-over-white-Stock-Photo-cartoon-gate-do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191000"/>
            <a:ext cx="2438400" cy="2667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362200" y="22098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86400" y="21336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581900" y="34671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4800600" y="5410200"/>
            <a:ext cx="1905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3810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1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733800" y="1524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2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086600" y="3048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3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7086600" y="38100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4</a:t>
            </a:r>
            <a:endParaRPr lang="en-US" sz="3200" dirty="0"/>
          </a:p>
        </p:txBody>
      </p:sp>
      <p:sp>
        <p:nvSpPr>
          <p:cNvPr id="18" name="7-Point Star 17"/>
          <p:cNvSpPr/>
          <p:nvPr/>
        </p:nvSpPr>
        <p:spPr>
          <a:xfrm>
            <a:off x="2743200" y="3733800"/>
            <a:ext cx="1828800" cy="1066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KHO BÁU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7-Point Star 18"/>
          <p:cNvSpPr/>
          <p:nvPr/>
        </p:nvSpPr>
        <p:spPr>
          <a:xfrm>
            <a:off x="2667000" y="4267200"/>
            <a:ext cx="533400" cy="4572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4114800" y="3810000"/>
            <a:ext cx="457200" cy="457200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609600" y="1295400"/>
            <a:ext cx="868863" cy="1905000"/>
            <a:chOff x="507896" y="4370115"/>
            <a:chExt cx="868863" cy="1905000"/>
          </a:xfrm>
        </p:grpSpPr>
        <p:sp>
          <p:nvSpPr>
            <p:cNvPr id="25" name="Round Diagonal Corner Rectangle 24"/>
            <p:cNvSpPr/>
            <p:nvPr/>
          </p:nvSpPr>
          <p:spPr>
            <a:xfrm rot="19595337">
              <a:off x="507896" y="4370115"/>
              <a:ext cx="200785" cy="1905000"/>
            </a:xfrm>
            <a:prstGeom prst="round2Diag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 rot="1465702">
              <a:off x="1203450" y="5092314"/>
              <a:ext cx="173309" cy="1092971"/>
            </a:xfrm>
            <a:prstGeom prst="round1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9094" y="2438400"/>
            <a:ext cx="251222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371600" indent="-1371600" algn="ctr">
              <a:buAutoNum type="alphaUcPeriod"/>
            </a:pPr>
            <a:r>
              <a:rPr lang="vi-V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</a:p>
          <a:p>
            <a:pPr marL="1371600" indent="-1371600" algn="ctr">
              <a:buAutoNum type="alphaUcPeriod"/>
            </a:pPr>
            <a:r>
              <a:rPr lang="vi-VN" sz="8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vi-V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</a:t>
            </a:r>
            <a:endParaRPr lang="vi-VN" sz="8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Jerry_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057400"/>
            <a:ext cx="26670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991850"/>
            <a:ext cx="70663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16....</a:t>
            </a:r>
            <a:r>
              <a:rPr lang="en-US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r>
              <a:rPr lang="vi-VN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</a:t>
            </a:r>
            <a:r>
              <a:rPr lang="en-US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-medieval-wood-stone-door-illustration-comic-castle-nailed-doorframe-fortress-house-58706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2133600" cy="2819400"/>
          </a:xfrm>
          <a:prstGeom prst="rect">
            <a:avLst/>
          </a:prstGeom>
        </p:spPr>
      </p:pic>
      <p:pic>
        <p:nvPicPr>
          <p:cNvPr id="6" name="Picture 5" descr="478467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838200"/>
            <a:ext cx="2057400" cy="3048000"/>
          </a:xfrm>
          <a:prstGeom prst="rect">
            <a:avLst/>
          </a:prstGeom>
        </p:spPr>
      </p:pic>
      <p:pic>
        <p:nvPicPr>
          <p:cNvPr id="7" name="Picture 6" descr="4960358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066800"/>
            <a:ext cx="2514600" cy="2590800"/>
          </a:xfrm>
          <a:prstGeom prst="rect">
            <a:avLst/>
          </a:prstGeom>
        </p:spPr>
      </p:pic>
      <p:pic>
        <p:nvPicPr>
          <p:cNvPr id="8" name="Picture 7" descr="655626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191000"/>
            <a:ext cx="2743200" cy="2667000"/>
          </a:xfrm>
          <a:prstGeom prst="rect">
            <a:avLst/>
          </a:prstGeom>
        </p:spPr>
      </p:pic>
      <p:pic>
        <p:nvPicPr>
          <p:cNvPr id="9" name="Picture 8" descr="3669631-Closed-ancient-wooden-door-Object-over-white-Stock-Photo-cartoon-gate-do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191000"/>
            <a:ext cx="2438400" cy="2667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362200" y="22098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86400" y="21336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581900" y="34671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4800600" y="5410200"/>
            <a:ext cx="1905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3810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1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733800" y="1524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2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086600" y="3048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3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7086600" y="38100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4</a:t>
            </a:r>
            <a:endParaRPr lang="en-US" sz="3200" dirty="0"/>
          </a:p>
        </p:txBody>
      </p:sp>
      <p:sp>
        <p:nvSpPr>
          <p:cNvPr id="18" name="7-Point Star 17"/>
          <p:cNvSpPr/>
          <p:nvPr/>
        </p:nvSpPr>
        <p:spPr>
          <a:xfrm>
            <a:off x="2743200" y="3733800"/>
            <a:ext cx="1828800" cy="1066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KHO BÁU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7-Point Star 18"/>
          <p:cNvSpPr/>
          <p:nvPr/>
        </p:nvSpPr>
        <p:spPr>
          <a:xfrm>
            <a:off x="2667000" y="4267200"/>
            <a:ext cx="533400" cy="4572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4114800" y="3810000"/>
            <a:ext cx="457200" cy="457200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09600" y="1295400"/>
            <a:ext cx="868863" cy="1905000"/>
            <a:chOff x="507896" y="4370115"/>
            <a:chExt cx="868863" cy="1905000"/>
          </a:xfrm>
        </p:grpSpPr>
        <p:sp>
          <p:nvSpPr>
            <p:cNvPr id="24" name="Round Diagonal Corner Rectangle 23"/>
            <p:cNvSpPr/>
            <p:nvPr/>
          </p:nvSpPr>
          <p:spPr>
            <a:xfrm rot="19595337">
              <a:off x="507896" y="4370115"/>
              <a:ext cx="200785" cy="1905000"/>
            </a:xfrm>
            <a:prstGeom prst="round2Diag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 Single Corner Rectangle 24"/>
            <p:cNvSpPr/>
            <p:nvPr/>
          </p:nvSpPr>
          <p:spPr>
            <a:xfrm rot="1465702">
              <a:off x="1203450" y="5092314"/>
              <a:ext cx="173309" cy="1092971"/>
            </a:xfrm>
            <a:prstGeom prst="round1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990600"/>
            <a:ext cx="868863" cy="1905000"/>
            <a:chOff x="507896" y="4370115"/>
            <a:chExt cx="868863" cy="1905000"/>
          </a:xfrm>
        </p:grpSpPr>
        <p:sp>
          <p:nvSpPr>
            <p:cNvPr id="30" name="Round Diagonal Corner Rectangle 29"/>
            <p:cNvSpPr/>
            <p:nvPr/>
          </p:nvSpPr>
          <p:spPr>
            <a:xfrm rot="19595337">
              <a:off x="507896" y="4370115"/>
              <a:ext cx="200785" cy="1905000"/>
            </a:xfrm>
            <a:prstGeom prst="round2Diag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Single Corner Rectangle 30"/>
            <p:cNvSpPr/>
            <p:nvPr/>
          </p:nvSpPr>
          <p:spPr>
            <a:xfrm rot="1465702">
              <a:off x="1203450" y="5092314"/>
              <a:ext cx="173309" cy="1092971"/>
            </a:xfrm>
            <a:prstGeom prst="round1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1852136"/>
            <a:ext cx="6659496" cy="1957864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DoubleWave1">
              <a:avLst>
                <a:gd name="adj1" fmla="val 6250"/>
                <a:gd name="adj2" fmla="val -215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cap="all" dirty="0" err="1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+mn-lt"/>
              </a:rPr>
              <a:t>Khởi</a:t>
            </a:r>
            <a:r>
              <a:rPr lang="en-US" sz="7200" b="1" cap="all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en-US" sz="7200" b="1" cap="all" dirty="0" err="1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+mn-lt"/>
              </a:rPr>
              <a:t>động</a:t>
            </a:r>
            <a:endParaRPr lang="en-US" sz="7200" b="1" cap="all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53792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91161"/>
            <a:ext cx="6629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 ... 8 = 3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094" y="2438400"/>
            <a:ext cx="251222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371600" indent="-1371600" algn="ctr">
              <a:buAutoNum type="alphaUcPeriod"/>
            </a:pPr>
            <a:r>
              <a:rPr lang="vi-V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</a:p>
          <a:p>
            <a:pPr marL="1371600" indent="-1371600" algn="ctr">
              <a:buAutoNum type="alphaUcPeriod"/>
            </a:pPr>
            <a:r>
              <a:rPr lang="vi-VN" sz="8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vi-V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</a:t>
            </a:r>
            <a:endParaRPr lang="vi-VN" sz="8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77000" y="2362200"/>
            <a:ext cx="2590800" cy="3276600"/>
            <a:chOff x="6019800" y="211091"/>
            <a:chExt cx="3120463" cy="4589509"/>
          </a:xfrm>
        </p:grpSpPr>
        <p:pic>
          <p:nvPicPr>
            <p:cNvPr id="8" name="Picture 7" descr="Jerry_(4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0" y="1676400"/>
              <a:ext cx="2590800" cy="3124200"/>
            </a:xfrm>
            <a:prstGeom prst="rect">
              <a:avLst/>
            </a:prstGeom>
          </p:spPr>
        </p:pic>
        <p:sp>
          <p:nvSpPr>
            <p:cNvPr id="9" name="Cloud Callout 8"/>
            <p:cNvSpPr/>
            <p:nvPr/>
          </p:nvSpPr>
          <p:spPr>
            <a:xfrm rot="1016880">
              <a:off x="7405440" y="211091"/>
              <a:ext cx="1734823" cy="1923223"/>
            </a:xfrm>
            <a:prstGeom prst="cloudCallout">
              <a:avLst>
                <a:gd name="adj1" fmla="val -36081"/>
                <a:gd name="adj2" fmla="val 5751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24799" y="373668"/>
              <a:ext cx="760260" cy="19699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-medieval-wood-stone-door-illustration-comic-castle-nailed-doorframe-fortress-house-58706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2133600" cy="2819400"/>
          </a:xfrm>
          <a:prstGeom prst="rect">
            <a:avLst/>
          </a:prstGeom>
        </p:spPr>
      </p:pic>
      <p:pic>
        <p:nvPicPr>
          <p:cNvPr id="6" name="Picture 5" descr="478467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838200"/>
            <a:ext cx="2057400" cy="3048000"/>
          </a:xfrm>
          <a:prstGeom prst="rect">
            <a:avLst/>
          </a:prstGeom>
        </p:spPr>
      </p:pic>
      <p:pic>
        <p:nvPicPr>
          <p:cNvPr id="7" name="Picture 6" descr="4960358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066800"/>
            <a:ext cx="2514600" cy="2590800"/>
          </a:xfrm>
          <a:prstGeom prst="rect">
            <a:avLst/>
          </a:prstGeom>
        </p:spPr>
      </p:pic>
      <p:pic>
        <p:nvPicPr>
          <p:cNvPr id="8" name="Picture 7" descr="655626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191000"/>
            <a:ext cx="2743200" cy="2667000"/>
          </a:xfrm>
          <a:prstGeom prst="rect">
            <a:avLst/>
          </a:prstGeom>
        </p:spPr>
      </p:pic>
      <p:pic>
        <p:nvPicPr>
          <p:cNvPr id="9" name="Picture 8" descr="3669631-Closed-ancient-wooden-door-Object-over-white-Stock-Photo-cartoon-gate-do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191000"/>
            <a:ext cx="2438400" cy="2667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362200" y="22098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86400" y="21336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581900" y="34671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4800600" y="5410200"/>
            <a:ext cx="1905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3810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1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733800" y="1524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2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086600" y="3048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3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7086600" y="38100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4</a:t>
            </a:r>
            <a:endParaRPr lang="en-US" sz="3200" dirty="0"/>
          </a:p>
        </p:txBody>
      </p:sp>
      <p:sp>
        <p:nvSpPr>
          <p:cNvPr id="18" name="7-Point Star 17"/>
          <p:cNvSpPr/>
          <p:nvPr/>
        </p:nvSpPr>
        <p:spPr>
          <a:xfrm>
            <a:off x="2743200" y="3733800"/>
            <a:ext cx="1828800" cy="1066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KHO BÁU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7-Point Star 18"/>
          <p:cNvSpPr/>
          <p:nvPr/>
        </p:nvSpPr>
        <p:spPr>
          <a:xfrm>
            <a:off x="2667000" y="4267200"/>
            <a:ext cx="533400" cy="4572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4114800" y="3810000"/>
            <a:ext cx="457200" cy="457200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09600" y="1295400"/>
            <a:ext cx="868863" cy="1905000"/>
            <a:chOff x="507896" y="4370115"/>
            <a:chExt cx="868863" cy="1905000"/>
          </a:xfrm>
        </p:grpSpPr>
        <p:sp>
          <p:nvSpPr>
            <p:cNvPr id="25" name="Round Diagonal Corner Rectangle 24"/>
            <p:cNvSpPr/>
            <p:nvPr/>
          </p:nvSpPr>
          <p:spPr>
            <a:xfrm rot="19595337">
              <a:off x="507896" y="4370115"/>
              <a:ext cx="200785" cy="1905000"/>
            </a:xfrm>
            <a:prstGeom prst="round2Diag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 rot="1465702">
              <a:off x="1203450" y="5092314"/>
              <a:ext cx="173309" cy="1092971"/>
            </a:xfrm>
            <a:prstGeom prst="round1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38600" y="1219200"/>
            <a:ext cx="868863" cy="1905000"/>
            <a:chOff x="507896" y="4370115"/>
            <a:chExt cx="868863" cy="1905000"/>
          </a:xfrm>
        </p:grpSpPr>
        <p:sp>
          <p:nvSpPr>
            <p:cNvPr id="29" name="Round Diagonal Corner Rectangle 28"/>
            <p:cNvSpPr/>
            <p:nvPr/>
          </p:nvSpPr>
          <p:spPr>
            <a:xfrm rot="19595337">
              <a:off x="507896" y="4370115"/>
              <a:ext cx="200785" cy="1905000"/>
            </a:xfrm>
            <a:prstGeom prst="round2Diag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 Single Corner Rectangle 29"/>
            <p:cNvSpPr/>
            <p:nvPr/>
          </p:nvSpPr>
          <p:spPr>
            <a:xfrm rot="1465702">
              <a:off x="1203450" y="5092314"/>
              <a:ext cx="173309" cy="1092971"/>
            </a:xfrm>
            <a:prstGeom prst="round1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39000" y="914400"/>
            <a:ext cx="868863" cy="1905000"/>
            <a:chOff x="507896" y="4370115"/>
            <a:chExt cx="868863" cy="1905000"/>
          </a:xfrm>
        </p:grpSpPr>
        <p:sp>
          <p:nvSpPr>
            <p:cNvPr id="32" name="Round Diagonal Corner Rectangle 31"/>
            <p:cNvSpPr/>
            <p:nvPr/>
          </p:nvSpPr>
          <p:spPr>
            <a:xfrm rot="19595337">
              <a:off x="507896" y="4370115"/>
              <a:ext cx="200785" cy="1905000"/>
            </a:xfrm>
            <a:prstGeom prst="round2Diag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 Single Corner Rectangle 32"/>
            <p:cNvSpPr/>
            <p:nvPr/>
          </p:nvSpPr>
          <p:spPr>
            <a:xfrm rot="1465702">
              <a:off x="1203450" y="5092314"/>
              <a:ext cx="173309" cy="1092971"/>
            </a:xfrm>
            <a:prstGeom prst="round1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143000"/>
            <a:ext cx="75180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vi-VN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... 6 = 14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164" y="2438400"/>
            <a:ext cx="251222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371600" indent="-1371600" algn="ctr">
              <a:buAutoNum type="alphaUcPeriod"/>
            </a:pPr>
            <a:r>
              <a:rPr lang="vi-V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</a:p>
          <a:p>
            <a:pPr marL="1371600" indent="-1371600" algn="ctr">
              <a:buAutoNum type="alphaUcPeriod"/>
            </a:pPr>
            <a:r>
              <a:rPr lang="vi-VN" sz="8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vi-V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</a:t>
            </a:r>
            <a:endParaRPr lang="vi-VN" sz="8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-medieval-wood-stone-door-illustration-comic-castle-nailed-doorframe-fortress-house-58706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2133600" cy="2819400"/>
          </a:xfrm>
          <a:prstGeom prst="rect">
            <a:avLst/>
          </a:prstGeom>
        </p:spPr>
      </p:pic>
      <p:pic>
        <p:nvPicPr>
          <p:cNvPr id="6" name="Picture 5" descr="478467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838200"/>
            <a:ext cx="2057400" cy="3048000"/>
          </a:xfrm>
          <a:prstGeom prst="rect">
            <a:avLst/>
          </a:prstGeom>
        </p:spPr>
      </p:pic>
      <p:pic>
        <p:nvPicPr>
          <p:cNvPr id="7" name="Picture 6" descr="4960358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066800"/>
            <a:ext cx="2514600" cy="2590800"/>
          </a:xfrm>
          <a:prstGeom prst="rect">
            <a:avLst/>
          </a:prstGeom>
        </p:spPr>
      </p:pic>
      <p:pic>
        <p:nvPicPr>
          <p:cNvPr id="8" name="Picture 7" descr="655626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191000"/>
            <a:ext cx="2743200" cy="2667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362200" y="22098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86400" y="21336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581900" y="34671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5029200" y="5410200"/>
            <a:ext cx="1676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3810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1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733800" y="1524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2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086600" y="3048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3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7086600" y="3810000"/>
            <a:ext cx="1447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CỬA 4</a:t>
            </a:r>
            <a:endParaRPr lang="en-US" sz="3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438400" y="3733800"/>
            <a:ext cx="2438400" cy="3124200"/>
            <a:chOff x="2438400" y="3733800"/>
            <a:chExt cx="2438400" cy="3124200"/>
          </a:xfrm>
        </p:grpSpPr>
        <p:pic>
          <p:nvPicPr>
            <p:cNvPr id="9" name="Picture 8" descr="3669631-Closed-ancient-wooden-door-Object-over-white-Stock-Photo-cartoon-gate-do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400" y="4191000"/>
              <a:ext cx="2438400" cy="2667000"/>
            </a:xfrm>
            <a:prstGeom prst="rect">
              <a:avLst/>
            </a:prstGeom>
          </p:spPr>
        </p:pic>
        <p:sp>
          <p:nvSpPr>
            <p:cNvPr id="18" name="7-Point Star 17"/>
            <p:cNvSpPr/>
            <p:nvPr/>
          </p:nvSpPr>
          <p:spPr>
            <a:xfrm>
              <a:off x="2743200" y="3733800"/>
              <a:ext cx="1828800" cy="106680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 smtClean="0">
                  <a:solidFill>
                    <a:schemeClr val="tx1"/>
                  </a:solidFill>
                </a:rPr>
                <a:t>KHO BÁU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2667000" y="4267200"/>
              <a:ext cx="533400" cy="457200"/>
            </a:xfrm>
            <a:prstGeom prst="star7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7-Point Star 19"/>
            <p:cNvSpPr/>
            <p:nvPr/>
          </p:nvSpPr>
          <p:spPr>
            <a:xfrm>
              <a:off x="4114800" y="3810000"/>
              <a:ext cx="457200" cy="457200"/>
            </a:xfrm>
            <a:prstGeom prst="star7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26"/>
          <p:cNvGrpSpPr/>
          <p:nvPr/>
        </p:nvGrpSpPr>
        <p:grpSpPr>
          <a:xfrm>
            <a:off x="609600" y="1295400"/>
            <a:ext cx="868863" cy="1905000"/>
            <a:chOff x="507896" y="4370115"/>
            <a:chExt cx="868863" cy="1905000"/>
          </a:xfrm>
        </p:grpSpPr>
        <p:sp>
          <p:nvSpPr>
            <p:cNvPr id="25" name="Round Diagonal Corner Rectangle 24"/>
            <p:cNvSpPr/>
            <p:nvPr/>
          </p:nvSpPr>
          <p:spPr>
            <a:xfrm rot="19595337">
              <a:off x="507896" y="4370115"/>
              <a:ext cx="200785" cy="1905000"/>
            </a:xfrm>
            <a:prstGeom prst="round2Diag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 rot="1465702">
              <a:off x="1203450" y="5092314"/>
              <a:ext cx="173309" cy="1092971"/>
            </a:xfrm>
            <a:prstGeom prst="round1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4038600" y="1219200"/>
            <a:ext cx="868863" cy="1905000"/>
            <a:chOff x="507896" y="4370115"/>
            <a:chExt cx="868863" cy="1905000"/>
          </a:xfrm>
        </p:grpSpPr>
        <p:sp>
          <p:nvSpPr>
            <p:cNvPr id="29" name="Round Diagonal Corner Rectangle 28"/>
            <p:cNvSpPr/>
            <p:nvPr/>
          </p:nvSpPr>
          <p:spPr>
            <a:xfrm rot="19595337">
              <a:off x="507896" y="4370115"/>
              <a:ext cx="200785" cy="1905000"/>
            </a:xfrm>
            <a:prstGeom prst="round2Diag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 Single Corner Rectangle 29"/>
            <p:cNvSpPr/>
            <p:nvPr/>
          </p:nvSpPr>
          <p:spPr>
            <a:xfrm rot="1465702">
              <a:off x="1203450" y="5092314"/>
              <a:ext cx="173309" cy="1092971"/>
            </a:xfrm>
            <a:prstGeom prst="round1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239000" y="914400"/>
            <a:ext cx="868863" cy="1905000"/>
            <a:chOff x="507896" y="4370115"/>
            <a:chExt cx="868863" cy="1905000"/>
          </a:xfrm>
        </p:grpSpPr>
        <p:sp>
          <p:nvSpPr>
            <p:cNvPr id="32" name="Round Diagonal Corner Rectangle 31"/>
            <p:cNvSpPr/>
            <p:nvPr/>
          </p:nvSpPr>
          <p:spPr>
            <a:xfrm rot="19595337">
              <a:off x="507896" y="4370115"/>
              <a:ext cx="200785" cy="1905000"/>
            </a:xfrm>
            <a:prstGeom prst="round2Diag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 Single Corner Rectangle 32"/>
            <p:cNvSpPr/>
            <p:nvPr/>
          </p:nvSpPr>
          <p:spPr>
            <a:xfrm rot="1465702">
              <a:off x="1203450" y="5092314"/>
              <a:ext cx="173309" cy="1092971"/>
            </a:xfrm>
            <a:prstGeom prst="round1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467600" y="4114800"/>
            <a:ext cx="868863" cy="1905000"/>
            <a:chOff x="507896" y="4370115"/>
            <a:chExt cx="868863" cy="1905000"/>
          </a:xfrm>
        </p:grpSpPr>
        <p:sp>
          <p:nvSpPr>
            <p:cNvPr id="28" name="Round Diagonal Corner Rectangle 27"/>
            <p:cNvSpPr/>
            <p:nvPr/>
          </p:nvSpPr>
          <p:spPr>
            <a:xfrm rot="19595337">
              <a:off x="507896" y="4370115"/>
              <a:ext cx="200785" cy="1905000"/>
            </a:xfrm>
            <a:prstGeom prst="round2Diag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Single Corner Rectangle 30"/>
            <p:cNvSpPr/>
            <p:nvPr/>
          </p:nvSpPr>
          <p:spPr>
            <a:xfrm rot="1465702">
              <a:off x="1203450" y="5092314"/>
              <a:ext cx="173309" cy="1092971"/>
            </a:xfrm>
            <a:prstGeom prst="round1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28800" y="3657600"/>
            <a:ext cx="3276600" cy="3200400"/>
            <a:chOff x="1752600" y="3657600"/>
            <a:chExt cx="3276600" cy="3200400"/>
          </a:xfrm>
        </p:grpSpPr>
        <p:pic>
          <p:nvPicPr>
            <p:cNvPr id="35" name="Picture 34" descr="images.jf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2600" y="3657600"/>
              <a:ext cx="2819400" cy="3200400"/>
            </a:xfrm>
            <a:prstGeom prst="rect">
              <a:avLst/>
            </a:prstGeom>
          </p:spPr>
        </p:pic>
        <p:pic>
          <p:nvPicPr>
            <p:cNvPr id="36" name="Picture 35" descr="tom-jerry-stickers-419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400" y="4724400"/>
              <a:ext cx="2590800" cy="2133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8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WordArt 7"/>
          <p:cNvSpPr>
            <a:spLocks noChangeArrowheads="1" noChangeShapeType="1" noTextEdit="1"/>
          </p:cNvSpPr>
          <p:nvPr/>
        </p:nvSpPr>
        <p:spPr bwMode="auto">
          <a:xfrm>
            <a:off x="762000" y="4343400"/>
            <a:ext cx="792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25"/>
              </a:avLst>
            </a:prstTxWarp>
          </a:bodyPr>
          <a:lstStyle/>
          <a:p>
            <a:pPr algn="ctr"/>
            <a:r>
              <a:rPr lang="vi-VN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endParaRPr lang="en-US" sz="36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990600" y="1752600"/>
            <a:ext cx="7391400" cy="548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4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CHÚC HỘI THI THÀNH CÔNG TỐT ĐẸP</a:t>
            </a:r>
          </a:p>
        </p:txBody>
      </p:sp>
    </p:spTree>
    <p:extLst>
      <p:ext uri="{BB962C8B-B14F-4D97-AF65-F5344CB8AC3E}">
        <p14:creationId xmlns:p14="http://schemas.microsoft.com/office/powerpoint/2010/main" val="41165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743200"/>
            <a:ext cx="68744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TẬP 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600200"/>
            <a:ext cx="4557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MÔN : TOÁN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july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2209800" cy="2286000"/>
          </a:xfrm>
          <a:prstGeom prst="rect">
            <a:avLst/>
          </a:prstGeom>
        </p:spPr>
      </p:pic>
      <p:pic>
        <p:nvPicPr>
          <p:cNvPr id="8" name="Picture 7" descr="source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05200"/>
            <a:ext cx="2667000" cy="2590800"/>
          </a:xfrm>
          <a:prstGeom prst="rect">
            <a:avLst/>
          </a:prstGeom>
        </p:spPr>
      </p:pic>
      <p:pic>
        <p:nvPicPr>
          <p:cNvPr id="13" name="Picture 12" descr="source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505200"/>
            <a:ext cx="2667000" cy="2590800"/>
          </a:xfrm>
          <a:prstGeom prst="rect">
            <a:avLst/>
          </a:prstGeom>
        </p:spPr>
      </p:pic>
      <p:pic>
        <p:nvPicPr>
          <p:cNvPr id="14" name="Picture 13" descr="source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429000"/>
            <a:ext cx="2667000" cy="2590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722438" y="1811338"/>
            <a:ext cx="6048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Times New Roman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82575" y="1752600"/>
            <a:ext cx="87852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 u="sng" dirty="0" err="1">
                <a:solidFill>
                  <a:srgbClr val="FF3300"/>
                </a:solidFill>
                <a:cs typeface="Times New Roman" pitchFamily="18" charset="0"/>
              </a:rPr>
              <a:t>Tính</a:t>
            </a:r>
            <a:r>
              <a:rPr lang="en-US" sz="3200" b="1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cs typeface="Times New Roman" pitchFamily="18" charset="0"/>
              </a:rPr>
              <a:t>nhẩm</a:t>
            </a:r>
            <a:r>
              <a:rPr lang="en-US" sz="3200" b="1" u="sng" dirty="0">
                <a:solidFill>
                  <a:srgbClr val="FF3300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33CC"/>
                </a:solidFill>
                <a:cs typeface="Times New Roman" pitchFamily="18" charset="0"/>
              </a:rPr>
              <a:t>11- 2 =     11- 4 =      11- 6 =       11- 8 =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33CC"/>
                </a:solidFill>
                <a:cs typeface="Times New Roman" pitchFamily="18" charset="0"/>
              </a:rPr>
              <a:t>11- 3 =     11- 5=       11- 7 =       11- 9 =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154238" y="276066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Times New Roman" pitchFamily="18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866900" y="2562225"/>
            <a:ext cx="86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889375" y="2562225"/>
            <a:ext cx="360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188075" y="26162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Times New Roman" pitchFamily="18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122988" y="2562225"/>
            <a:ext cx="649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5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8247063" y="2546350"/>
            <a:ext cx="6842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3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298700" y="36972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Times New Roman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855788" y="3476625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889375" y="3476625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6199188" y="347662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8318500" y="3476625"/>
            <a:ext cx="360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2057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762000" y="1600200"/>
            <a:ext cx="1219200" cy="2057400"/>
          </a:xfrm>
          <a:prstGeom prst="wedgeRectCallout">
            <a:avLst>
              <a:gd name="adj1" fmla="val 218014"/>
              <a:gd name="adj2" fmla="val -450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8469" y="2667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8921" y="2667000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0541" y="1905000"/>
            <a:ext cx="54120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41 – 25 = </a:t>
            </a:r>
            <a:endParaRPr lang="en-US" sz="8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4341" y="3724870"/>
            <a:ext cx="54120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51 – 35 = </a:t>
            </a:r>
            <a:endParaRPr lang="en-US" sz="8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-76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3403"/>
            <a:ext cx="1733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4800" b="1" u="sng" dirty="0" smtClean="0"/>
              <a:t>BÀI 2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4648199" y="1981199"/>
            <a:ext cx="1905001" cy="3048001"/>
            <a:chOff x="2896" y="2069"/>
            <a:chExt cx="1200" cy="1920"/>
          </a:xfrm>
        </p:grpSpPr>
        <p:sp>
          <p:nvSpPr>
            <p:cNvPr id="8213" name="Rectangle 121"/>
            <p:cNvSpPr>
              <a:spLocks noChangeArrowheads="1"/>
            </p:cNvSpPr>
            <p:nvPr/>
          </p:nvSpPr>
          <p:spPr bwMode="auto">
            <a:xfrm>
              <a:off x="3108" y="2069"/>
              <a:ext cx="8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9600" b="1" dirty="0" smtClean="0">
                  <a:latin typeface="Times New Roman" pitchFamily="18" charset="0"/>
                  <a:cs typeface="Times New Roman" pitchFamily="18" charset="0"/>
                </a:rPr>
                <a:t>51</a:t>
              </a:r>
              <a:endParaRPr lang="en-US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4" name="Rectangle 122"/>
            <p:cNvSpPr>
              <a:spLocks noChangeArrowheads="1"/>
            </p:cNvSpPr>
            <p:nvPr/>
          </p:nvSpPr>
          <p:spPr bwMode="auto">
            <a:xfrm>
              <a:off x="3088" y="2981"/>
              <a:ext cx="960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vi-VN" sz="9600" b="1" dirty="0" smtClean="0">
                  <a:latin typeface="Times New Roman" pitchFamily="18" charset="0"/>
                  <a:cs typeface="Times New Roman" pitchFamily="18" charset="0"/>
                </a:rPr>
                <a:t>35</a:t>
              </a:r>
              <a:endParaRPr lang="en-US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5" name="Line 126"/>
            <p:cNvSpPr>
              <a:spLocks noChangeShapeType="1"/>
            </p:cNvSpPr>
            <p:nvPr/>
          </p:nvSpPr>
          <p:spPr bwMode="auto">
            <a:xfrm>
              <a:off x="2944" y="3989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Text Box 127"/>
            <p:cNvSpPr txBox="1">
              <a:spLocks noChangeArrowheads="1"/>
            </p:cNvSpPr>
            <p:nvPr/>
          </p:nvSpPr>
          <p:spPr bwMode="auto">
            <a:xfrm>
              <a:off x="2896" y="2549"/>
              <a:ext cx="375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600" dirty="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8217" name="Rectangle 128"/>
            <p:cNvSpPr>
              <a:spLocks noChangeArrowheads="1"/>
            </p:cNvSpPr>
            <p:nvPr/>
          </p:nvSpPr>
          <p:spPr bwMode="auto">
            <a:xfrm>
              <a:off x="3660" y="3444"/>
              <a:ext cx="1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1250949" y="2057400"/>
            <a:ext cx="1949451" cy="2789237"/>
            <a:chOff x="2917" y="2501"/>
            <a:chExt cx="1228" cy="1757"/>
          </a:xfrm>
        </p:grpSpPr>
        <p:sp>
          <p:nvSpPr>
            <p:cNvPr id="8208" name="Rectangle 121"/>
            <p:cNvSpPr>
              <a:spLocks noChangeArrowheads="1"/>
            </p:cNvSpPr>
            <p:nvPr/>
          </p:nvSpPr>
          <p:spPr bwMode="auto">
            <a:xfrm>
              <a:off x="3253" y="2501"/>
              <a:ext cx="8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9600" b="1" dirty="0" smtClean="0">
                  <a:latin typeface="Times New Roman" pitchFamily="18" charset="0"/>
                  <a:cs typeface="Times New Roman" pitchFamily="18" charset="0"/>
                </a:rPr>
                <a:t>41</a:t>
              </a:r>
              <a:endParaRPr lang="en-US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9" name="Rectangle 122"/>
            <p:cNvSpPr>
              <a:spLocks noChangeArrowheads="1"/>
            </p:cNvSpPr>
            <p:nvPr/>
          </p:nvSpPr>
          <p:spPr bwMode="auto">
            <a:xfrm>
              <a:off x="3253" y="3269"/>
              <a:ext cx="8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9600" b="1" dirty="0" smtClean="0"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1" name="Text Box 127"/>
            <p:cNvSpPr txBox="1">
              <a:spLocks noChangeArrowheads="1"/>
            </p:cNvSpPr>
            <p:nvPr/>
          </p:nvSpPr>
          <p:spPr bwMode="auto">
            <a:xfrm>
              <a:off x="2917" y="2837"/>
              <a:ext cx="33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600" dirty="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8212" name="Rectangle 128"/>
            <p:cNvSpPr>
              <a:spLocks noChangeArrowheads="1"/>
            </p:cNvSpPr>
            <p:nvPr/>
          </p:nvSpPr>
          <p:spPr bwMode="auto">
            <a:xfrm>
              <a:off x="3660" y="3444"/>
              <a:ext cx="1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0" y="0"/>
            <a:ext cx="13716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u="sng" dirty="0" smtClean="0"/>
              <a:t>BÀI 2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158"/>
          <p:cNvSpPr txBox="1">
            <a:spLocks noChangeArrowheads="1"/>
          </p:cNvSpPr>
          <p:nvPr/>
        </p:nvSpPr>
        <p:spPr bwMode="auto">
          <a:xfrm>
            <a:off x="1438275" y="2428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 u="sng" dirty="0" smtClean="0"/>
              <a:t> </a:t>
            </a:r>
            <a:endParaRPr lang="en-US" sz="2800" b="1" u="sng" dirty="0"/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457200" y="48768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9600" b="1" dirty="0">
              <a:solidFill>
                <a:srgbClr val="CC2104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1905000" y="0"/>
            <a:ext cx="1219200" cy="1600200"/>
          </a:xfrm>
          <a:prstGeom prst="wedgeRectCallout">
            <a:avLst>
              <a:gd name="adj1" fmla="val -23007"/>
              <a:gd name="adj2" fmla="val 8486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371600" y="5029200"/>
            <a:ext cx="2057400" cy="0"/>
          </a:xfrm>
          <a:prstGeom prst="line">
            <a:avLst/>
          </a:prstGeom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ular Callout 29"/>
          <p:cNvSpPr/>
          <p:nvPr/>
        </p:nvSpPr>
        <p:spPr>
          <a:xfrm>
            <a:off x="5181600" y="0"/>
            <a:ext cx="1219200" cy="1600200"/>
          </a:xfrm>
          <a:prstGeom prst="wedgeRectCallout">
            <a:avLst>
              <a:gd name="adj1" fmla="val -19746"/>
              <a:gd name="adj2" fmla="val 8486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91400" y="0"/>
            <a:ext cx="1524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14800" y="0"/>
            <a:ext cx="1524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5259050"/>
            <a:ext cx="1981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en-US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5181600"/>
            <a:ext cx="1828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en-US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29441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676400"/>
            <a:ext cx="1219200" cy="2057400"/>
          </a:xfrm>
          <a:prstGeom prst="wedgeRectCallout">
            <a:avLst>
              <a:gd name="adj1" fmla="val 218014"/>
              <a:gd name="adj2" fmla="val -450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b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1548469" y="2667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8921" y="2667000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257961"/>
            <a:ext cx="52962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7</a:t>
            </a:r>
            <a:r>
              <a:rPr lang="vi-V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1 – 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9</a:t>
            </a:r>
            <a:r>
              <a:rPr lang="vi-V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vi-V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= </a:t>
            </a:r>
            <a:endParaRPr lang="en-US" sz="8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0704" y="3962400"/>
            <a:ext cx="53896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38</a:t>
            </a:r>
            <a:r>
              <a:rPr lang="vi-V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+</a:t>
            </a:r>
            <a:r>
              <a:rPr lang="vi-V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4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7</a:t>
            </a:r>
            <a:r>
              <a:rPr lang="vi-V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= </a:t>
            </a:r>
            <a:endParaRPr lang="en-US" sz="8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828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4800" b="1" u="sng" dirty="0" smtClean="0"/>
              <a:t>BÀI 2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-8513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4343399" y="1981199"/>
            <a:ext cx="2209801" cy="3048001"/>
            <a:chOff x="2704" y="2069"/>
            <a:chExt cx="1392" cy="1920"/>
          </a:xfrm>
        </p:grpSpPr>
        <p:sp>
          <p:nvSpPr>
            <p:cNvPr id="8213" name="Rectangle 121"/>
            <p:cNvSpPr>
              <a:spLocks noChangeArrowheads="1"/>
            </p:cNvSpPr>
            <p:nvPr/>
          </p:nvSpPr>
          <p:spPr bwMode="auto">
            <a:xfrm>
              <a:off x="3108" y="2069"/>
              <a:ext cx="8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600" b="1" dirty="0" smtClean="0">
                  <a:latin typeface="Times New Roman" pitchFamily="18" charset="0"/>
                  <a:cs typeface="Times New Roman" pitchFamily="18" charset="0"/>
                </a:rPr>
                <a:t>38</a:t>
              </a:r>
              <a:endParaRPr lang="en-US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4" name="Rectangle 122"/>
            <p:cNvSpPr>
              <a:spLocks noChangeArrowheads="1"/>
            </p:cNvSpPr>
            <p:nvPr/>
          </p:nvSpPr>
          <p:spPr bwMode="auto">
            <a:xfrm>
              <a:off x="3088" y="2981"/>
              <a:ext cx="960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600" b="1" dirty="0" smtClean="0">
                  <a:latin typeface="Times New Roman" pitchFamily="18" charset="0"/>
                  <a:cs typeface="Times New Roman" pitchFamily="18" charset="0"/>
                </a:rPr>
                <a:t>47</a:t>
              </a:r>
              <a:endParaRPr lang="en-US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5" name="Line 126"/>
            <p:cNvSpPr>
              <a:spLocks noChangeShapeType="1"/>
            </p:cNvSpPr>
            <p:nvPr/>
          </p:nvSpPr>
          <p:spPr bwMode="auto">
            <a:xfrm>
              <a:off x="2944" y="3989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Text Box 127"/>
            <p:cNvSpPr txBox="1">
              <a:spLocks noChangeArrowheads="1"/>
            </p:cNvSpPr>
            <p:nvPr/>
          </p:nvSpPr>
          <p:spPr bwMode="auto">
            <a:xfrm>
              <a:off x="2704" y="2472"/>
              <a:ext cx="38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600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8217" name="Rectangle 128"/>
            <p:cNvSpPr>
              <a:spLocks noChangeArrowheads="1"/>
            </p:cNvSpPr>
            <p:nvPr/>
          </p:nvSpPr>
          <p:spPr bwMode="auto">
            <a:xfrm>
              <a:off x="3660" y="3444"/>
              <a:ext cx="1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1250949" y="2057400"/>
            <a:ext cx="1949451" cy="2789237"/>
            <a:chOff x="2917" y="2501"/>
            <a:chExt cx="1228" cy="1757"/>
          </a:xfrm>
        </p:grpSpPr>
        <p:sp>
          <p:nvSpPr>
            <p:cNvPr id="8208" name="Rectangle 121"/>
            <p:cNvSpPr>
              <a:spLocks noChangeArrowheads="1"/>
            </p:cNvSpPr>
            <p:nvPr/>
          </p:nvSpPr>
          <p:spPr bwMode="auto">
            <a:xfrm>
              <a:off x="3253" y="2501"/>
              <a:ext cx="8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600" b="1" dirty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vi-VN" sz="9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9" name="Rectangle 122"/>
            <p:cNvSpPr>
              <a:spLocks noChangeArrowheads="1"/>
            </p:cNvSpPr>
            <p:nvPr/>
          </p:nvSpPr>
          <p:spPr bwMode="auto">
            <a:xfrm>
              <a:off x="3253" y="3269"/>
              <a:ext cx="8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600" b="1" dirty="0" smtClean="0">
                  <a:latin typeface="Times New Roman" pitchFamily="18" charset="0"/>
                  <a:cs typeface="Times New Roman" pitchFamily="18" charset="0"/>
                </a:rPr>
                <a:t>  9</a:t>
              </a:r>
              <a:endParaRPr lang="en-US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1" name="Text Box 127"/>
            <p:cNvSpPr txBox="1">
              <a:spLocks noChangeArrowheads="1"/>
            </p:cNvSpPr>
            <p:nvPr/>
          </p:nvSpPr>
          <p:spPr bwMode="auto">
            <a:xfrm>
              <a:off x="2917" y="2837"/>
              <a:ext cx="33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600" dirty="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8212" name="Rectangle 128"/>
            <p:cNvSpPr>
              <a:spLocks noChangeArrowheads="1"/>
            </p:cNvSpPr>
            <p:nvPr/>
          </p:nvSpPr>
          <p:spPr bwMode="auto">
            <a:xfrm>
              <a:off x="3660" y="3444"/>
              <a:ext cx="1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0" y="0"/>
            <a:ext cx="13716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u="sng" dirty="0" smtClean="0"/>
              <a:t>BÀI 2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158"/>
          <p:cNvSpPr txBox="1">
            <a:spLocks noChangeArrowheads="1"/>
          </p:cNvSpPr>
          <p:nvPr/>
        </p:nvSpPr>
        <p:spPr bwMode="auto">
          <a:xfrm>
            <a:off x="1438275" y="2428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 u="sng" dirty="0" smtClean="0"/>
              <a:t> </a:t>
            </a:r>
            <a:endParaRPr lang="en-US" sz="2800" b="1" u="sng" dirty="0"/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457200" y="48768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9600" b="1" dirty="0">
              <a:solidFill>
                <a:srgbClr val="CC2104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1905000" y="0"/>
            <a:ext cx="1219200" cy="1734235"/>
          </a:xfrm>
          <a:prstGeom prst="wedgeRectCallout">
            <a:avLst>
              <a:gd name="adj1" fmla="val -20833"/>
              <a:gd name="adj2" fmla="val 8313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b</a:t>
            </a:r>
            <a:endParaRPr lang="en-US" sz="9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71600" y="5029200"/>
            <a:ext cx="2057400" cy="0"/>
          </a:xfrm>
          <a:prstGeom prst="line">
            <a:avLst/>
          </a:prstGeom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ular Callout 29"/>
          <p:cNvSpPr/>
          <p:nvPr/>
        </p:nvSpPr>
        <p:spPr>
          <a:xfrm>
            <a:off x="5181600" y="0"/>
            <a:ext cx="1219200" cy="1734235"/>
          </a:xfrm>
          <a:prstGeom prst="wedgeRectCallout">
            <a:avLst>
              <a:gd name="adj1" fmla="val -19746"/>
              <a:gd name="adj2" fmla="val 8236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91400" y="0"/>
            <a:ext cx="1524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14800" y="0"/>
            <a:ext cx="1524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5105400"/>
            <a:ext cx="1981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6800" y="5181600"/>
            <a:ext cx="1676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</a:t>
            </a:r>
            <a:endParaRPr lang="en-US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73119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1200" y="0"/>
            <a:ext cx="8229600" cy="1143000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16593"/>
              </p:ext>
            </p:extLst>
          </p:nvPr>
        </p:nvGraphicFramePr>
        <p:xfrm>
          <a:off x="1676400" y="1371600"/>
          <a:ext cx="48990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71600"/>
                        <a:ext cx="4899025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930188"/>
              </p:ext>
            </p:extLst>
          </p:nvPr>
        </p:nvGraphicFramePr>
        <p:xfrm>
          <a:off x="1752600" y="2971800"/>
          <a:ext cx="49307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6" imgW="927000" imgH="203040" progId="Equation.3">
                  <p:embed/>
                </p:oleObj>
              </mc:Choice>
              <mc:Fallback>
                <p:oleObj name="Equation" r:id="rId6" imgW="9270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49307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44196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x  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677</TotalTime>
  <Words>334</Words>
  <Application>Microsoft Office PowerPoint</Application>
  <PresentationFormat>On-screen Show (4:3)</PresentationFormat>
  <Paragraphs>108</Paragraphs>
  <Slides>24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.VnTime</vt:lpstr>
      <vt:lpstr>Arial</vt:lpstr>
      <vt:lpstr>Calibri</vt:lpstr>
      <vt:lpstr>Lucida Sans Unicode</vt:lpstr>
      <vt:lpstr>Tahoma</vt:lpstr>
      <vt:lpstr>Times New Roman</vt:lpstr>
      <vt:lpstr>Verdana</vt:lpstr>
      <vt:lpstr>Wingdings 2</vt:lpstr>
      <vt:lpstr>Wingdings 3</vt:lpstr>
      <vt:lpstr>Concourse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TỜ RINH</dc:creator>
  <cp:lastModifiedBy>AutoBVT</cp:lastModifiedBy>
  <cp:revision>58</cp:revision>
  <dcterms:created xsi:type="dcterms:W3CDTF">2017-10-27T03:01:47Z</dcterms:created>
  <dcterms:modified xsi:type="dcterms:W3CDTF">2021-02-23T03:00:43Z</dcterms:modified>
</cp:coreProperties>
</file>