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5"/>
  </p:notesMasterIdLst>
  <p:sldIdLst>
    <p:sldId id="283" r:id="rId2"/>
    <p:sldId id="284" r:id="rId3"/>
    <p:sldId id="285" r:id="rId4"/>
    <p:sldId id="286" r:id="rId5"/>
    <p:sldId id="282" r:id="rId6"/>
    <p:sldId id="257" r:id="rId7"/>
    <p:sldId id="287" r:id="rId8"/>
    <p:sldId id="259" r:id="rId9"/>
    <p:sldId id="260" r:id="rId10"/>
    <p:sldId id="262" r:id="rId11"/>
    <p:sldId id="288" r:id="rId12"/>
    <p:sldId id="261" r:id="rId13"/>
    <p:sldId id="281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A969"/>
    <a:srgbClr val="F06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16BA6-1510-4F92-8706-6EB42D68A6C6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4D055-5738-492D-8EA1-2D2A505B2D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921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26584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702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73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080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419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419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508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4D055-5738-492D-8EA1-2D2A505B2D2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338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t>2/22/2021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54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353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791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60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1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72BFD-9FF1-415E-960E-0C9BBD0C8B4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966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554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30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6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031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78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052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958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5F987-FCFC-4EC1-B926-260C346C3F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E8074-39D9-49A4-ACEF-BA69337C7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0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gif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gif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gif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gif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gif"/><Relationship Id="rId15" Type="http://schemas.openxmlformats.org/officeDocument/2006/relationships/image" Target="../media/image14.png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png"/><Relationship Id="rId1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501864"/>
            <a:ext cx="12192000" cy="438153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143" tIns="72571" rIns="145143" bIns="72571" rtlCol="0" anchor="ctr"/>
          <a:lstStyle/>
          <a:p>
            <a:pPr algn="ctr"/>
            <a:endParaRPr lang="vi-VN">
              <a:latin typeface="+mj-lt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23" y="2445485"/>
            <a:ext cx="491067" cy="34544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16015"/>
            <a:ext cx="5236308" cy="3286739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25400"/>
            <a:ext cx="12192000" cy="3320467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143" tIns="72571" rIns="145143" bIns="72571" rtlCol="0" anchor="ctr"/>
          <a:lstStyle/>
          <a:p>
            <a:pPr algn="ctr"/>
            <a:endParaRPr lang="vi-VN">
              <a:latin typeface="+mj-lt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498" y="3523090"/>
            <a:ext cx="3310565" cy="18621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698" y="3615950"/>
            <a:ext cx="448734" cy="56832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393" y="3056600"/>
            <a:ext cx="3046729" cy="38243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593" y="1197938"/>
            <a:ext cx="3153403" cy="3567897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2238892" y="5267398"/>
            <a:ext cx="2395204" cy="1089217"/>
            <a:chOff x="9540552" y="4420621"/>
            <a:chExt cx="1619672" cy="98206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94177" y="4633824"/>
              <a:ext cx="317821" cy="69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3</a:t>
              </a:r>
              <a:endParaRPr lang="vi-VN" sz="4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2272022" y="3293128"/>
            <a:ext cx="2107669" cy="958463"/>
            <a:chOff x="9540552" y="4420621"/>
            <a:chExt cx="1619672" cy="98206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0070625" y="4590511"/>
              <a:ext cx="361179" cy="788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6</a:t>
              </a:r>
              <a:endParaRPr lang="vi-VN" sz="4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2133155" y="5432313"/>
            <a:ext cx="2107669" cy="963565"/>
            <a:chOff x="9540552" y="4420621"/>
            <a:chExt cx="1619672" cy="98728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0247867" y="4619525"/>
              <a:ext cx="361179" cy="788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  <a:latin typeface="+mj-lt"/>
                </a:rPr>
                <a:t>4</a:t>
              </a:r>
              <a:endParaRPr lang="vi-VN" sz="440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flipH="1">
            <a:off x="-2371214" y="3641115"/>
            <a:ext cx="2266948" cy="1030895"/>
            <a:chOff x="9540552" y="4420621"/>
            <a:chExt cx="1619672" cy="98206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0120275" y="4665786"/>
              <a:ext cx="335802" cy="732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8</a:t>
              </a:r>
              <a:endParaRPr lang="vi-VN" sz="4400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813" y="937919"/>
            <a:ext cx="5634948" cy="2153741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8031773" y="480299"/>
            <a:ext cx="1646228" cy="740061"/>
            <a:chOff x="9540552" y="4420621"/>
            <a:chExt cx="1619672" cy="982061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10231495" y="4557691"/>
              <a:ext cx="386715" cy="775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8</a:t>
              </a:r>
              <a:endParaRPr lang="vi-VN" sz="3200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5680" y="4352665"/>
            <a:ext cx="360441" cy="253551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1" y="3429000"/>
            <a:ext cx="491067" cy="34544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347" y="2503687"/>
            <a:ext cx="990240" cy="34508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0" y="2213277"/>
            <a:ext cx="827758" cy="6208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9309" y="847217"/>
            <a:ext cx="2131766" cy="823668"/>
          </a:xfrm>
          <a:prstGeom prst="rect">
            <a:avLst/>
          </a:prstGeom>
          <a:noFill/>
        </p:spPr>
        <p:txBody>
          <a:bodyPr wrap="none" lIns="145143" tIns="72571" rIns="145143" bIns="72571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x 4 =?</a:t>
            </a:r>
            <a:endParaRPr lang="vi-VN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566" y="2534067"/>
            <a:ext cx="609874" cy="45740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479" y="3596284"/>
            <a:ext cx="460071" cy="58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65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5" dur="1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1.11022E-16 L -1.18842 0.05648 " pathEditMode="relative" rAng="0" ptsTypes="AA">
                                      <p:cBhvr>
                                        <p:cTn id="1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21" y="280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9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19753E-6 L 1.21875 0.16389 " pathEditMode="relative" rAng="0" ptsTypes="AA">
                                      <p:cBhvr>
                                        <p:cTn id="21" dur="1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26" y="817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2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2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2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84400" y="482600"/>
            <a:ext cx="9410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latin typeface="+mj-lt"/>
              </a:rPr>
              <a:t>Bài 3:</a:t>
            </a:r>
            <a:r>
              <a:rPr lang="en-US" sz="4000" dirty="0">
                <a:latin typeface="+mj-lt"/>
              </a:rPr>
              <a:t> </a:t>
            </a:r>
            <a:r>
              <a:rPr lang="en-US" sz="4000" dirty="0" err="1">
                <a:latin typeface="+mj-lt"/>
              </a:rPr>
              <a:t>Điền</a:t>
            </a:r>
            <a:r>
              <a:rPr lang="en-US" sz="4000" dirty="0">
                <a:latin typeface="+mj-lt"/>
              </a:rPr>
              <a:t> </a:t>
            </a:r>
            <a:r>
              <a:rPr lang="en-US" sz="4000" dirty="0" err="1">
                <a:latin typeface="+mj-lt"/>
              </a:rPr>
              <a:t>số</a:t>
            </a:r>
            <a:r>
              <a:rPr lang="en-US" sz="4000" dirty="0">
                <a:latin typeface="+mj-lt"/>
              </a:rPr>
              <a:t> </a:t>
            </a:r>
            <a:r>
              <a:rPr lang="en-US" sz="4000" dirty="0" err="1">
                <a:latin typeface="+mj-lt"/>
              </a:rPr>
              <a:t>thích</a:t>
            </a:r>
            <a:r>
              <a:rPr lang="en-US" sz="4000" dirty="0">
                <a:latin typeface="+mj-lt"/>
              </a:rPr>
              <a:t> </a:t>
            </a:r>
            <a:r>
              <a:rPr lang="en-US" sz="4000" dirty="0" err="1">
                <a:latin typeface="+mj-lt"/>
              </a:rPr>
              <a:t>hợp</a:t>
            </a:r>
            <a:r>
              <a:rPr lang="en-US" sz="4000" dirty="0">
                <a:latin typeface="+mj-lt"/>
              </a:rPr>
              <a:t> </a:t>
            </a:r>
            <a:r>
              <a:rPr lang="en-US" sz="4000" dirty="0" err="1">
                <a:latin typeface="+mj-lt"/>
              </a:rPr>
              <a:t>vào</a:t>
            </a:r>
            <a:r>
              <a:rPr lang="en-US" sz="4000" dirty="0">
                <a:latin typeface="+mj-lt"/>
              </a:rPr>
              <a:t> </a:t>
            </a:r>
            <a:r>
              <a:rPr lang="en-US" sz="4000" dirty="0" err="1">
                <a:latin typeface="+mj-lt"/>
              </a:rPr>
              <a:t>chỗ</a:t>
            </a:r>
            <a:r>
              <a:rPr lang="en-US" sz="4000" dirty="0">
                <a:latin typeface="+mj-lt"/>
              </a:rPr>
              <a:t> </a:t>
            </a:r>
            <a:r>
              <a:rPr lang="en-US" sz="4000" dirty="0" err="1">
                <a:latin typeface="+mj-lt"/>
              </a:rPr>
              <a:t>chấm</a:t>
            </a:r>
            <a:r>
              <a:rPr lang="en-US" sz="4000" dirty="0">
                <a:latin typeface="+mj-lt"/>
              </a:rPr>
              <a:t> </a:t>
            </a:r>
            <a:endParaRPr lang="vi-VN" sz="4000" dirty="0">
              <a:latin typeface="+mj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803543"/>
              </p:ext>
            </p:extLst>
          </p:nvPr>
        </p:nvGraphicFramePr>
        <p:xfrm>
          <a:off x="1244600" y="1638300"/>
          <a:ext cx="10071100" cy="640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3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5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3126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Times New Roman" pitchFamily="18" charset="0"/>
                          <a:cs typeface="Times New Roman" pitchFamily="18" charset="0"/>
                        </a:rPr>
                        <a:t>a) 6; 8;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 10; 12; …; …</a:t>
                      </a:r>
                      <a:endParaRPr lang="vi-VN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Times New Roman" pitchFamily="18" charset="0"/>
                          <a:cs typeface="Times New Roman" pitchFamily="18" charset="0"/>
                        </a:rPr>
                        <a:t>b) 3; 6;</a:t>
                      </a:r>
                      <a:r>
                        <a:rPr lang="en-US" sz="3600" baseline="0" dirty="0">
                          <a:latin typeface="Times New Roman" pitchFamily="18" charset="0"/>
                          <a:cs typeface="Times New Roman" pitchFamily="18" charset="0"/>
                        </a:rPr>
                        <a:t> 9; 12; 15; …</a:t>
                      </a:r>
                      <a:endParaRPr lang="vi-VN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02100" y="1617891"/>
            <a:ext cx="104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14</a:t>
            </a:r>
            <a:endParaRPr lang="vi-V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91100" y="1645186"/>
            <a:ext cx="104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16</a:t>
            </a:r>
            <a:endParaRPr lang="vi-V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04400" y="1615996"/>
            <a:ext cx="104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18</a:t>
            </a:r>
            <a:endParaRPr lang="vi-V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4650" y="2489200"/>
            <a:ext cx="8775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tính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75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24050" y="368300"/>
            <a:ext cx="8775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?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749800" y="2373530"/>
            <a:ext cx="0" cy="30861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1450" y="2799664"/>
            <a:ext cx="45085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tắt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3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: …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?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56400" y="2476499"/>
            <a:ext cx="238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2200" y="3273683"/>
            <a:ext cx="7188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Bốn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ghép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		    3 x 4 = 12 (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 12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86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657277"/>
              </p:ext>
            </p:extLst>
          </p:nvPr>
        </p:nvGraphicFramePr>
        <p:xfrm>
          <a:off x="723899" y="1514257"/>
          <a:ext cx="10820400" cy="3383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0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72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7200" baseline="0" dirty="0">
                          <a:latin typeface="Times New Roman" pitchFamily="18" charset="0"/>
                          <a:cs typeface="Times New Roman" pitchFamily="18" charset="0"/>
                        </a:rPr>
                        <a:t> x 4 = </a:t>
                      </a:r>
                    </a:p>
                    <a:p>
                      <a:r>
                        <a:rPr lang="en-US" sz="7200" baseline="0" dirty="0">
                          <a:latin typeface="Times New Roman" pitchFamily="18" charset="0"/>
                          <a:cs typeface="Times New Roman" pitchFamily="18" charset="0"/>
                        </a:rPr>
                        <a:t>3 x 5 = </a:t>
                      </a:r>
                      <a:endParaRPr lang="vi-VN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200" dirty="0">
                          <a:latin typeface="Times New Roman" pitchFamily="18" charset="0"/>
                          <a:cs typeface="Times New Roman" pitchFamily="18" charset="0"/>
                        </a:rPr>
                        <a:t>3 x 6 =</a:t>
                      </a:r>
                    </a:p>
                    <a:p>
                      <a:r>
                        <a:rPr lang="en-US" sz="7200" dirty="0">
                          <a:latin typeface="Times New Roman" pitchFamily="18" charset="0"/>
                          <a:cs typeface="Times New Roman" pitchFamily="18" charset="0"/>
                        </a:rPr>
                        <a:t>3 x 7 = </a:t>
                      </a:r>
                    </a:p>
                    <a:p>
                      <a:r>
                        <a:rPr lang="en-US" sz="7200" dirty="0">
                          <a:latin typeface="Times New Roman" pitchFamily="18" charset="0"/>
                          <a:cs typeface="Times New Roman" pitchFamily="18" charset="0"/>
                        </a:rPr>
                        <a:t>3 x 8 = </a:t>
                      </a:r>
                      <a:endParaRPr lang="vi-VN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200" dirty="0">
                          <a:latin typeface="Times New Roman" pitchFamily="18" charset="0"/>
                          <a:cs typeface="Times New Roman" pitchFamily="18" charset="0"/>
                        </a:rPr>
                        <a:t>3 x 9 = </a:t>
                      </a:r>
                    </a:p>
                    <a:p>
                      <a:r>
                        <a:rPr lang="en-US" sz="7200" dirty="0">
                          <a:latin typeface="Times New Roman" pitchFamily="18" charset="0"/>
                          <a:cs typeface="Times New Roman" pitchFamily="18" charset="0"/>
                        </a:rPr>
                        <a:t>3 x10 =</a:t>
                      </a:r>
                      <a:endParaRPr lang="vi-VN" sz="7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Isosceles Triangle 3">
            <a:hlinkClick r:id="rId3" action="ppaction://hlinksldjump"/>
          </p:cNvPr>
          <p:cNvSpPr/>
          <p:nvPr/>
        </p:nvSpPr>
        <p:spPr>
          <a:xfrm>
            <a:off x="9474200" y="215900"/>
            <a:ext cx="850900" cy="698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TextBox 4"/>
          <p:cNvSpPr txBox="1"/>
          <p:nvPr/>
        </p:nvSpPr>
        <p:spPr>
          <a:xfrm>
            <a:off x="3524250" y="1620103"/>
            <a:ext cx="82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12</a:t>
            </a:r>
            <a:endParaRPr lang="vi-VN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524250" y="2830580"/>
            <a:ext cx="82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15</a:t>
            </a:r>
            <a:endParaRPr lang="vi-VN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997700" y="1620103"/>
            <a:ext cx="82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18</a:t>
            </a:r>
            <a:endParaRPr lang="vi-VN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97700" y="2779592"/>
            <a:ext cx="82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21</a:t>
            </a:r>
            <a:endParaRPr lang="vi-VN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997700" y="3802796"/>
            <a:ext cx="82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24</a:t>
            </a:r>
            <a:endParaRPr lang="vi-VN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629900" y="1620103"/>
            <a:ext cx="82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27</a:t>
            </a:r>
            <a:endParaRPr lang="vi-VN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807700" y="2844987"/>
            <a:ext cx="82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30</a:t>
            </a:r>
            <a:endParaRPr lang="vi-VN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35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5568" y="668680"/>
            <a:ext cx="5298231" cy="5298231"/>
            <a:chOff x="2918669" y="507534"/>
            <a:chExt cx="5842932" cy="58429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669" y="507534"/>
              <a:ext cx="5842932" cy="5842932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2964808" y="507534"/>
              <a:ext cx="5750653" cy="5750653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04758" y="1889063"/>
            <a:ext cx="29824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>
                    <a:lumMod val="65000"/>
                  </a:schemeClr>
                </a:solidFill>
              </a:rPr>
              <a:t>THANKS</a:t>
            </a:r>
            <a:endParaRPr lang="zh-CN" altLang="en-US" sz="6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86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501864"/>
            <a:ext cx="12192000" cy="438153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143" tIns="72571" rIns="145143" bIns="72571"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23" y="2445485"/>
            <a:ext cx="491067" cy="34544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16015"/>
            <a:ext cx="5236308" cy="3286739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25400"/>
            <a:ext cx="12192000" cy="3320467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143" tIns="72571" rIns="145143" bIns="72571"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498" y="3523090"/>
            <a:ext cx="3310565" cy="18621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698" y="3615950"/>
            <a:ext cx="448734" cy="56832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393" y="3056600"/>
            <a:ext cx="3046729" cy="38243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593" y="1197938"/>
            <a:ext cx="3153403" cy="3567897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2149614" y="3355504"/>
            <a:ext cx="2395204" cy="1089217"/>
            <a:chOff x="9540552" y="4420621"/>
            <a:chExt cx="1619672" cy="98206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94177" y="4633824"/>
              <a:ext cx="317821" cy="69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</a:rPr>
                <a:t>1</a:t>
              </a:r>
              <a:endParaRPr lang="vi-VN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flipH="1">
            <a:off x="-2070352" y="3873433"/>
            <a:ext cx="2107669" cy="958463"/>
            <a:chOff x="9540552" y="4420621"/>
            <a:chExt cx="1619672" cy="98206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0211385" y="4590511"/>
              <a:ext cx="361179" cy="788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</a:rPr>
                <a:t>3</a:t>
              </a:r>
              <a:endParaRPr lang="vi-VN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2133155" y="5432313"/>
            <a:ext cx="2107669" cy="963565"/>
            <a:chOff x="9540552" y="4420621"/>
            <a:chExt cx="1619672" cy="98728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0247867" y="4619525"/>
              <a:ext cx="361179" cy="788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</a:rPr>
                <a:t>4</a:t>
              </a:r>
              <a:endParaRPr lang="vi-VN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2259381" y="5337045"/>
            <a:ext cx="2266948" cy="1030895"/>
            <a:chOff x="9540552" y="4420621"/>
            <a:chExt cx="1619672" cy="98206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9989405" y="4665786"/>
              <a:ext cx="335802" cy="732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</a:rPr>
                <a:t>4</a:t>
              </a:r>
              <a:endParaRPr lang="vi-VN" sz="4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813" y="937919"/>
            <a:ext cx="5634948" cy="2153741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8031773" y="480299"/>
            <a:ext cx="1646228" cy="740061"/>
            <a:chOff x="9540552" y="4420621"/>
            <a:chExt cx="1619672" cy="982061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10231495" y="4557691"/>
              <a:ext cx="386715" cy="775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</a:rPr>
                <a:t>4</a:t>
              </a:r>
              <a:endParaRPr lang="vi-VN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5680" y="4352665"/>
            <a:ext cx="360441" cy="253551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1" y="3429000"/>
            <a:ext cx="491067" cy="3454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9308" y="847217"/>
            <a:ext cx="2131766" cy="823668"/>
          </a:xfrm>
          <a:prstGeom prst="rect">
            <a:avLst/>
          </a:prstGeom>
          <a:noFill/>
        </p:spPr>
        <p:txBody>
          <a:bodyPr wrap="none" lIns="145143" tIns="72571" rIns="145143" bIns="72571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x 2 =?</a:t>
            </a:r>
            <a:endParaRPr lang="vi-VN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347" y="2503687"/>
            <a:ext cx="990240" cy="3450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0" y="2213277"/>
            <a:ext cx="827758" cy="62081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566" y="2534067"/>
            <a:ext cx="609874" cy="45740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479" y="3596284"/>
            <a:ext cx="460071" cy="58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3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2.71605E-6 L 0 -0.07222 " pathEditMode="relative" rAng="0" ptsTypes="AA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5" dur="1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9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21" dur="1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2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2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27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501864"/>
            <a:ext cx="12192000" cy="438153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143" tIns="72571" rIns="145143" bIns="72571"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23" y="2445485"/>
            <a:ext cx="491067" cy="34544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16015"/>
            <a:ext cx="5236308" cy="3286739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25400"/>
            <a:ext cx="12192000" cy="3320467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143" tIns="72571" rIns="145143" bIns="72571"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498" y="3523090"/>
            <a:ext cx="3310565" cy="18621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698" y="3615950"/>
            <a:ext cx="448734" cy="56832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393" y="3056600"/>
            <a:ext cx="3046729" cy="38243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593" y="1197938"/>
            <a:ext cx="3153403" cy="3567897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2238892" y="5267398"/>
            <a:ext cx="2395204" cy="1089217"/>
            <a:chOff x="9540552" y="4420621"/>
            <a:chExt cx="1619672" cy="98206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94177" y="4633824"/>
              <a:ext cx="317821" cy="69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</a:rPr>
                <a:t>1</a:t>
              </a:r>
              <a:endParaRPr lang="vi-VN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flipH="1">
            <a:off x="-2070352" y="3873433"/>
            <a:ext cx="2107669" cy="958463"/>
            <a:chOff x="9540552" y="4420621"/>
            <a:chExt cx="1619672" cy="98206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0211385" y="4590511"/>
              <a:ext cx="361179" cy="788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</a:rPr>
                <a:t>2</a:t>
              </a:r>
              <a:endParaRPr lang="vi-VN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2133155" y="5432313"/>
            <a:ext cx="2107669" cy="963565"/>
            <a:chOff x="9540552" y="4420621"/>
            <a:chExt cx="1619672" cy="98728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0247867" y="4619525"/>
              <a:ext cx="361179" cy="788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</a:rPr>
                <a:t>4</a:t>
              </a:r>
              <a:endParaRPr lang="vi-VN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2303020" y="3429397"/>
            <a:ext cx="2266948" cy="1030895"/>
            <a:chOff x="9540552" y="4420621"/>
            <a:chExt cx="1619672" cy="98206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9989405" y="4665786"/>
              <a:ext cx="539666" cy="732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</a:rPr>
                <a:t>14</a:t>
              </a:r>
              <a:endParaRPr lang="vi-VN" sz="4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813" y="937919"/>
            <a:ext cx="5634948" cy="2153741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8031773" y="480299"/>
            <a:ext cx="1646228" cy="740061"/>
            <a:chOff x="9540552" y="4420621"/>
            <a:chExt cx="1619672" cy="982061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10026465" y="4557691"/>
              <a:ext cx="591745" cy="775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</a:rPr>
                <a:t>14</a:t>
              </a:r>
              <a:endParaRPr lang="vi-VN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5680" y="4352665"/>
            <a:ext cx="360441" cy="253551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1" y="3429000"/>
            <a:ext cx="491067" cy="3454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9309" y="847217"/>
            <a:ext cx="2131766" cy="823668"/>
          </a:xfrm>
          <a:prstGeom prst="rect">
            <a:avLst/>
          </a:prstGeom>
          <a:noFill/>
        </p:spPr>
        <p:txBody>
          <a:bodyPr wrap="none" lIns="145143" tIns="72571" rIns="145143" bIns="72571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x 7 =?</a:t>
            </a:r>
            <a:endParaRPr lang="vi-VN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347" y="2503687"/>
            <a:ext cx="990240" cy="3450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0" y="2213277"/>
            <a:ext cx="827758" cy="62081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566" y="2534067"/>
            <a:ext cx="609874" cy="45740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479" y="3596284"/>
            <a:ext cx="460071" cy="58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7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5" dur="1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9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21" dur="1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2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2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27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501864"/>
            <a:ext cx="12192000" cy="438153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143" tIns="72571" rIns="145143" bIns="72571"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23" y="2445485"/>
            <a:ext cx="491067" cy="34544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16015"/>
            <a:ext cx="5236308" cy="3286739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25400"/>
            <a:ext cx="12192000" cy="3320467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143" tIns="72571" rIns="145143" bIns="72571"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498" y="3523090"/>
            <a:ext cx="3310565" cy="186219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84698" y="3615950"/>
            <a:ext cx="448734" cy="56832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393" y="3056600"/>
            <a:ext cx="3046729" cy="382434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479" y="3596284"/>
            <a:ext cx="460071" cy="5826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593" y="1197938"/>
            <a:ext cx="3153403" cy="3567897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2238892" y="5267398"/>
            <a:ext cx="2395204" cy="1089217"/>
            <a:chOff x="9540552" y="4420621"/>
            <a:chExt cx="1619672" cy="98206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94177" y="4633824"/>
              <a:ext cx="317821" cy="69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</a:rPr>
                <a:t>1</a:t>
              </a:r>
              <a:endParaRPr lang="vi-VN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2272022" y="3293128"/>
            <a:ext cx="2107669" cy="958463"/>
            <a:chOff x="9540552" y="4420621"/>
            <a:chExt cx="1619672" cy="98206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0070625" y="4590511"/>
              <a:ext cx="361179" cy="788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</a:rPr>
                <a:t>2</a:t>
              </a:r>
              <a:endParaRPr lang="vi-VN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2230491" y="3900111"/>
            <a:ext cx="2107669" cy="963565"/>
            <a:chOff x="9540552" y="4420621"/>
            <a:chExt cx="1619672" cy="98728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0247867" y="4619525"/>
              <a:ext cx="361179" cy="7883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</a:rPr>
                <a:t>3</a:t>
              </a:r>
              <a:endParaRPr lang="vi-VN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flipH="1">
            <a:off x="-2431842" y="5304846"/>
            <a:ext cx="2266948" cy="1030895"/>
            <a:chOff x="9540552" y="4420621"/>
            <a:chExt cx="1619672" cy="98206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9916411" y="4665786"/>
              <a:ext cx="539666" cy="732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</a:rPr>
                <a:t>20</a:t>
              </a:r>
              <a:endParaRPr lang="vi-VN" sz="4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813" y="937919"/>
            <a:ext cx="5634948" cy="2153741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8031773" y="480299"/>
            <a:ext cx="1646228" cy="740061"/>
            <a:chOff x="9540552" y="4420621"/>
            <a:chExt cx="1619672" cy="982061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10026465" y="4557691"/>
              <a:ext cx="591745" cy="775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</a:rPr>
                <a:t>20</a:t>
              </a:r>
              <a:endParaRPr lang="vi-VN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5680" y="4352665"/>
            <a:ext cx="360441" cy="253551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1" y="3429000"/>
            <a:ext cx="491067" cy="3454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9309" y="847217"/>
            <a:ext cx="2413894" cy="823668"/>
          </a:xfrm>
          <a:prstGeom prst="rect">
            <a:avLst/>
          </a:prstGeom>
          <a:noFill/>
        </p:spPr>
        <p:txBody>
          <a:bodyPr wrap="none" lIns="145143" tIns="72571" rIns="145143" bIns="72571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x 10 =?</a:t>
            </a:r>
            <a:endParaRPr lang="vi-VN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664" y="2101369"/>
            <a:ext cx="1173765" cy="88032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347" y="2503687"/>
            <a:ext cx="990240" cy="3450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0" y="2213277"/>
            <a:ext cx="827758" cy="62081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566" y="2534067"/>
            <a:ext cx="609874" cy="45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02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5" dur="1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1.11022E-16 L -1.18842 0.05648 " pathEditMode="relative" rAng="0" ptsTypes="AA">
                                      <p:cBhvr>
                                        <p:cTn id="1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21" y="280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46914E-7 L 1.22639 0.0108 " pathEditMode="relative" rAng="0" ptsTypes="AA">
                                      <p:cBhvr>
                                        <p:cTn id="19" dur="7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2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20988E-6 L 1.26204 -0.10278 " pathEditMode="relative" rAng="0" ptsTypes="AA">
                                      <p:cBhvr>
                                        <p:cTn id="21" dur="1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02" y="-515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23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2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2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669" y="507534"/>
            <a:ext cx="5842932" cy="5842932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964808" y="507534"/>
            <a:ext cx="5750653" cy="5750653"/>
          </a:xfrm>
          <a:prstGeom prst="ellipse">
            <a:avLst/>
          </a:prstGeom>
          <a:noFill/>
          <a:ln w="5715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73512" y="2643684"/>
            <a:ext cx="43332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 err="1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zh-CN" sz="60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zh-CN" sz="6000" b="1" dirty="0">
                <a:solidFill>
                  <a:srgbClr val="70AD47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pic>
        <p:nvPicPr>
          <p:cNvPr id="2" name="Zach Sobiech - Cloud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09905" y="-490239"/>
            <a:ext cx="420211" cy="42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3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66109" y="301766"/>
            <a:ext cx="645978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6000" b="1" kern="10" spc="720" dirty="0">
                <a:ln w="9525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BẢNG NHÂN 3</a:t>
            </a:r>
          </a:p>
        </p:txBody>
      </p:sp>
      <p:sp>
        <p:nvSpPr>
          <p:cNvPr id="206" name="AutoShape 7"/>
          <p:cNvSpPr>
            <a:spLocks/>
          </p:cNvSpPr>
          <p:nvPr/>
        </p:nvSpPr>
        <p:spPr bwMode="auto">
          <a:xfrm>
            <a:off x="2946400" y="1600200"/>
            <a:ext cx="101600" cy="838200"/>
          </a:xfrm>
          <a:prstGeom prst="rightBrace">
            <a:avLst>
              <a:gd name="adj1" fmla="val 91667"/>
              <a:gd name="adj2" fmla="val 50000"/>
            </a:avLst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vi-VN" sz="1800" b="1"/>
          </a:p>
        </p:txBody>
      </p:sp>
      <p:sp>
        <p:nvSpPr>
          <p:cNvPr id="207" name="Text Box 8"/>
          <p:cNvSpPr txBox="1">
            <a:spLocks noChangeArrowheads="1"/>
          </p:cNvSpPr>
          <p:nvPr/>
        </p:nvSpPr>
        <p:spPr bwMode="auto">
          <a:xfrm>
            <a:off x="2946400" y="1447801"/>
            <a:ext cx="3962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0000FF"/>
                </a:solidFill>
              </a:rPr>
              <a:t>3 </a:t>
            </a:r>
            <a:r>
              <a:rPr lang="en-US" sz="2800" dirty="0" err="1">
                <a:solidFill>
                  <a:srgbClr val="0000FF"/>
                </a:solidFill>
              </a:rPr>
              <a:t>được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err="1">
                <a:solidFill>
                  <a:srgbClr val="0000FF"/>
                </a:solidFill>
              </a:rPr>
              <a:t>lấy</a:t>
            </a:r>
            <a:r>
              <a:rPr lang="en-US" sz="2800" dirty="0">
                <a:solidFill>
                  <a:srgbClr val="0000FF"/>
                </a:solidFill>
              </a:rPr>
              <a:t> 1 </a:t>
            </a:r>
            <a:r>
              <a:rPr lang="en-US" sz="2800" dirty="0" err="1">
                <a:solidFill>
                  <a:srgbClr val="0000FF"/>
                </a:solidFill>
              </a:rPr>
              <a:t>lần</a:t>
            </a:r>
            <a:r>
              <a:rPr lang="en-US" sz="2800" dirty="0">
                <a:solidFill>
                  <a:srgbClr val="0000FF"/>
                </a:solidFill>
              </a:rPr>
              <a:t>, </a:t>
            </a:r>
          </a:p>
        </p:txBody>
      </p:sp>
      <p:sp>
        <p:nvSpPr>
          <p:cNvPr id="208" name="Text Box 9"/>
          <p:cNvSpPr txBox="1">
            <a:spLocks noChangeArrowheads="1"/>
          </p:cNvSpPr>
          <p:nvPr/>
        </p:nvSpPr>
        <p:spPr bwMode="auto">
          <a:xfrm>
            <a:off x="2946400" y="2590801"/>
            <a:ext cx="40640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</a:rPr>
              <a:t>3 được lấy 2 lần,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</a:rPr>
              <a:t>    </a:t>
            </a:r>
            <a:endParaRPr lang="en-US" sz="280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209" name="AutoShape 10"/>
          <p:cNvSpPr>
            <a:spLocks/>
          </p:cNvSpPr>
          <p:nvPr/>
        </p:nvSpPr>
        <p:spPr bwMode="auto">
          <a:xfrm>
            <a:off x="2946400" y="2895600"/>
            <a:ext cx="101600" cy="1371600"/>
          </a:xfrm>
          <a:prstGeom prst="rightBrace">
            <a:avLst>
              <a:gd name="adj1" fmla="val 150000"/>
              <a:gd name="adj2" fmla="val 50000"/>
            </a:avLst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vi-VN" sz="1800" b="1">
              <a:solidFill>
                <a:srgbClr val="FF3300"/>
              </a:solidFill>
            </a:endParaRPr>
          </a:p>
        </p:txBody>
      </p:sp>
      <p:sp>
        <p:nvSpPr>
          <p:cNvPr id="210" name="Text Box 11"/>
          <p:cNvSpPr txBox="1">
            <a:spLocks noChangeArrowheads="1"/>
          </p:cNvSpPr>
          <p:nvPr/>
        </p:nvSpPr>
        <p:spPr bwMode="auto">
          <a:xfrm>
            <a:off x="3048000" y="4648201"/>
            <a:ext cx="38608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</a:rPr>
              <a:t>3 được lấy 3 lần, 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</a:rPr>
              <a:t>   </a:t>
            </a:r>
            <a:endParaRPr lang="en-US" sz="2800" b="1">
              <a:solidFill>
                <a:srgbClr val="FF3300"/>
              </a:solidFill>
              <a:cs typeface="Times New Roman" pitchFamily="18" charset="0"/>
            </a:endParaRPr>
          </a:p>
        </p:txBody>
      </p:sp>
      <p:sp>
        <p:nvSpPr>
          <p:cNvPr id="211" name="AutoShape 12"/>
          <p:cNvSpPr>
            <a:spLocks/>
          </p:cNvSpPr>
          <p:nvPr/>
        </p:nvSpPr>
        <p:spPr bwMode="auto">
          <a:xfrm>
            <a:off x="2844800" y="4495800"/>
            <a:ext cx="203200" cy="2057400"/>
          </a:xfrm>
          <a:prstGeom prst="rightBrace">
            <a:avLst>
              <a:gd name="adj1" fmla="val 112500"/>
              <a:gd name="adj2" fmla="val 50000"/>
            </a:avLst>
          </a:prstGeom>
          <a:noFill/>
          <a:ln w="3810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vi-VN" sz="1800" b="1"/>
          </a:p>
        </p:txBody>
      </p:sp>
      <p:sp>
        <p:nvSpPr>
          <p:cNvPr id="212" name="Rectangle 13"/>
          <p:cNvSpPr>
            <a:spLocks noChangeArrowheads="1"/>
          </p:cNvSpPr>
          <p:nvPr/>
        </p:nvSpPr>
        <p:spPr bwMode="auto">
          <a:xfrm>
            <a:off x="9148234" y="1905000"/>
            <a:ext cx="11448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3 × 1 =  3 </a:t>
            </a:r>
          </a:p>
        </p:txBody>
      </p:sp>
      <p:sp>
        <p:nvSpPr>
          <p:cNvPr id="213" name="Rectangle 14"/>
          <p:cNvSpPr>
            <a:spLocks noChangeArrowheads="1"/>
          </p:cNvSpPr>
          <p:nvPr/>
        </p:nvSpPr>
        <p:spPr bwMode="auto">
          <a:xfrm>
            <a:off x="9144001" y="3352800"/>
            <a:ext cx="9220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 × 4 = </a:t>
            </a:r>
          </a:p>
        </p:txBody>
      </p:sp>
      <p:sp>
        <p:nvSpPr>
          <p:cNvPr id="214" name="Rectangle 15"/>
          <p:cNvSpPr>
            <a:spLocks noChangeArrowheads="1"/>
          </p:cNvSpPr>
          <p:nvPr/>
        </p:nvSpPr>
        <p:spPr bwMode="auto">
          <a:xfrm>
            <a:off x="9144001" y="2819400"/>
            <a:ext cx="11448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 × 3 =  9 </a:t>
            </a:r>
          </a:p>
        </p:txBody>
      </p:sp>
      <p:sp>
        <p:nvSpPr>
          <p:cNvPr id="215" name="Rectangle 16"/>
          <p:cNvSpPr>
            <a:spLocks noChangeArrowheads="1"/>
          </p:cNvSpPr>
          <p:nvPr/>
        </p:nvSpPr>
        <p:spPr bwMode="auto">
          <a:xfrm>
            <a:off x="9144001" y="3810000"/>
            <a:ext cx="9220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 × 5 = </a:t>
            </a:r>
          </a:p>
        </p:txBody>
      </p:sp>
      <p:sp>
        <p:nvSpPr>
          <p:cNvPr id="216" name="Rectangle 17"/>
          <p:cNvSpPr>
            <a:spLocks noChangeArrowheads="1"/>
          </p:cNvSpPr>
          <p:nvPr/>
        </p:nvSpPr>
        <p:spPr bwMode="auto">
          <a:xfrm>
            <a:off x="9148234" y="4267200"/>
            <a:ext cx="9220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 × 6 = </a:t>
            </a:r>
          </a:p>
        </p:txBody>
      </p:sp>
      <p:sp>
        <p:nvSpPr>
          <p:cNvPr id="217" name="Rectangle 18"/>
          <p:cNvSpPr>
            <a:spLocks noChangeArrowheads="1"/>
          </p:cNvSpPr>
          <p:nvPr/>
        </p:nvSpPr>
        <p:spPr bwMode="auto">
          <a:xfrm>
            <a:off x="9144001" y="4724400"/>
            <a:ext cx="9220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 × 7 = </a:t>
            </a:r>
          </a:p>
        </p:txBody>
      </p:sp>
      <p:sp>
        <p:nvSpPr>
          <p:cNvPr id="218" name="Rectangle 19"/>
          <p:cNvSpPr>
            <a:spLocks noChangeArrowheads="1"/>
          </p:cNvSpPr>
          <p:nvPr/>
        </p:nvSpPr>
        <p:spPr bwMode="auto">
          <a:xfrm>
            <a:off x="9144001" y="5181600"/>
            <a:ext cx="9220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 × 8 = </a:t>
            </a:r>
          </a:p>
        </p:txBody>
      </p:sp>
      <p:sp>
        <p:nvSpPr>
          <p:cNvPr id="219" name="Rectangle 20"/>
          <p:cNvSpPr>
            <a:spLocks noChangeArrowheads="1"/>
          </p:cNvSpPr>
          <p:nvPr/>
        </p:nvSpPr>
        <p:spPr bwMode="auto">
          <a:xfrm>
            <a:off x="9148234" y="5619750"/>
            <a:ext cx="9220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 × 9 = </a:t>
            </a:r>
          </a:p>
        </p:txBody>
      </p:sp>
      <p:sp>
        <p:nvSpPr>
          <p:cNvPr id="220" name="Rectangle 21"/>
          <p:cNvSpPr>
            <a:spLocks noChangeArrowheads="1"/>
          </p:cNvSpPr>
          <p:nvPr/>
        </p:nvSpPr>
        <p:spPr bwMode="auto">
          <a:xfrm>
            <a:off x="9097434" y="6096000"/>
            <a:ext cx="9861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 × 10= </a:t>
            </a:r>
          </a:p>
        </p:txBody>
      </p:sp>
      <p:sp>
        <p:nvSpPr>
          <p:cNvPr id="221" name="Line 22"/>
          <p:cNvSpPr>
            <a:spLocks noChangeShapeType="1"/>
          </p:cNvSpPr>
          <p:nvPr/>
        </p:nvSpPr>
        <p:spPr bwMode="auto">
          <a:xfrm>
            <a:off x="8534400" y="1600200"/>
            <a:ext cx="0" cy="5257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grpSp>
        <p:nvGrpSpPr>
          <p:cNvPr id="222" name="Group 23"/>
          <p:cNvGrpSpPr>
            <a:grpSpLocks/>
          </p:cNvGrpSpPr>
          <p:nvPr/>
        </p:nvGrpSpPr>
        <p:grpSpPr bwMode="auto">
          <a:xfrm>
            <a:off x="355600" y="1695450"/>
            <a:ext cx="2438400" cy="609600"/>
            <a:chOff x="0" y="1056"/>
            <a:chExt cx="1152" cy="384"/>
          </a:xfrm>
        </p:grpSpPr>
        <p:sp>
          <p:nvSpPr>
            <p:cNvPr id="223" name="Rectangle 24"/>
            <p:cNvSpPr>
              <a:spLocks noChangeArrowheads="1"/>
            </p:cNvSpPr>
            <p:nvPr/>
          </p:nvSpPr>
          <p:spPr bwMode="auto">
            <a:xfrm>
              <a:off x="0" y="1056"/>
              <a:ext cx="1152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24" name="Oval 25"/>
            <p:cNvSpPr>
              <a:spLocks noChangeArrowheads="1"/>
            </p:cNvSpPr>
            <p:nvPr/>
          </p:nvSpPr>
          <p:spPr bwMode="auto">
            <a:xfrm>
              <a:off x="4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25" name="Oval 26"/>
            <p:cNvSpPr>
              <a:spLocks noChangeArrowheads="1"/>
            </p:cNvSpPr>
            <p:nvPr/>
          </p:nvSpPr>
          <p:spPr bwMode="auto">
            <a:xfrm>
              <a:off x="82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26" name="Oval 27"/>
            <p:cNvSpPr>
              <a:spLocks noChangeArrowheads="1"/>
            </p:cNvSpPr>
            <p:nvPr/>
          </p:nvSpPr>
          <p:spPr bwMode="auto">
            <a:xfrm>
              <a:off x="432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</p:grpSp>
      <p:grpSp>
        <p:nvGrpSpPr>
          <p:cNvPr id="227" name="Group 28"/>
          <p:cNvGrpSpPr>
            <a:grpSpLocks/>
          </p:cNvGrpSpPr>
          <p:nvPr/>
        </p:nvGrpSpPr>
        <p:grpSpPr bwMode="auto">
          <a:xfrm>
            <a:off x="304800" y="2933700"/>
            <a:ext cx="2438400" cy="609600"/>
            <a:chOff x="0" y="1056"/>
            <a:chExt cx="1152" cy="384"/>
          </a:xfrm>
        </p:grpSpPr>
        <p:sp>
          <p:nvSpPr>
            <p:cNvPr id="228" name="Rectangle 29"/>
            <p:cNvSpPr>
              <a:spLocks noChangeArrowheads="1"/>
            </p:cNvSpPr>
            <p:nvPr/>
          </p:nvSpPr>
          <p:spPr bwMode="auto">
            <a:xfrm>
              <a:off x="0" y="1056"/>
              <a:ext cx="1152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29" name="Oval 30"/>
            <p:cNvSpPr>
              <a:spLocks noChangeArrowheads="1"/>
            </p:cNvSpPr>
            <p:nvPr/>
          </p:nvSpPr>
          <p:spPr bwMode="auto">
            <a:xfrm>
              <a:off x="4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30" name="Oval 31"/>
            <p:cNvSpPr>
              <a:spLocks noChangeArrowheads="1"/>
            </p:cNvSpPr>
            <p:nvPr/>
          </p:nvSpPr>
          <p:spPr bwMode="auto">
            <a:xfrm>
              <a:off x="82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31" name="Oval 32"/>
            <p:cNvSpPr>
              <a:spLocks noChangeArrowheads="1"/>
            </p:cNvSpPr>
            <p:nvPr/>
          </p:nvSpPr>
          <p:spPr bwMode="auto">
            <a:xfrm>
              <a:off x="432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</p:grpSp>
      <p:grpSp>
        <p:nvGrpSpPr>
          <p:cNvPr id="232" name="Group 33"/>
          <p:cNvGrpSpPr>
            <a:grpSpLocks/>
          </p:cNvGrpSpPr>
          <p:nvPr/>
        </p:nvGrpSpPr>
        <p:grpSpPr bwMode="auto">
          <a:xfrm>
            <a:off x="304800" y="3657600"/>
            <a:ext cx="2438400" cy="609600"/>
            <a:chOff x="0" y="1056"/>
            <a:chExt cx="1152" cy="384"/>
          </a:xfrm>
        </p:grpSpPr>
        <p:sp>
          <p:nvSpPr>
            <p:cNvPr id="233" name="Rectangle 34"/>
            <p:cNvSpPr>
              <a:spLocks noChangeArrowheads="1"/>
            </p:cNvSpPr>
            <p:nvPr/>
          </p:nvSpPr>
          <p:spPr bwMode="auto">
            <a:xfrm>
              <a:off x="0" y="1056"/>
              <a:ext cx="1152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34" name="Oval 35"/>
            <p:cNvSpPr>
              <a:spLocks noChangeArrowheads="1"/>
            </p:cNvSpPr>
            <p:nvPr/>
          </p:nvSpPr>
          <p:spPr bwMode="auto">
            <a:xfrm>
              <a:off x="4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35" name="Oval 36"/>
            <p:cNvSpPr>
              <a:spLocks noChangeArrowheads="1"/>
            </p:cNvSpPr>
            <p:nvPr/>
          </p:nvSpPr>
          <p:spPr bwMode="auto">
            <a:xfrm>
              <a:off x="82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36" name="Oval 37"/>
            <p:cNvSpPr>
              <a:spLocks noChangeArrowheads="1"/>
            </p:cNvSpPr>
            <p:nvPr/>
          </p:nvSpPr>
          <p:spPr bwMode="auto">
            <a:xfrm>
              <a:off x="432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</p:grpSp>
      <p:grpSp>
        <p:nvGrpSpPr>
          <p:cNvPr id="237" name="Group 38"/>
          <p:cNvGrpSpPr>
            <a:grpSpLocks/>
          </p:cNvGrpSpPr>
          <p:nvPr/>
        </p:nvGrpSpPr>
        <p:grpSpPr bwMode="auto">
          <a:xfrm>
            <a:off x="304800" y="4495800"/>
            <a:ext cx="2336800" cy="609600"/>
            <a:chOff x="0" y="1056"/>
            <a:chExt cx="1152" cy="384"/>
          </a:xfrm>
        </p:grpSpPr>
        <p:sp>
          <p:nvSpPr>
            <p:cNvPr id="238" name="Rectangle 39"/>
            <p:cNvSpPr>
              <a:spLocks noChangeArrowheads="1"/>
            </p:cNvSpPr>
            <p:nvPr/>
          </p:nvSpPr>
          <p:spPr bwMode="auto">
            <a:xfrm>
              <a:off x="0" y="1056"/>
              <a:ext cx="1152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39" name="Oval 40"/>
            <p:cNvSpPr>
              <a:spLocks noChangeArrowheads="1"/>
            </p:cNvSpPr>
            <p:nvPr/>
          </p:nvSpPr>
          <p:spPr bwMode="auto">
            <a:xfrm>
              <a:off x="4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40" name="Oval 41"/>
            <p:cNvSpPr>
              <a:spLocks noChangeArrowheads="1"/>
            </p:cNvSpPr>
            <p:nvPr/>
          </p:nvSpPr>
          <p:spPr bwMode="auto">
            <a:xfrm>
              <a:off x="82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41" name="Oval 42"/>
            <p:cNvSpPr>
              <a:spLocks noChangeArrowheads="1"/>
            </p:cNvSpPr>
            <p:nvPr/>
          </p:nvSpPr>
          <p:spPr bwMode="auto">
            <a:xfrm>
              <a:off x="432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</p:grpSp>
      <p:grpSp>
        <p:nvGrpSpPr>
          <p:cNvPr id="242" name="Group 43"/>
          <p:cNvGrpSpPr>
            <a:grpSpLocks/>
          </p:cNvGrpSpPr>
          <p:nvPr/>
        </p:nvGrpSpPr>
        <p:grpSpPr bwMode="auto">
          <a:xfrm>
            <a:off x="304800" y="5219700"/>
            <a:ext cx="2336800" cy="609600"/>
            <a:chOff x="0" y="1056"/>
            <a:chExt cx="1152" cy="384"/>
          </a:xfrm>
        </p:grpSpPr>
        <p:sp>
          <p:nvSpPr>
            <p:cNvPr id="243" name="Rectangle 44"/>
            <p:cNvSpPr>
              <a:spLocks noChangeArrowheads="1"/>
            </p:cNvSpPr>
            <p:nvPr/>
          </p:nvSpPr>
          <p:spPr bwMode="auto">
            <a:xfrm>
              <a:off x="0" y="1056"/>
              <a:ext cx="1152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44" name="Oval 45"/>
            <p:cNvSpPr>
              <a:spLocks noChangeArrowheads="1"/>
            </p:cNvSpPr>
            <p:nvPr/>
          </p:nvSpPr>
          <p:spPr bwMode="auto">
            <a:xfrm>
              <a:off x="4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45" name="Oval 46"/>
            <p:cNvSpPr>
              <a:spLocks noChangeArrowheads="1"/>
            </p:cNvSpPr>
            <p:nvPr/>
          </p:nvSpPr>
          <p:spPr bwMode="auto">
            <a:xfrm>
              <a:off x="82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46" name="Oval 47"/>
            <p:cNvSpPr>
              <a:spLocks noChangeArrowheads="1"/>
            </p:cNvSpPr>
            <p:nvPr/>
          </p:nvSpPr>
          <p:spPr bwMode="auto">
            <a:xfrm>
              <a:off x="432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</p:grpSp>
      <p:grpSp>
        <p:nvGrpSpPr>
          <p:cNvPr id="247" name="Group 48"/>
          <p:cNvGrpSpPr>
            <a:grpSpLocks/>
          </p:cNvGrpSpPr>
          <p:nvPr/>
        </p:nvGrpSpPr>
        <p:grpSpPr bwMode="auto">
          <a:xfrm>
            <a:off x="304800" y="5943600"/>
            <a:ext cx="2336800" cy="609600"/>
            <a:chOff x="0" y="1056"/>
            <a:chExt cx="1152" cy="384"/>
          </a:xfrm>
        </p:grpSpPr>
        <p:sp>
          <p:nvSpPr>
            <p:cNvPr id="248" name="Rectangle 49"/>
            <p:cNvSpPr>
              <a:spLocks noChangeArrowheads="1"/>
            </p:cNvSpPr>
            <p:nvPr/>
          </p:nvSpPr>
          <p:spPr bwMode="auto">
            <a:xfrm>
              <a:off x="0" y="1056"/>
              <a:ext cx="1152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49" name="Oval 50"/>
            <p:cNvSpPr>
              <a:spLocks noChangeArrowheads="1"/>
            </p:cNvSpPr>
            <p:nvPr/>
          </p:nvSpPr>
          <p:spPr bwMode="auto">
            <a:xfrm>
              <a:off x="4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50" name="Oval 51"/>
            <p:cNvSpPr>
              <a:spLocks noChangeArrowheads="1"/>
            </p:cNvSpPr>
            <p:nvPr/>
          </p:nvSpPr>
          <p:spPr bwMode="auto">
            <a:xfrm>
              <a:off x="828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  <p:sp>
          <p:nvSpPr>
            <p:cNvPr id="251" name="Oval 52"/>
            <p:cNvSpPr>
              <a:spLocks noChangeArrowheads="1"/>
            </p:cNvSpPr>
            <p:nvPr/>
          </p:nvSpPr>
          <p:spPr bwMode="auto">
            <a:xfrm>
              <a:off x="432" y="1152"/>
              <a:ext cx="240" cy="21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vi-VN"/>
            </a:p>
          </p:txBody>
        </p:sp>
      </p:grpSp>
      <p:sp>
        <p:nvSpPr>
          <p:cNvPr id="252" name="Text Box 53"/>
          <p:cNvSpPr txBox="1">
            <a:spLocks noChangeArrowheads="1"/>
          </p:cNvSpPr>
          <p:nvPr/>
        </p:nvSpPr>
        <p:spPr bwMode="auto">
          <a:xfrm>
            <a:off x="3454400" y="3886200"/>
            <a:ext cx="487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Vậy: 3 </a:t>
            </a:r>
            <a:r>
              <a:rPr lang="en-US" sz="2800" b="1">
                <a:solidFill>
                  <a:srgbClr val="FF3300"/>
                </a:solidFill>
                <a:cs typeface="Times New Roman" pitchFamily="18" charset="0"/>
              </a:rPr>
              <a:t>× 2  =  6</a:t>
            </a:r>
          </a:p>
        </p:txBody>
      </p:sp>
      <p:sp>
        <p:nvSpPr>
          <p:cNvPr id="253" name="Text Box 54"/>
          <p:cNvSpPr txBox="1">
            <a:spLocks noChangeArrowheads="1"/>
          </p:cNvSpPr>
          <p:nvPr/>
        </p:nvSpPr>
        <p:spPr bwMode="auto">
          <a:xfrm>
            <a:off x="4978400" y="3295651"/>
            <a:ext cx="162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3 + 3</a:t>
            </a:r>
          </a:p>
        </p:txBody>
      </p:sp>
      <p:sp>
        <p:nvSpPr>
          <p:cNvPr id="254" name="Text Box 55"/>
          <p:cNvSpPr txBox="1">
            <a:spLocks noChangeArrowheads="1"/>
          </p:cNvSpPr>
          <p:nvPr/>
        </p:nvSpPr>
        <p:spPr bwMode="auto">
          <a:xfrm>
            <a:off x="4775200" y="5410201"/>
            <a:ext cx="3251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3 + 3 + 3 = </a:t>
            </a:r>
            <a:endParaRPr lang="en-US" sz="2800" b="1">
              <a:solidFill>
                <a:srgbClr val="FF3300"/>
              </a:solidFill>
              <a:cs typeface="Times New Roman" pitchFamily="18" charset="0"/>
            </a:endParaRPr>
          </a:p>
        </p:txBody>
      </p:sp>
      <p:sp>
        <p:nvSpPr>
          <p:cNvPr id="255" name="Text Box 56"/>
          <p:cNvSpPr txBox="1">
            <a:spLocks noChangeArrowheads="1"/>
          </p:cNvSpPr>
          <p:nvPr/>
        </p:nvSpPr>
        <p:spPr bwMode="auto">
          <a:xfrm>
            <a:off x="3251200" y="5943601"/>
            <a:ext cx="487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  <a:cs typeface="Times New Roman" pitchFamily="18" charset="0"/>
              </a:rPr>
              <a:t>   Vậy: 3 × 3  = 9</a:t>
            </a:r>
          </a:p>
        </p:txBody>
      </p:sp>
      <p:sp>
        <p:nvSpPr>
          <p:cNvPr id="256" name="Rectangle 57"/>
          <p:cNvSpPr>
            <a:spLocks noChangeArrowheads="1"/>
          </p:cNvSpPr>
          <p:nvPr/>
        </p:nvSpPr>
        <p:spPr bwMode="auto">
          <a:xfrm>
            <a:off x="10363200" y="3352800"/>
            <a:ext cx="4716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12 </a:t>
            </a:r>
          </a:p>
        </p:txBody>
      </p:sp>
      <p:sp>
        <p:nvSpPr>
          <p:cNvPr id="257" name="Rectangle 58"/>
          <p:cNvSpPr>
            <a:spLocks noChangeArrowheads="1"/>
          </p:cNvSpPr>
          <p:nvPr/>
        </p:nvSpPr>
        <p:spPr bwMode="auto">
          <a:xfrm>
            <a:off x="10388600" y="3848100"/>
            <a:ext cx="685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15</a:t>
            </a:r>
          </a:p>
        </p:txBody>
      </p:sp>
      <p:sp>
        <p:nvSpPr>
          <p:cNvPr id="258" name="Rectangle 59"/>
          <p:cNvSpPr>
            <a:spLocks noChangeArrowheads="1"/>
          </p:cNvSpPr>
          <p:nvPr/>
        </p:nvSpPr>
        <p:spPr bwMode="auto">
          <a:xfrm>
            <a:off x="10363200" y="4267200"/>
            <a:ext cx="4187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18</a:t>
            </a:r>
          </a:p>
        </p:txBody>
      </p:sp>
      <p:sp>
        <p:nvSpPr>
          <p:cNvPr id="259" name="Rectangle 60"/>
          <p:cNvSpPr>
            <a:spLocks noChangeArrowheads="1"/>
          </p:cNvSpPr>
          <p:nvPr/>
        </p:nvSpPr>
        <p:spPr bwMode="auto">
          <a:xfrm>
            <a:off x="10414000" y="4705350"/>
            <a:ext cx="4187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21</a:t>
            </a:r>
          </a:p>
        </p:txBody>
      </p:sp>
      <p:sp>
        <p:nvSpPr>
          <p:cNvPr id="260" name="Rectangle 61"/>
          <p:cNvSpPr>
            <a:spLocks noChangeArrowheads="1"/>
          </p:cNvSpPr>
          <p:nvPr/>
        </p:nvSpPr>
        <p:spPr bwMode="auto">
          <a:xfrm>
            <a:off x="10388600" y="5200650"/>
            <a:ext cx="4187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24</a:t>
            </a:r>
          </a:p>
        </p:txBody>
      </p:sp>
      <p:sp>
        <p:nvSpPr>
          <p:cNvPr id="261" name="Rectangle 62"/>
          <p:cNvSpPr>
            <a:spLocks noChangeArrowheads="1"/>
          </p:cNvSpPr>
          <p:nvPr/>
        </p:nvSpPr>
        <p:spPr bwMode="auto">
          <a:xfrm>
            <a:off x="10388600" y="5619750"/>
            <a:ext cx="4187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27</a:t>
            </a:r>
          </a:p>
        </p:txBody>
      </p:sp>
      <p:sp>
        <p:nvSpPr>
          <p:cNvPr id="262" name="Rectangle 63"/>
          <p:cNvSpPr>
            <a:spLocks noChangeArrowheads="1"/>
          </p:cNvSpPr>
          <p:nvPr/>
        </p:nvSpPr>
        <p:spPr bwMode="auto">
          <a:xfrm>
            <a:off x="10414000" y="6076950"/>
            <a:ext cx="4187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30</a:t>
            </a:r>
          </a:p>
        </p:txBody>
      </p:sp>
      <p:sp>
        <p:nvSpPr>
          <p:cNvPr id="263" name="Rectangle 64"/>
          <p:cNvSpPr>
            <a:spLocks noChangeArrowheads="1"/>
          </p:cNvSpPr>
          <p:nvPr/>
        </p:nvSpPr>
        <p:spPr bwMode="auto">
          <a:xfrm>
            <a:off x="4267200" y="1981201"/>
            <a:ext cx="162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3 × 1 =  </a:t>
            </a:r>
            <a:r>
              <a:rPr lang="en-US" b="1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264" name="Text Box 66"/>
          <p:cNvSpPr txBox="1">
            <a:spLocks noChangeArrowheads="1"/>
          </p:cNvSpPr>
          <p:nvPr/>
        </p:nvSpPr>
        <p:spPr bwMode="auto">
          <a:xfrm>
            <a:off x="6705600" y="1447801"/>
            <a:ext cx="162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</a:rPr>
              <a:t>ta viết:</a:t>
            </a:r>
          </a:p>
        </p:txBody>
      </p:sp>
      <p:sp>
        <p:nvSpPr>
          <p:cNvPr id="265" name="Text Box 67"/>
          <p:cNvSpPr txBox="1">
            <a:spLocks noChangeArrowheads="1"/>
          </p:cNvSpPr>
          <p:nvPr/>
        </p:nvSpPr>
        <p:spPr bwMode="auto">
          <a:xfrm>
            <a:off x="6096000" y="1981201"/>
            <a:ext cx="508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266" name="Text Box 68"/>
          <p:cNvSpPr txBox="1">
            <a:spLocks noChangeArrowheads="1"/>
          </p:cNvSpPr>
          <p:nvPr/>
        </p:nvSpPr>
        <p:spPr bwMode="auto">
          <a:xfrm>
            <a:off x="6604000" y="2590801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</a:rPr>
              <a:t>ta có:</a:t>
            </a:r>
          </a:p>
        </p:txBody>
      </p:sp>
      <p:sp>
        <p:nvSpPr>
          <p:cNvPr id="267" name="Text Box 69"/>
          <p:cNvSpPr txBox="1">
            <a:spLocks noChangeArrowheads="1"/>
          </p:cNvSpPr>
          <p:nvPr/>
        </p:nvSpPr>
        <p:spPr bwMode="auto">
          <a:xfrm>
            <a:off x="3657600" y="3352800"/>
            <a:ext cx="162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0000FF"/>
                </a:solidFill>
              </a:rPr>
              <a:t>3 x 2</a:t>
            </a:r>
            <a:r>
              <a:rPr lang="en-US"/>
              <a:t> </a:t>
            </a:r>
            <a:r>
              <a:rPr lang="en-US" b="1">
                <a:solidFill>
                  <a:srgbClr val="FF3300"/>
                </a:solidFill>
              </a:rPr>
              <a:t>=</a:t>
            </a:r>
          </a:p>
        </p:txBody>
      </p:sp>
      <p:sp>
        <p:nvSpPr>
          <p:cNvPr id="268" name="Text Box 70"/>
          <p:cNvSpPr txBox="1">
            <a:spLocks noChangeArrowheads="1"/>
          </p:cNvSpPr>
          <p:nvPr/>
        </p:nvSpPr>
        <p:spPr bwMode="auto">
          <a:xfrm>
            <a:off x="6604000" y="3352800"/>
            <a:ext cx="142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=</a:t>
            </a:r>
            <a:r>
              <a:rPr lang="en-US"/>
              <a:t>  </a:t>
            </a:r>
            <a:r>
              <a:rPr lang="en-US">
                <a:solidFill>
                  <a:srgbClr val="0000FF"/>
                </a:solidFill>
              </a:rPr>
              <a:t>6</a:t>
            </a:r>
          </a:p>
        </p:txBody>
      </p:sp>
      <p:sp>
        <p:nvSpPr>
          <p:cNvPr id="269" name="Text Box 71"/>
          <p:cNvSpPr txBox="1">
            <a:spLocks noChangeArrowheads="1"/>
          </p:cNvSpPr>
          <p:nvPr/>
        </p:nvSpPr>
        <p:spPr bwMode="auto">
          <a:xfrm>
            <a:off x="6604000" y="4648201"/>
            <a:ext cx="1422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</a:rPr>
              <a:t>ta có:</a:t>
            </a:r>
          </a:p>
        </p:txBody>
      </p:sp>
      <p:sp>
        <p:nvSpPr>
          <p:cNvPr id="270" name="Text Box 72"/>
          <p:cNvSpPr txBox="1">
            <a:spLocks noChangeArrowheads="1"/>
          </p:cNvSpPr>
          <p:nvPr/>
        </p:nvSpPr>
        <p:spPr bwMode="auto">
          <a:xfrm>
            <a:off x="3556000" y="5410201"/>
            <a:ext cx="172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</a:rPr>
              <a:t>3 x 3 =</a:t>
            </a:r>
          </a:p>
        </p:txBody>
      </p:sp>
      <p:sp>
        <p:nvSpPr>
          <p:cNvPr id="271" name="Text Box 73"/>
          <p:cNvSpPr txBox="1">
            <a:spLocks noChangeArrowheads="1"/>
          </p:cNvSpPr>
          <p:nvPr/>
        </p:nvSpPr>
        <p:spPr bwMode="auto">
          <a:xfrm>
            <a:off x="7620000" y="5410201"/>
            <a:ext cx="711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</a:rPr>
              <a:t>9</a:t>
            </a:r>
          </a:p>
        </p:txBody>
      </p:sp>
      <p:sp>
        <p:nvSpPr>
          <p:cNvPr id="272" name="AutoShape 74"/>
          <p:cNvSpPr>
            <a:spLocks noChangeArrowheads="1"/>
          </p:cNvSpPr>
          <p:nvPr/>
        </p:nvSpPr>
        <p:spPr bwMode="auto">
          <a:xfrm>
            <a:off x="10223104" y="6108700"/>
            <a:ext cx="609600" cy="4572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vi-VN"/>
          </a:p>
        </p:txBody>
      </p:sp>
      <p:sp>
        <p:nvSpPr>
          <p:cNvPr id="273" name="AutoShape 75"/>
          <p:cNvSpPr>
            <a:spLocks noChangeArrowheads="1"/>
          </p:cNvSpPr>
          <p:nvPr/>
        </p:nvSpPr>
        <p:spPr bwMode="auto">
          <a:xfrm>
            <a:off x="10464800" y="5181600"/>
            <a:ext cx="609600" cy="4572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vi-VN"/>
          </a:p>
        </p:txBody>
      </p:sp>
      <p:sp>
        <p:nvSpPr>
          <p:cNvPr id="274" name="AutoShape 76"/>
          <p:cNvSpPr>
            <a:spLocks noChangeArrowheads="1"/>
          </p:cNvSpPr>
          <p:nvPr/>
        </p:nvSpPr>
        <p:spPr bwMode="auto">
          <a:xfrm>
            <a:off x="8940800" y="4724400"/>
            <a:ext cx="609600" cy="4572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vi-VN"/>
          </a:p>
        </p:txBody>
      </p:sp>
      <p:sp>
        <p:nvSpPr>
          <p:cNvPr id="275" name="Text Box 65"/>
          <p:cNvSpPr txBox="1">
            <a:spLocks noChangeArrowheads="1"/>
          </p:cNvSpPr>
          <p:nvPr/>
        </p:nvSpPr>
        <p:spPr bwMode="auto">
          <a:xfrm>
            <a:off x="8833048" y="2274332"/>
            <a:ext cx="19365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</a:rPr>
              <a:t>3 </a:t>
            </a:r>
            <a:r>
              <a:rPr lang="en-US" sz="1800" b="1">
                <a:solidFill>
                  <a:srgbClr val="FF3300"/>
                </a:solidFill>
                <a:cs typeface="Times New Roman" pitchFamily="18" charset="0"/>
              </a:rPr>
              <a:t>× 2 =  6</a:t>
            </a:r>
          </a:p>
        </p:txBody>
      </p:sp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10070281" y="301766"/>
            <a:ext cx="1181919" cy="11460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9486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8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8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2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8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0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5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3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6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0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5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6" grpId="0" animBg="1"/>
      <p:bldP spid="207" grpId="0"/>
      <p:bldP spid="208" grpId="0"/>
      <p:bldP spid="209" grpId="0" animBg="1"/>
      <p:bldP spid="210" grpId="0"/>
      <p:bldP spid="211" grpId="0" animBg="1"/>
      <p:bldP spid="213" grpId="0"/>
      <p:bldP spid="214" grpId="0"/>
      <p:bldP spid="215" grpId="0"/>
      <p:bldP spid="216" grpId="0"/>
      <p:bldP spid="217" grpId="0"/>
      <p:bldP spid="218" grpId="0"/>
      <p:bldP spid="219" grpId="0"/>
      <p:bldP spid="220" grpId="0"/>
      <p:bldP spid="221" grpId="0" animBg="1"/>
      <p:bldP spid="252" grpId="0"/>
      <p:bldP spid="253" grpId="0"/>
      <p:bldP spid="254" grpId="0"/>
      <p:bldP spid="25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  <p:bldP spid="264" grpId="0"/>
      <p:bldP spid="266" grpId="0"/>
      <p:bldP spid="268" grpId="0"/>
      <p:bldP spid="270" grpId="0"/>
      <p:bldP spid="272" grpId="0" animBg="1"/>
      <p:bldP spid="272" grpId="1" animBg="1"/>
      <p:bldP spid="273" grpId="0" animBg="1"/>
      <p:bldP spid="273" grpId="1" animBg="1"/>
      <p:bldP spid="274" grpId="0" animBg="1"/>
      <p:bldP spid="274" grpId="1" animBg="1"/>
      <p:bldP spid="2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1625600" y="0"/>
            <a:ext cx="914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vi-VN" sz="3200" b="1">
              <a:solidFill>
                <a:srgbClr val="0000FF"/>
              </a:solidFill>
            </a:endParaRPr>
          </a:p>
        </p:txBody>
      </p:sp>
      <p:sp>
        <p:nvSpPr>
          <p:cNvPr id="5123" name="WordArt 5"/>
          <p:cNvSpPr>
            <a:spLocks noChangeArrowheads="1" noChangeShapeType="1" noTextEdit="1"/>
          </p:cNvSpPr>
          <p:nvPr/>
        </p:nvSpPr>
        <p:spPr bwMode="auto">
          <a:xfrm>
            <a:off x="2946400" y="289719"/>
            <a:ext cx="58928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3600" b="1" kern="10" spc="720" dirty="0">
                <a:ln w="9525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cs typeface="Times New Roman"/>
              </a:rPr>
              <a:t>BẢN NHÂN 3</a:t>
            </a: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4622800" y="950561"/>
            <a:ext cx="3149600" cy="5447645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1 =   3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2 =   6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3 =   9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4 =  12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5 =  15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6 =  18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7 =  21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8 =  24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9 =  27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× 10 =  30</a:t>
            </a:r>
          </a:p>
        </p:txBody>
      </p:sp>
      <p:grpSp>
        <p:nvGrpSpPr>
          <p:cNvPr id="46098" name="Group 18"/>
          <p:cNvGrpSpPr>
            <a:grpSpLocks/>
          </p:cNvGrpSpPr>
          <p:nvPr/>
        </p:nvGrpSpPr>
        <p:grpSpPr bwMode="auto">
          <a:xfrm>
            <a:off x="6276609" y="2616200"/>
            <a:ext cx="939800" cy="609600"/>
            <a:chOff x="672" y="624"/>
            <a:chExt cx="540" cy="528"/>
          </a:xfrm>
        </p:grpSpPr>
        <p:grpSp>
          <p:nvGrpSpPr>
            <p:cNvPr id="5210" name="Group 17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212" name="Oval 11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213" name="Group 12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214" name="Oval 13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15" name="Oval 14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16" name="Oval 15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17" name="Oval 16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211" name="Oval 10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6099" name="Group 19"/>
          <p:cNvGrpSpPr>
            <a:grpSpLocks/>
          </p:cNvGrpSpPr>
          <p:nvPr/>
        </p:nvGrpSpPr>
        <p:grpSpPr bwMode="auto">
          <a:xfrm rot="661847">
            <a:off x="6283993" y="1505870"/>
            <a:ext cx="939800" cy="609600"/>
            <a:chOff x="672" y="624"/>
            <a:chExt cx="540" cy="528"/>
          </a:xfrm>
        </p:grpSpPr>
        <p:grpSp>
          <p:nvGrpSpPr>
            <p:cNvPr id="5202" name="Group 20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204" name="Oval 21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205" name="Group 22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206" name="Oval 23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7" name="Oval 24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8" name="Oval 25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9" name="Oval 26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203" name="Oval 27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6117" name="Group 37"/>
          <p:cNvGrpSpPr>
            <a:grpSpLocks/>
          </p:cNvGrpSpPr>
          <p:nvPr/>
        </p:nvGrpSpPr>
        <p:grpSpPr bwMode="auto">
          <a:xfrm rot="573605">
            <a:off x="6351296" y="3622304"/>
            <a:ext cx="939800" cy="609600"/>
            <a:chOff x="672" y="624"/>
            <a:chExt cx="540" cy="528"/>
          </a:xfrm>
        </p:grpSpPr>
        <p:grpSp>
          <p:nvGrpSpPr>
            <p:cNvPr id="5194" name="Group 38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196" name="Oval 39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197" name="Group 40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198" name="Oval 41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9" name="Oval 42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0" name="Oval 43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01" name="Oval 44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95" name="Oval 45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6126" name="Group 46"/>
          <p:cNvGrpSpPr>
            <a:grpSpLocks/>
          </p:cNvGrpSpPr>
          <p:nvPr/>
        </p:nvGrpSpPr>
        <p:grpSpPr bwMode="auto">
          <a:xfrm rot="376460">
            <a:off x="6338153" y="5878859"/>
            <a:ext cx="939800" cy="609600"/>
            <a:chOff x="672" y="624"/>
            <a:chExt cx="540" cy="528"/>
          </a:xfrm>
        </p:grpSpPr>
        <p:grpSp>
          <p:nvGrpSpPr>
            <p:cNvPr id="5186" name="Group 47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188" name="Oval 48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189" name="Group 49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190" name="Oval 50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1" name="Oval 51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2" name="Oval 52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93" name="Oval 53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87" name="Oval 54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6135" name="Group 55"/>
          <p:cNvGrpSpPr>
            <a:grpSpLocks/>
          </p:cNvGrpSpPr>
          <p:nvPr/>
        </p:nvGrpSpPr>
        <p:grpSpPr bwMode="auto">
          <a:xfrm>
            <a:off x="6288296" y="4637838"/>
            <a:ext cx="939800" cy="609600"/>
            <a:chOff x="672" y="624"/>
            <a:chExt cx="540" cy="528"/>
          </a:xfrm>
        </p:grpSpPr>
        <p:grpSp>
          <p:nvGrpSpPr>
            <p:cNvPr id="5178" name="Group 56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180" name="Oval 57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181" name="Group 58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182" name="Oval 59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3" name="Oval 60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4" name="Oval 61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5" name="Oval 62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79" name="Oval 63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6144" name="Group 64"/>
          <p:cNvGrpSpPr>
            <a:grpSpLocks/>
          </p:cNvGrpSpPr>
          <p:nvPr/>
        </p:nvGrpSpPr>
        <p:grpSpPr bwMode="auto">
          <a:xfrm rot="303593">
            <a:off x="6299737" y="2070394"/>
            <a:ext cx="939800" cy="609600"/>
            <a:chOff x="672" y="624"/>
            <a:chExt cx="540" cy="528"/>
          </a:xfrm>
        </p:grpSpPr>
        <p:grpSp>
          <p:nvGrpSpPr>
            <p:cNvPr id="5170" name="Group 65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172" name="Oval 66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173" name="Group 67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174" name="Oval 68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5" name="Oval 69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6" name="Oval 70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77" name="Oval 71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71" name="Oval 72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6153" name="Group 73"/>
          <p:cNvGrpSpPr>
            <a:grpSpLocks/>
          </p:cNvGrpSpPr>
          <p:nvPr/>
        </p:nvGrpSpPr>
        <p:grpSpPr bwMode="auto">
          <a:xfrm rot="664593">
            <a:off x="6283826" y="926703"/>
            <a:ext cx="939800" cy="609600"/>
            <a:chOff x="672" y="624"/>
            <a:chExt cx="540" cy="528"/>
          </a:xfrm>
        </p:grpSpPr>
        <p:grpSp>
          <p:nvGrpSpPr>
            <p:cNvPr id="5162" name="Group 74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164" name="Oval 75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165" name="Group 76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166" name="Oval 77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7" name="Oval 78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8" name="Oval 79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9" name="Oval 80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63" name="Oval 81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6162" name="Group 82"/>
          <p:cNvGrpSpPr>
            <a:grpSpLocks/>
          </p:cNvGrpSpPr>
          <p:nvPr/>
        </p:nvGrpSpPr>
        <p:grpSpPr bwMode="auto">
          <a:xfrm>
            <a:off x="6275134" y="4028238"/>
            <a:ext cx="939800" cy="609600"/>
            <a:chOff x="672" y="624"/>
            <a:chExt cx="540" cy="528"/>
          </a:xfrm>
        </p:grpSpPr>
        <p:grpSp>
          <p:nvGrpSpPr>
            <p:cNvPr id="5154" name="Group 83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156" name="Oval 84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157" name="Group 85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158" name="Oval 86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9" name="Oval 87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0" name="Oval 88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1" name="Oval 89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55" name="Oval 90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6171" name="Group 91"/>
          <p:cNvGrpSpPr>
            <a:grpSpLocks/>
          </p:cNvGrpSpPr>
          <p:nvPr/>
        </p:nvGrpSpPr>
        <p:grpSpPr bwMode="auto">
          <a:xfrm>
            <a:off x="6260951" y="3077441"/>
            <a:ext cx="939800" cy="609600"/>
            <a:chOff x="672" y="624"/>
            <a:chExt cx="540" cy="528"/>
          </a:xfrm>
        </p:grpSpPr>
        <p:grpSp>
          <p:nvGrpSpPr>
            <p:cNvPr id="5146" name="Group 92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148" name="Oval 93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149" name="Group 94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150" name="Oval 95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1" name="Oval 96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2" name="Oval 97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53" name="Oval 98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47" name="Oval 99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46180" name="Group 100"/>
          <p:cNvGrpSpPr>
            <a:grpSpLocks/>
          </p:cNvGrpSpPr>
          <p:nvPr/>
        </p:nvGrpSpPr>
        <p:grpSpPr bwMode="auto">
          <a:xfrm>
            <a:off x="6248294" y="5219729"/>
            <a:ext cx="939800" cy="609600"/>
            <a:chOff x="672" y="624"/>
            <a:chExt cx="540" cy="528"/>
          </a:xfrm>
        </p:grpSpPr>
        <p:grpSp>
          <p:nvGrpSpPr>
            <p:cNvPr id="5138" name="Group 101"/>
            <p:cNvGrpSpPr>
              <a:grpSpLocks/>
            </p:cNvGrpSpPr>
            <p:nvPr/>
          </p:nvGrpSpPr>
          <p:grpSpPr bwMode="auto">
            <a:xfrm>
              <a:off x="672" y="624"/>
              <a:ext cx="540" cy="528"/>
              <a:chOff x="672" y="624"/>
              <a:chExt cx="540" cy="528"/>
            </a:xfrm>
          </p:grpSpPr>
          <p:sp>
            <p:nvSpPr>
              <p:cNvPr id="5140" name="Oval 102"/>
              <p:cNvSpPr>
                <a:spLocks noChangeArrowheads="1"/>
              </p:cNvSpPr>
              <p:nvPr/>
            </p:nvSpPr>
            <p:spPr bwMode="auto">
              <a:xfrm>
                <a:off x="1020" y="732"/>
                <a:ext cx="192" cy="192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vi-VN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141" name="Group 103"/>
              <p:cNvGrpSpPr>
                <a:grpSpLocks/>
              </p:cNvGrpSpPr>
              <p:nvPr/>
            </p:nvGrpSpPr>
            <p:grpSpPr bwMode="auto">
              <a:xfrm>
                <a:off x="672" y="624"/>
                <a:ext cx="516" cy="528"/>
                <a:chOff x="144" y="756"/>
                <a:chExt cx="516" cy="528"/>
              </a:xfrm>
            </p:grpSpPr>
            <p:sp>
              <p:nvSpPr>
                <p:cNvPr id="5142" name="Oval 104"/>
                <p:cNvSpPr>
                  <a:spLocks noChangeArrowheads="1"/>
                </p:cNvSpPr>
                <p:nvPr/>
              </p:nvSpPr>
              <p:spPr bwMode="auto">
                <a:xfrm>
                  <a:off x="468" y="1068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3" name="Oval 105"/>
                <p:cNvSpPr>
                  <a:spLocks noChangeArrowheads="1"/>
                </p:cNvSpPr>
                <p:nvPr/>
              </p:nvSpPr>
              <p:spPr bwMode="auto">
                <a:xfrm>
                  <a:off x="300" y="756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4" name="Oval 106"/>
                <p:cNvSpPr>
                  <a:spLocks noChangeArrowheads="1"/>
                </p:cNvSpPr>
                <p:nvPr/>
              </p:nvSpPr>
              <p:spPr bwMode="auto">
                <a:xfrm>
                  <a:off x="144" y="900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45" name="Oval 107"/>
                <p:cNvSpPr>
                  <a:spLocks noChangeArrowheads="1"/>
                </p:cNvSpPr>
                <p:nvPr/>
              </p:nvSpPr>
              <p:spPr bwMode="auto">
                <a:xfrm>
                  <a:off x="228" y="1092"/>
                  <a:ext cx="192" cy="192"/>
                </a:xfrm>
                <a:prstGeom prst="ellipse">
                  <a:avLst/>
                </a:prstGeom>
                <a:solidFill>
                  <a:srgbClr val="FF00FF"/>
                </a:solidFill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vi-VN" sz="240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5139" name="Oval 108"/>
            <p:cNvSpPr>
              <a:spLocks noChangeArrowheads="1"/>
            </p:cNvSpPr>
            <p:nvPr/>
          </p:nvSpPr>
          <p:spPr bwMode="auto">
            <a:xfrm>
              <a:off x="816" y="768"/>
              <a:ext cx="288" cy="288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vi-VN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98" name="组合 4"/>
          <p:cNvGrpSpPr/>
          <p:nvPr/>
        </p:nvGrpSpPr>
        <p:grpSpPr>
          <a:xfrm>
            <a:off x="606299" y="4859511"/>
            <a:ext cx="1759201" cy="1756384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99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0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6EA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1" name="组合 1"/>
          <p:cNvGrpSpPr/>
          <p:nvPr/>
        </p:nvGrpSpPr>
        <p:grpSpPr>
          <a:xfrm>
            <a:off x="600818" y="3743831"/>
            <a:ext cx="1401445" cy="1400036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102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3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F06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4" name="组合 10"/>
          <p:cNvGrpSpPr/>
          <p:nvPr/>
        </p:nvGrpSpPr>
        <p:grpSpPr>
          <a:xfrm>
            <a:off x="10660000" y="5441402"/>
            <a:ext cx="1401445" cy="1400036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105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6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6EA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7" name="组合 7"/>
          <p:cNvGrpSpPr/>
          <p:nvPr/>
        </p:nvGrpSpPr>
        <p:grpSpPr>
          <a:xfrm>
            <a:off x="10660000" y="4360747"/>
            <a:ext cx="1153551" cy="1170452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108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9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F06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0" name="组合 4"/>
          <p:cNvGrpSpPr/>
          <p:nvPr/>
        </p:nvGrpSpPr>
        <p:grpSpPr>
          <a:xfrm>
            <a:off x="9477575" y="4762529"/>
            <a:ext cx="1759201" cy="1756384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111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2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6EA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3" name="组合 4"/>
          <p:cNvGrpSpPr/>
          <p:nvPr/>
        </p:nvGrpSpPr>
        <p:grpSpPr>
          <a:xfrm>
            <a:off x="421941" y="270330"/>
            <a:ext cx="1759201" cy="1756384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11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6EA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6" name="组合 7"/>
          <p:cNvGrpSpPr/>
          <p:nvPr/>
        </p:nvGrpSpPr>
        <p:grpSpPr>
          <a:xfrm>
            <a:off x="11038449" y="133492"/>
            <a:ext cx="1153551" cy="1170452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11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F06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4590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6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4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0600" y="838200"/>
            <a:ext cx="4838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nhẩm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  <a:p>
            <a:endParaRPr lang="vi-VN" sz="4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400252"/>
              </p:ext>
            </p:extLst>
          </p:nvPr>
        </p:nvGraphicFramePr>
        <p:xfrm>
          <a:off x="2133600" y="1913910"/>
          <a:ext cx="8127999" cy="33832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Times New Roman" pitchFamily="18" charset="0"/>
                          <a:cs typeface="Times New Roman" pitchFamily="18" charset="0"/>
                        </a:rPr>
                        <a:t>3 x 2 =</a:t>
                      </a:r>
                    </a:p>
                    <a:p>
                      <a:r>
                        <a:rPr lang="en-US" sz="5400" dirty="0">
                          <a:latin typeface="Times New Roman" pitchFamily="18" charset="0"/>
                          <a:cs typeface="Times New Roman" pitchFamily="18" charset="0"/>
                        </a:rPr>
                        <a:t>3 x 4 =</a:t>
                      </a:r>
                    </a:p>
                    <a:p>
                      <a:r>
                        <a:rPr lang="en-US" sz="5400" dirty="0">
                          <a:latin typeface="Times New Roman" pitchFamily="18" charset="0"/>
                          <a:cs typeface="Times New Roman" pitchFamily="18" charset="0"/>
                        </a:rPr>
                        <a:t>3 x 7</a:t>
                      </a:r>
                      <a:r>
                        <a:rPr lang="en-US" sz="5400" baseline="0" dirty="0"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</a:p>
                    <a:p>
                      <a:r>
                        <a:rPr lang="en-US" sz="5400" baseline="0" dirty="0">
                          <a:latin typeface="Times New Roman" pitchFamily="18" charset="0"/>
                          <a:cs typeface="Times New Roman" pitchFamily="18" charset="0"/>
                        </a:rPr>
                        <a:t>3 x 10 = </a:t>
                      </a:r>
                      <a:endParaRPr lang="en-US" sz="5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Times New Roman" pitchFamily="18" charset="0"/>
                          <a:cs typeface="Times New Roman" pitchFamily="18" charset="0"/>
                        </a:rPr>
                        <a:t>3 x 1 = </a:t>
                      </a:r>
                    </a:p>
                    <a:p>
                      <a:r>
                        <a:rPr lang="en-US" sz="5400" dirty="0">
                          <a:latin typeface="Times New Roman" pitchFamily="18" charset="0"/>
                          <a:cs typeface="Times New Roman" pitchFamily="18" charset="0"/>
                        </a:rPr>
                        <a:t>3 x 8 =</a:t>
                      </a:r>
                    </a:p>
                    <a:p>
                      <a:r>
                        <a:rPr lang="en-US" sz="5400" dirty="0">
                          <a:latin typeface="Times New Roman" pitchFamily="18" charset="0"/>
                          <a:cs typeface="Times New Roman" pitchFamily="18" charset="0"/>
                        </a:rPr>
                        <a:t>3 x 5 =</a:t>
                      </a:r>
                      <a:endParaRPr lang="vi-VN" sz="5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>
                          <a:latin typeface="Times New Roman" pitchFamily="18" charset="0"/>
                          <a:cs typeface="Times New Roman" pitchFamily="18" charset="0"/>
                        </a:rPr>
                        <a:t>3 x 6 =</a:t>
                      </a:r>
                    </a:p>
                    <a:p>
                      <a:r>
                        <a:rPr lang="en-US" sz="5400" dirty="0">
                          <a:latin typeface="Times New Roman" pitchFamily="18" charset="0"/>
                          <a:cs typeface="Times New Roman" pitchFamily="18" charset="0"/>
                        </a:rPr>
                        <a:t>3 x 9 =</a:t>
                      </a:r>
                    </a:p>
                    <a:p>
                      <a:r>
                        <a:rPr lang="en-US" sz="5400" dirty="0">
                          <a:latin typeface="Times New Roman" pitchFamily="18" charset="0"/>
                          <a:cs typeface="Times New Roman" pitchFamily="18" charset="0"/>
                        </a:rPr>
                        <a:t>3 x 3 </a:t>
                      </a:r>
                    </a:p>
                    <a:p>
                      <a:endParaRPr lang="vi-VN" sz="5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21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7100" y="647700"/>
            <a:ext cx="819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can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4000" i="1" dirty="0"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7 can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lít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?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483100" y="2387600"/>
            <a:ext cx="0" cy="30861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71500" y="2625120"/>
            <a:ext cx="38671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tắt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1 can: 3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ăn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7 can: …..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?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56400" y="2476499"/>
            <a:ext cx="238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02200" y="3273683"/>
            <a:ext cx="718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Bảy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can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lít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		    3 x 7 = 14 (</a:t>
            </a:r>
            <a:r>
              <a:rPr lang="en-US" sz="3200" i="1" dirty="0">
                <a:latin typeface="Times New Roman" pitchFamily="18" charset="0"/>
                <a:cs typeface="Times New Roman" pitchFamily="18" charset="0"/>
              </a:rPr>
              <a:t>l)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 14</a:t>
            </a:r>
            <a:r>
              <a:rPr lang="en-US" sz="3200" i="1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19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523</Words>
  <Application>Microsoft Office PowerPoint</Application>
  <PresentationFormat>Widescreen</PresentationFormat>
  <Paragraphs>129</Paragraphs>
  <Slides>13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等线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Admin</cp:lastModifiedBy>
  <cp:revision>25</cp:revision>
  <dcterms:created xsi:type="dcterms:W3CDTF">2017-05-26T05:36:32Z</dcterms:created>
  <dcterms:modified xsi:type="dcterms:W3CDTF">2021-02-22T02:12:10Z</dcterms:modified>
</cp:coreProperties>
</file>