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0"/>
  </p:notesMasterIdLst>
  <p:sldIdLst>
    <p:sldId id="331" r:id="rId2"/>
    <p:sldId id="338" r:id="rId3"/>
    <p:sldId id="359" r:id="rId4"/>
    <p:sldId id="292" r:id="rId5"/>
    <p:sldId id="360" r:id="rId6"/>
    <p:sldId id="361" r:id="rId7"/>
    <p:sldId id="339" r:id="rId8"/>
    <p:sldId id="316" r:id="rId9"/>
    <p:sldId id="295" r:id="rId10"/>
    <p:sldId id="362" r:id="rId11"/>
    <p:sldId id="342" r:id="rId12"/>
    <p:sldId id="363" r:id="rId13"/>
    <p:sldId id="321" r:id="rId14"/>
    <p:sldId id="364" r:id="rId15"/>
    <p:sldId id="333" r:id="rId16"/>
    <p:sldId id="323" r:id="rId17"/>
    <p:sldId id="357" r:id="rId18"/>
    <p:sldId id="324" r:id="rId19"/>
    <p:sldId id="352" r:id="rId20"/>
    <p:sldId id="326" r:id="rId21"/>
    <p:sldId id="334" r:id="rId22"/>
    <p:sldId id="365" r:id="rId23"/>
    <p:sldId id="328" r:id="rId24"/>
    <p:sldId id="355" r:id="rId25"/>
    <p:sldId id="348" r:id="rId26"/>
    <p:sldId id="346" r:id="rId27"/>
    <p:sldId id="336" r:id="rId28"/>
    <p:sldId id="280" r:id="rId29"/>
  </p:sldIdLst>
  <p:sldSz cx="9144000" cy="6858000" type="screen4x3"/>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9A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0" d="100"/>
          <a:sy n="70" d="100"/>
        </p:scale>
        <p:origin x="1410" y="60"/>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D7965B-4CEB-4A06-A53A-BAA44C18E4F8}" type="datetimeFigureOut">
              <a:rPr lang="vi-VN" smtClean="0"/>
              <a:t>27/10/2022</a:t>
            </a:fld>
            <a:endParaRPr lang="vi-VN"/>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0B4E82-2B03-436E-BC5A-2D514448EF28}" type="slidenum">
              <a:rPr lang="vi-VN" smtClean="0"/>
              <a:t>‹#›</a:t>
            </a:fld>
            <a:endParaRPr lang="vi-VN"/>
          </a:p>
        </p:txBody>
      </p:sp>
    </p:spTree>
    <p:extLst>
      <p:ext uri="{BB962C8B-B14F-4D97-AF65-F5344CB8AC3E}">
        <p14:creationId xmlns:p14="http://schemas.microsoft.com/office/powerpoint/2010/main" val="44348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40B4E82-2B03-436E-BC5A-2D514448EF28}" type="slidenum">
              <a:rPr lang="vi-VN" smtClean="0"/>
              <a:t>18</a:t>
            </a:fld>
            <a:endParaRPr lang="vi-VN"/>
          </a:p>
        </p:txBody>
      </p:sp>
    </p:spTree>
    <p:extLst>
      <p:ext uri="{BB962C8B-B14F-4D97-AF65-F5344CB8AC3E}">
        <p14:creationId xmlns:p14="http://schemas.microsoft.com/office/powerpoint/2010/main" val="29146784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CEEE61A-F3E3-4876-82BE-2235FDD851D5}" type="slidenum">
              <a:rPr lang="en-US" smtClean="0"/>
              <a:pPr/>
              <a:t>27</a:t>
            </a:fld>
            <a:endParaRPr lang="en-US"/>
          </a:p>
        </p:txBody>
      </p:sp>
    </p:spTree>
    <p:extLst>
      <p:ext uri="{BB962C8B-B14F-4D97-AF65-F5344CB8AC3E}">
        <p14:creationId xmlns:p14="http://schemas.microsoft.com/office/powerpoint/2010/main" val="13981986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7"/>
        <p:cNvGrpSpPr/>
        <p:nvPr/>
      </p:nvGrpSpPr>
      <p:grpSpPr>
        <a:xfrm>
          <a:off x="0" y="0"/>
          <a:ext cx="0" cy="0"/>
          <a:chOff x="0" y="0"/>
          <a:chExt cx="0" cy="0"/>
        </a:xfrm>
      </p:grpSpPr>
      <p:sp>
        <p:nvSpPr>
          <p:cNvPr id="888" name="Google Shape;888;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9" name="Google Shape;889;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2923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4120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814723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标题幻灯片" type="title">
  <p:cSld name="标题幻灯片">
    <p:spTree>
      <p:nvGrpSpPr>
        <p:cNvPr id="1" name="Shape 10"/>
        <p:cNvGrpSpPr/>
        <p:nvPr/>
      </p:nvGrpSpPr>
      <p:grpSpPr>
        <a:xfrm>
          <a:off x="0" y="0"/>
          <a:ext cx="0" cy="0"/>
          <a:chOff x="0" y="0"/>
          <a:chExt cx="0" cy="0"/>
        </a:xfrm>
      </p:grpSpPr>
    </p:spTree>
    <p:extLst>
      <p:ext uri="{BB962C8B-B14F-4D97-AF65-F5344CB8AC3E}">
        <p14:creationId xmlns:p14="http://schemas.microsoft.com/office/powerpoint/2010/main" val="317587547"/>
      </p:ext>
    </p:extLst>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460705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10609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85395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63458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265685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7099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81019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35978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337AE9-7493-4D06-9A54-306D6C40B0E8}" type="datetimeFigureOut">
              <a:rPr lang="en-US" smtClean="0">
                <a:solidFill>
                  <a:prstClr val="black">
                    <a:tint val="75000"/>
                  </a:prstClr>
                </a:solidFill>
              </a:rPr>
              <a:pPr/>
              <a:t>10/27/2022</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E98C82-7458-43E2-95C6-6D06F0A2825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373127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emf"/><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10;&#10;Description automatically generated with medium confidence">
            <a:extLst>
              <a:ext uri="{FF2B5EF4-FFF2-40B4-BE49-F238E27FC236}">
                <a16:creationId xmlns:a16="http://schemas.microsoft.com/office/drawing/2014/main" id="{16F43146-6CED-4E40-83C9-D7C7E47BD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286"/>
            <a:ext cx="9213161" cy="6875286"/>
          </a:xfrm>
          <a:prstGeom prst="rect">
            <a:avLst/>
          </a:prstGeom>
        </p:spPr>
      </p:pic>
      <p:sp>
        <p:nvSpPr>
          <p:cNvPr id="15" name="Title 14">
            <a:extLst>
              <a:ext uri="{FF2B5EF4-FFF2-40B4-BE49-F238E27FC236}">
                <a16:creationId xmlns:a16="http://schemas.microsoft.com/office/drawing/2014/main" id="{E7CE1078-DEE3-4E62-94AE-FAE8846C72AC}"/>
              </a:ext>
            </a:extLst>
          </p:cNvPr>
          <p:cNvSpPr>
            <a:spLocks noGrp="1"/>
          </p:cNvSpPr>
          <p:nvPr>
            <p:ph type="ctrTitle"/>
          </p:nvPr>
        </p:nvSpPr>
        <p:spPr>
          <a:xfrm>
            <a:off x="445471" y="1914423"/>
            <a:ext cx="8346281" cy="1597727"/>
          </a:xfrm>
          <a:prstGeom prst="rect">
            <a:avLst/>
          </a:prstGeom>
        </p:spPr>
        <p:txBody>
          <a:bodyPr wrap="none">
            <a:prstTxWarp prst="textArchUp">
              <a:avLst/>
            </a:prstTxWarp>
            <a:spAutoFit/>
          </a:bodyPr>
          <a:lstStyle/>
          <a:p>
            <a:r>
              <a:rPr lang="en-US" b="1" dirty="0" err="1">
                <a:solidFill>
                  <a:srgbClr val="FFFF00"/>
                </a:solidFill>
                <a:latin typeface="HP001 4 hàng" panose="020B0603050302020204" pitchFamily="34" charset="0"/>
                <a:cs typeface="Times New Roman" panose="02020603050405020304" pitchFamily="18" charset="0"/>
              </a:rPr>
              <a:t>Chào</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mừng</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các</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thầy</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cô</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giáo</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và</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các</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em</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học</a:t>
            </a:r>
            <a:r>
              <a:rPr lang="en-US" b="1" dirty="0">
                <a:solidFill>
                  <a:srgbClr val="FFFF00"/>
                </a:solidFill>
                <a:latin typeface="HP001 4 hàng" panose="020B0603050302020204" pitchFamily="34" charset="0"/>
                <a:cs typeface="Times New Roman" panose="02020603050405020304" pitchFamily="18" charset="0"/>
              </a:rPr>
              <a:t> </a:t>
            </a:r>
            <a:r>
              <a:rPr lang="en-US" b="1" dirty="0" err="1">
                <a:solidFill>
                  <a:srgbClr val="FFFF00"/>
                </a:solidFill>
                <a:latin typeface="HP001 4 hàng" panose="020B0603050302020204" pitchFamily="34" charset="0"/>
                <a:cs typeface="Times New Roman" panose="02020603050405020304" pitchFamily="18" charset="0"/>
              </a:rPr>
              <a:t>sinh</a:t>
            </a:r>
            <a:endParaRPr lang="en-US" b="1" dirty="0">
              <a:solidFill>
                <a:srgbClr val="FFFF00"/>
              </a:solidFill>
              <a:latin typeface="HP001 4 hàng" panose="020B0603050302020204" pitchFamily="34" charset="0"/>
              <a:cs typeface="Times New Roman" panose="02020603050405020304" pitchFamily="18" charset="0"/>
            </a:endParaRPr>
          </a:p>
        </p:txBody>
      </p:sp>
      <p:sp>
        <p:nvSpPr>
          <p:cNvPr id="16" name="Subtitle 15">
            <a:extLst>
              <a:ext uri="{FF2B5EF4-FFF2-40B4-BE49-F238E27FC236}">
                <a16:creationId xmlns:a16="http://schemas.microsoft.com/office/drawing/2014/main" id="{539141D6-A7AF-4305-ACBC-0DE0D8CF9A91}"/>
              </a:ext>
            </a:extLst>
          </p:cNvPr>
          <p:cNvSpPr>
            <a:spLocks noGrp="1"/>
          </p:cNvSpPr>
          <p:nvPr>
            <p:ph type="subTitle" idx="1"/>
          </p:nvPr>
        </p:nvSpPr>
        <p:spPr>
          <a:xfrm>
            <a:off x="2045617" y="2495728"/>
            <a:ext cx="5052764" cy="424732"/>
          </a:xfrm>
          <a:prstGeom prst="rect">
            <a:avLst/>
          </a:prstGeom>
        </p:spPr>
        <p:txBody>
          <a:bodyPr wrap="square">
            <a:spAutoFit/>
          </a:bodyPr>
          <a:lstStyle/>
          <a:p>
            <a:r>
              <a:rPr lang="en-US" sz="2400" b="1" dirty="0">
                <a:ln w="22225">
                  <a:solidFill>
                    <a:schemeClr val="accent2"/>
                  </a:solidFill>
                  <a:prstDash val="solid"/>
                </a:ln>
                <a:solidFill>
                  <a:srgbClr val="FF0066"/>
                </a:solidFill>
                <a:latin typeface="+mn-lt"/>
                <a:cs typeface="+mn-cs"/>
              </a:rPr>
              <a:t>ĐẾN VỚI GIỜ HỌC MÔN TẬP ĐỌC</a:t>
            </a:r>
          </a:p>
        </p:txBody>
      </p:sp>
      <p:sp>
        <p:nvSpPr>
          <p:cNvPr id="17" name="TextBox 16">
            <a:extLst>
              <a:ext uri="{FF2B5EF4-FFF2-40B4-BE49-F238E27FC236}">
                <a16:creationId xmlns:a16="http://schemas.microsoft.com/office/drawing/2014/main" id="{6DFA816D-E93A-4A4E-9711-A82079F15DE1}"/>
              </a:ext>
            </a:extLst>
          </p:cNvPr>
          <p:cNvSpPr txBox="1"/>
          <p:nvPr/>
        </p:nvSpPr>
        <p:spPr>
          <a:xfrm>
            <a:off x="2626016" y="3198167"/>
            <a:ext cx="3653430" cy="461665"/>
          </a:xfrm>
          <a:prstGeom prst="rect">
            <a:avLst/>
          </a:prstGeom>
          <a:noFill/>
        </p:spPr>
        <p:txBody>
          <a:bodyPr wrap="square" rtlCol="0">
            <a:spAutoFit/>
          </a:bodyPr>
          <a:lstStyle/>
          <a:p>
            <a:pPr algn="ctr"/>
            <a:r>
              <a:rPr lang="en-US" sz="2400" b="1" dirty="0" err="1">
                <a:solidFill>
                  <a:schemeClr val="bg1"/>
                </a:solidFill>
                <a:latin typeface="HP001 4 hàng" panose="020B0603050302020204" pitchFamily="34" charset="0"/>
                <a:cs typeface="Times New Roman" panose="02020603050405020304" pitchFamily="18" charset="0"/>
              </a:rPr>
              <a:t>Lớp</a:t>
            </a:r>
            <a:r>
              <a:rPr lang="en-US" sz="2400" b="1" dirty="0">
                <a:solidFill>
                  <a:schemeClr val="bg1"/>
                </a:solidFill>
                <a:latin typeface="HP001 4 hàng" panose="020B0603050302020204" pitchFamily="34" charset="0"/>
                <a:cs typeface="Times New Roman" panose="02020603050405020304" pitchFamily="18" charset="0"/>
              </a:rPr>
              <a:t> 4A4</a:t>
            </a:r>
          </a:p>
        </p:txBody>
      </p:sp>
      <p:sp>
        <p:nvSpPr>
          <p:cNvPr id="20" name="Subtitle 15">
            <a:extLst>
              <a:ext uri="{FF2B5EF4-FFF2-40B4-BE49-F238E27FC236}">
                <a16:creationId xmlns:a16="http://schemas.microsoft.com/office/drawing/2014/main" id="{409E5F2D-4F0B-437C-ACD5-EFE5B64BE42D}"/>
              </a:ext>
            </a:extLst>
          </p:cNvPr>
          <p:cNvSpPr txBox="1">
            <a:spLocks/>
          </p:cNvSpPr>
          <p:nvPr/>
        </p:nvSpPr>
        <p:spPr>
          <a:xfrm>
            <a:off x="2310991" y="892196"/>
            <a:ext cx="4283480" cy="383182"/>
          </a:xfrm>
          <a:prstGeom prst="rect">
            <a:avLst/>
          </a:prstGeom>
        </p:spPr>
        <p:txBody>
          <a:bodyPr wrap="none">
            <a:spAutoFit/>
          </a:bodyPr>
          <a:lstStyle>
            <a:lvl1pPr marL="0" indent="0" algn="ctr" defTabSz="914400" rtl="0" eaLnBrk="1" latinLnBrk="0" hangingPunct="1">
              <a:lnSpc>
                <a:spcPct val="90000"/>
              </a:lnSpc>
              <a:spcBef>
                <a:spcPts val="1000"/>
              </a:spcBef>
              <a:buFont typeface="Arial" panose="020B0604020202020204" pitchFamily="34" charset="0"/>
              <a:buNone/>
              <a:defRPr sz="2400" b="0" i="0" kern="1200">
                <a:solidFill>
                  <a:schemeClr val="tx1"/>
                </a:solidFill>
                <a:latin typeface="inpin heiti" charset="-122"/>
                <a:ea typeface="inpin heiti"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 b="1" dirty="0">
                <a:solidFill>
                  <a:schemeClr val="accent5">
                    <a:lumMod val="40000"/>
                    <a:lumOff val="60000"/>
                  </a:schemeClr>
                </a:solidFill>
                <a:latin typeface="Times New Roman" panose="02020603050405020304" pitchFamily="18" charset="0"/>
                <a:cs typeface="Times New Roman" panose="02020603050405020304" pitchFamily="18" charset="0"/>
              </a:rPr>
              <a:t>TR</a:t>
            </a:r>
            <a:r>
              <a:rPr lang="vi-VN" sz="2100" b="1" dirty="0">
                <a:solidFill>
                  <a:schemeClr val="accent5">
                    <a:lumMod val="40000"/>
                    <a:lumOff val="60000"/>
                  </a:schemeClr>
                </a:solidFill>
                <a:latin typeface="Times New Roman" panose="02020603050405020304" pitchFamily="18" charset="0"/>
                <a:cs typeface="Times New Roman" panose="02020603050405020304" pitchFamily="18" charset="0"/>
              </a:rPr>
              <a:t>ƯỜNG</a:t>
            </a:r>
            <a:r>
              <a:rPr lang="en-US" sz="2100" b="1" dirty="0">
                <a:solidFill>
                  <a:schemeClr val="accent5">
                    <a:lumMod val="40000"/>
                    <a:lumOff val="60000"/>
                  </a:schemeClr>
                </a:solidFill>
                <a:latin typeface="Times New Roman" panose="02020603050405020304" pitchFamily="18" charset="0"/>
                <a:cs typeface="Times New Roman" panose="02020603050405020304" pitchFamily="18" charset="0"/>
              </a:rPr>
              <a:t> TIỂU HỌC ĐOÀN KẾT</a:t>
            </a:r>
          </a:p>
        </p:txBody>
      </p:sp>
      <p:pic>
        <p:nvPicPr>
          <p:cNvPr id="6" name="Picture 5">
            <a:extLst>
              <a:ext uri="{FF2B5EF4-FFF2-40B4-BE49-F238E27FC236}">
                <a16:creationId xmlns:a16="http://schemas.microsoft.com/office/drawing/2014/main" id="{FC6A27D1-1684-4805-8D28-5926B3F3D1F6}"/>
              </a:ext>
            </a:extLst>
          </p:cNvPr>
          <p:cNvPicPr>
            <a:picLocks noChangeAspect="1"/>
          </p:cNvPicPr>
          <p:nvPr/>
        </p:nvPicPr>
        <p:blipFill>
          <a:blip r:embed="rId3" cstate="print"/>
          <a:stretch>
            <a:fillRect/>
          </a:stretch>
        </p:blipFill>
        <p:spPr>
          <a:xfrm>
            <a:off x="995901" y="426242"/>
            <a:ext cx="1315090" cy="1315090"/>
          </a:xfrm>
          <a:prstGeom prst="ellipse">
            <a:avLst/>
          </a:prstGeom>
          <a:ln>
            <a:noFill/>
          </a:ln>
          <a:effectLst>
            <a:softEdge rad="112500"/>
          </a:effectLst>
        </p:spPr>
      </p:pic>
    </p:spTree>
    <p:extLst>
      <p:ext uri="{BB962C8B-B14F-4D97-AF65-F5344CB8AC3E}">
        <p14:creationId xmlns:p14="http://schemas.microsoft.com/office/powerpoint/2010/main" val="4258600033"/>
      </p:ext>
    </p:extLst>
  </p:cSld>
  <p:clrMapOvr>
    <a:masterClrMapping/>
  </p:clrMapOvr>
  <mc:AlternateContent xmlns:mc="http://schemas.openxmlformats.org/markup-compatibility/2006" xmlns:p14="http://schemas.microsoft.com/office/powerpoint/2010/main">
    <mc:Choice Requires="p14">
      <p:transition p14:dur="0" advClick="0" advTm="4000"/>
    </mc:Choice>
    <mc:Fallback xmlns="">
      <p:transition advClick="0" advTm="4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3B75EB8-F959-4D18-97C2-97EF601A5FBC}"/>
              </a:ext>
            </a:extLst>
          </p:cNvPr>
          <p:cNvSpPr txBox="1"/>
          <p:nvPr/>
        </p:nvSpPr>
        <p:spPr>
          <a:xfrm>
            <a:off x="157516" y="677139"/>
            <a:ext cx="8834084" cy="193899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Tô Hiến Thành làm quan triều Lý, nổi tiếng là người chính trực.</a:t>
            </a:r>
          </a:p>
          <a:p>
            <a:pPr indent="360363" algn="just"/>
            <a:r>
              <a:rPr lang="vi-VN" sz="2000" dirty="0">
                <a:latin typeface="Times New Roman" pitchFamily="18" charset="0"/>
                <a:cs typeface="Times New Roman" pitchFamily="18" charset="0"/>
              </a:rPr>
              <a:t>Năm 1175, vua Lý Anh Tông mất, di chiếu cho Tô Hiến Thành phò tá thái tử Long Cán, con bà thái hậu họ Đỗ, lên ngôi. Nhưng bà Chiêu Linh thái hậu lại muốn lập con mình là Long Xưởng. Bà cho người đem vàng bạc đút lót vợ Tô Hiến Thành để nhờ ông giúp đỡ. Tô Hiến Thành nhất định không nghe, cứ theo di chiếu lập Long Cán làm vua. Đó là vua Lý Cao Tông.</a:t>
            </a:r>
          </a:p>
        </p:txBody>
      </p:sp>
      <p:sp>
        <p:nvSpPr>
          <p:cNvPr id="9" name="TextBox 8">
            <a:extLst>
              <a:ext uri="{FF2B5EF4-FFF2-40B4-BE49-F238E27FC236}">
                <a16:creationId xmlns:a16="http://schemas.microsoft.com/office/drawing/2014/main" id="{4A15DD71-B365-410A-86B1-237551CB352E}"/>
              </a:ext>
            </a:extLst>
          </p:cNvPr>
          <p:cNvSpPr txBox="1"/>
          <p:nvPr/>
        </p:nvSpPr>
        <p:spPr>
          <a:xfrm>
            <a:off x="157516" y="3692910"/>
            <a:ext cx="8986484" cy="286232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Một hôm, Đỗ thái hậu và vua tới thăm ông, hỏi:</a:t>
            </a:r>
            <a:endParaRPr lang="en-US" sz="2000" dirty="0">
              <a:latin typeface="Times New Roman" pitchFamily="18" charset="0"/>
              <a:cs typeface="Times New Roman" pitchFamily="18" charset="0"/>
            </a:endParaRPr>
          </a:p>
          <a:p>
            <a:pPr indent="360363"/>
            <a:r>
              <a:rPr lang="vi-VN" sz="2000" dirty="0">
                <a:latin typeface="Times New Roman" pitchFamily="18" charset="0"/>
                <a:cs typeface="Times New Roman" pitchFamily="18" charset="0"/>
              </a:rPr>
              <a:t>- Nếu chẳng may ông mất thì ai sẽ là người thay ông?</a:t>
            </a:r>
          </a:p>
          <a:p>
            <a:pPr indent="360363" algn="just"/>
            <a:r>
              <a:rPr lang="vi-VN" sz="2000" dirty="0">
                <a:latin typeface="Times New Roman" pitchFamily="18" charset="0"/>
                <a:cs typeface="Times New Roman" pitchFamily="18" charset="0"/>
              </a:rPr>
              <a:t>Tô Hiến Thành không do dự, đáp:</a:t>
            </a:r>
          </a:p>
          <a:p>
            <a:pPr indent="360363" algn="just"/>
            <a:r>
              <a:rPr lang="vi-VN" sz="2000" dirty="0">
                <a:latin typeface="Times New Roman" pitchFamily="18" charset="0"/>
                <a:cs typeface="Times New Roman" pitchFamily="18" charset="0"/>
              </a:rPr>
              <a:t>- Có gián nghị đại phu Trần Trung Tá.</a:t>
            </a:r>
          </a:p>
          <a:p>
            <a:pPr indent="360363" algn="just"/>
            <a:r>
              <a:rPr lang="vi-VN" sz="2000" dirty="0">
                <a:latin typeface="Times New Roman" pitchFamily="18" charset="0"/>
                <a:cs typeface="Times New Roman" pitchFamily="18" charset="0"/>
              </a:rPr>
              <a:t>Thái hậu ngạc nhiên hỏi:</a:t>
            </a:r>
            <a:endParaRPr lang="en-US" sz="2000" dirty="0">
              <a:latin typeface="Times New Roman" pitchFamily="18" charset="0"/>
              <a:cs typeface="Times New Roman" pitchFamily="18" charset="0"/>
            </a:endParaRPr>
          </a:p>
          <a:p>
            <a:pPr indent="360363" algn="just"/>
            <a:r>
              <a:rPr lang="vi-VN" sz="2000" dirty="0">
                <a:latin typeface="Times New Roman" pitchFamily="18" charset="0"/>
                <a:cs typeface="Times New Roman" pitchFamily="18" charset="0"/>
              </a:rPr>
              <a:t>- Vũ Tán Đường hết lòng vì ông, sao không tiến cử?</a:t>
            </a:r>
          </a:p>
          <a:p>
            <a:pPr indent="360363" algn="just"/>
            <a:r>
              <a:rPr lang="vi-VN" sz="2000" dirty="0">
                <a:latin typeface="Times New Roman" pitchFamily="18" charset="0"/>
                <a:cs typeface="Times New Roman" pitchFamily="18" charset="0"/>
              </a:rPr>
              <a:t>Tô Hiến Thành tâu: </a:t>
            </a:r>
          </a:p>
          <a:p>
            <a:pPr algn="just"/>
            <a:r>
              <a:rPr lang="en-US" sz="2000" dirty="0">
                <a:latin typeface="Times New Roman" pitchFamily="18" charset="0"/>
                <a:cs typeface="Times New Roman" pitchFamily="18" charset="0"/>
              </a:rPr>
              <a:t>     - </a:t>
            </a:r>
            <a:r>
              <a:rPr lang="vi-VN" sz="2000" dirty="0">
                <a:latin typeface="Times New Roman" pitchFamily="18" charset="0"/>
                <a:cs typeface="Times New Roman" pitchFamily="18" charset="0"/>
              </a:rPr>
              <a:t>Nếu Thái Hậu hỏi người hầu hạ giỏi thì thần xin cử Vũ Tán Đường, còn hỏi người tài ba giúp nước, thần xin cử Trần Trung Tá.</a:t>
            </a:r>
            <a:endParaRPr lang="en-US" sz="2000" dirty="0">
              <a:latin typeface="Times New Roman" pitchFamily="18" charset="0"/>
              <a:cs typeface="Times New Roman" pitchFamily="18" charset="0"/>
            </a:endParaRPr>
          </a:p>
        </p:txBody>
      </p:sp>
      <p:sp>
        <p:nvSpPr>
          <p:cNvPr id="13" name="TextBox 12">
            <a:extLst>
              <a:ext uri="{FF2B5EF4-FFF2-40B4-BE49-F238E27FC236}">
                <a16:creationId xmlns:a16="http://schemas.microsoft.com/office/drawing/2014/main" id="{5E6C6FC6-CBC5-4888-9424-C7F736599764}"/>
              </a:ext>
            </a:extLst>
          </p:cNvPr>
          <p:cNvSpPr txBox="1"/>
          <p:nvPr/>
        </p:nvSpPr>
        <p:spPr>
          <a:xfrm>
            <a:off x="0" y="2650743"/>
            <a:ext cx="8986484" cy="1015663"/>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Phò tá Cao Tông được 4 năm, Tô Hiến Thành lâm bệnh nặng. Quan tham tri chính sự là Vũ Tán Đường ngày đêm hầu hạ bên giường bệnh. Còn gián nghị đại phu Trần Trung Tá do bận nhiều công việc nên không mấy khi tới thăm Tô Hiến Thành được.</a:t>
            </a:r>
          </a:p>
        </p:txBody>
      </p:sp>
      <p:sp>
        <p:nvSpPr>
          <p:cNvPr id="20" name="Rectangle: Rounded Corners 19">
            <a:extLst>
              <a:ext uri="{FF2B5EF4-FFF2-40B4-BE49-F238E27FC236}">
                <a16:creationId xmlns:a16="http://schemas.microsoft.com/office/drawing/2014/main" id="{413C3084-463C-4D7B-AC2B-EE4D71A05BB0}"/>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299DF495-6C5D-4270-B4BA-7BEA23A42E73}"/>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12" name="TextBox 11">
            <a:extLst>
              <a:ext uri="{FF2B5EF4-FFF2-40B4-BE49-F238E27FC236}">
                <a16:creationId xmlns:a16="http://schemas.microsoft.com/office/drawing/2014/main" id="{4C0E63F9-1FED-4C85-8C70-01103E9EFAD4}"/>
              </a:ext>
            </a:extLst>
          </p:cNvPr>
          <p:cNvSpPr txBox="1"/>
          <p:nvPr/>
        </p:nvSpPr>
        <p:spPr>
          <a:xfrm>
            <a:off x="4929809" y="6551020"/>
            <a:ext cx="4638260" cy="369332"/>
          </a:xfrm>
          <a:prstGeom prst="rect">
            <a:avLst/>
          </a:prstGeom>
          <a:noFill/>
        </p:spPr>
        <p:txBody>
          <a:bodyPr wrap="square">
            <a:spAutoFit/>
          </a:bodyPr>
          <a:lstStyle/>
          <a:p>
            <a:r>
              <a:rPr lang="vi-VN" sz="1800" dirty="0">
                <a:latin typeface="Times New Roman" pitchFamily="18" charset="0"/>
                <a:cs typeface="Times New Roman" pitchFamily="18" charset="0"/>
              </a:rPr>
              <a:t>Theo </a:t>
            </a:r>
            <a:r>
              <a:rPr lang="vi-VN" sz="1800" b="1" dirty="0">
                <a:latin typeface="Times New Roman" pitchFamily="18" charset="0"/>
                <a:cs typeface="Times New Roman" pitchFamily="18" charset="0"/>
              </a:rPr>
              <a:t>Quỳnh Cư, Đỗ Đức Hùng</a:t>
            </a:r>
            <a:endParaRPr lang="en-US" dirty="0"/>
          </a:p>
        </p:txBody>
      </p:sp>
    </p:spTree>
    <p:extLst>
      <p:ext uri="{BB962C8B-B14F-4D97-AF65-F5344CB8AC3E}">
        <p14:creationId xmlns:p14="http://schemas.microsoft.com/office/powerpoint/2010/main" val="3363581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withEffect">
                                  <p:stCondLst>
                                    <p:cond delay="0"/>
                                  </p:stCondLst>
                                  <p:childTnLst>
                                    <p:animClr clrSpc="rgb" dir="cw">
                                      <p:cBhvr override="childStyle">
                                        <p:cTn id="6" dur="1000" fill="hold"/>
                                        <p:tgtEl>
                                          <p:spTgt spid="13"/>
                                        </p:tgtEl>
                                        <p:attrNameLst>
                                          <p:attrName>style.color</p:attrName>
                                        </p:attrNameLst>
                                      </p:cBhvr>
                                      <p:to>
                                        <a:srgbClr val="7030A0"/>
                                      </p:to>
                                    </p:animClr>
                                  </p:childTnLst>
                                </p:cTn>
                              </p:par>
                              <p:par>
                                <p:cTn id="7" presetID="3" presetClass="emph" presetSubtype="2" fill="hold" grpId="0" nodeType="withEffect">
                                  <p:stCondLst>
                                    <p:cond delay="0"/>
                                  </p:stCondLst>
                                  <p:childTnLst>
                                    <p:animClr clrSpc="rgb" dir="cw">
                                      <p:cBhvr override="childStyle">
                                        <p:cTn id="8" dur="1000" fill="hold"/>
                                        <p:tgtEl>
                                          <p:spTgt spid="9"/>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2FE39D0-0AAC-4564-9255-0C4E604F4B5E}"/>
              </a:ext>
            </a:extLst>
          </p:cNvPr>
          <p:cNvSpPr txBox="1"/>
          <p:nvPr/>
        </p:nvSpPr>
        <p:spPr>
          <a:xfrm>
            <a:off x="-1066800" y="345819"/>
            <a:ext cx="5638800" cy="584775"/>
          </a:xfrm>
          <a:prstGeom prst="rect">
            <a:avLst/>
          </a:prstGeom>
          <a:noFill/>
        </p:spPr>
        <p:txBody>
          <a:bodyPr wrap="square" rtlCol="0">
            <a:spAutoFit/>
          </a:bodyPr>
          <a:lstStyle/>
          <a:p>
            <a:pPr algn="ctr"/>
            <a:r>
              <a:rPr lang="en-US" sz="3200" b="1" dirty="0">
                <a:latin typeface="HP001 4 hàng" panose="020B0603050302020204" pitchFamily="34" charset="0"/>
                <a:cs typeface="Times New Roman" pitchFamily="18" charset="0"/>
              </a:rPr>
              <a:t>* </a:t>
            </a:r>
            <a:r>
              <a:rPr lang="en-US" sz="3200" b="1" dirty="0" err="1">
                <a:latin typeface="HP001 4 hàng" panose="020B0603050302020204" pitchFamily="34" charset="0"/>
                <a:cs typeface="Times New Roman" pitchFamily="18" charset="0"/>
              </a:rPr>
              <a:t>Giải</a:t>
            </a:r>
            <a:r>
              <a:rPr lang="en-US" sz="3200" b="1" dirty="0">
                <a:latin typeface="HP001 4 hàng" panose="020B0603050302020204" pitchFamily="34" charset="0"/>
                <a:cs typeface="Times New Roman" pitchFamily="18" charset="0"/>
              </a:rPr>
              <a:t> </a:t>
            </a:r>
            <a:r>
              <a:rPr lang="en-US" sz="3200" b="1" dirty="0" err="1">
                <a:latin typeface="HP001 4 hàng" panose="020B0603050302020204" pitchFamily="34" charset="0"/>
                <a:cs typeface="Times New Roman" pitchFamily="18" charset="0"/>
              </a:rPr>
              <a:t>nghĩa</a:t>
            </a:r>
            <a:r>
              <a:rPr lang="en-US" sz="3200" b="1" dirty="0">
                <a:latin typeface="HP001 4 hàng" panose="020B0603050302020204" pitchFamily="34" charset="0"/>
                <a:cs typeface="Times New Roman" pitchFamily="18" charset="0"/>
              </a:rPr>
              <a:t> </a:t>
            </a:r>
            <a:r>
              <a:rPr lang="en-US" sz="3200" b="1" dirty="0" err="1">
                <a:latin typeface="HP001 4 hàng" panose="020B0603050302020204" pitchFamily="34" charset="0"/>
                <a:cs typeface="Times New Roman" pitchFamily="18" charset="0"/>
              </a:rPr>
              <a:t>từ</a:t>
            </a:r>
            <a:r>
              <a:rPr lang="en-US" sz="3200" b="1" dirty="0">
                <a:latin typeface="HP001 4 hàng" panose="020B0603050302020204" pitchFamily="34" charset="0"/>
                <a:cs typeface="Times New Roman" pitchFamily="18" charset="0"/>
              </a:rPr>
              <a:t>:</a:t>
            </a:r>
          </a:p>
        </p:txBody>
      </p:sp>
      <p:pic>
        <p:nvPicPr>
          <p:cNvPr id="3" name="Picture 2">
            <a:extLst>
              <a:ext uri="{FF2B5EF4-FFF2-40B4-BE49-F238E27FC236}">
                <a16:creationId xmlns:a16="http://schemas.microsoft.com/office/drawing/2014/main" id="{E68218D2-C382-4C79-9F14-209A7EB17CF9}"/>
              </a:ext>
            </a:extLst>
          </p:cNvPr>
          <p:cNvPicPr>
            <a:picLocks noChangeAspect="1"/>
          </p:cNvPicPr>
          <p:nvPr/>
        </p:nvPicPr>
        <p:blipFill>
          <a:blip r:embed="rId2"/>
          <a:stretch>
            <a:fillRect/>
          </a:stretch>
        </p:blipFill>
        <p:spPr>
          <a:xfrm>
            <a:off x="0" y="1269118"/>
            <a:ext cx="9144000" cy="3339101"/>
          </a:xfrm>
          <a:prstGeom prst="rect">
            <a:avLst/>
          </a:prstGeom>
        </p:spPr>
      </p:pic>
      <p:sp>
        <p:nvSpPr>
          <p:cNvPr id="10" name="Rectangle 9">
            <a:extLst>
              <a:ext uri="{FF2B5EF4-FFF2-40B4-BE49-F238E27FC236}">
                <a16:creationId xmlns:a16="http://schemas.microsoft.com/office/drawing/2014/main" id="{BC57618F-463F-49E0-BC9F-54B7845A2F12}"/>
              </a:ext>
            </a:extLst>
          </p:cNvPr>
          <p:cNvSpPr/>
          <p:nvPr/>
        </p:nvSpPr>
        <p:spPr>
          <a:xfrm>
            <a:off x="13252" y="1630017"/>
            <a:ext cx="2252870" cy="2991454"/>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6EF0786E-7574-4AC2-B020-48B57C1BC996}"/>
              </a:ext>
            </a:extLst>
          </p:cNvPr>
          <p:cNvSpPr/>
          <p:nvPr/>
        </p:nvSpPr>
        <p:spPr>
          <a:xfrm>
            <a:off x="4558748" y="1674632"/>
            <a:ext cx="2252870" cy="2991454"/>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C8B57D0C-ECD5-4FB4-BB53-412860204E84}"/>
              </a:ext>
            </a:extLst>
          </p:cNvPr>
          <p:cNvSpPr/>
          <p:nvPr/>
        </p:nvSpPr>
        <p:spPr>
          <a:xfrm>
            <a:off x="6877878" y="1630017"/>
            <a:ext cx="2252870" cy="2991454"/>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586515A5-AAA0-42BA-B5C9-B426F765E8C9}"/>
              </a:ext>
            </a:extLst>
          </p:cNvPr>
          <p:cNvGrpSpPr/>
          <p:nvPr/>
        </p:nvGrpSpPr>
        <p:grpSpPr>
          <a:xfrm>
            <a:off x="2305878" y="1353489"/>
            <a:ext cx="2252870" cy="3294486"/>
            <a:chOff x="2305878" y="1353489"/>
            <a:chExt cx="2252870" cy="3294486"/>
          </a:xfrm>
        </p:grpSpPr>
        <p:sp>
          <p:nvSpPr>
            <p:cNvPr id="24" name="Rectangle 23">
              <a:extLst>
                <a:ext uri="{FF2B5EF4-FFF2-40B4-BE49-F238E27FC236}">
                  <a16:creationId xmlns:a16="http://schemas.microsoft.com/office/drawing/2014/main" id="{8C691461-2B2E-4ED1-B8D7-1FCD675280E7}"/>
                </a:ext>
              </a:extLst>
            </p:cNvPr>
            <p:cNvSpPr/>
            <p:nvPr/>
          </p:nvSpPr>
          <p:spPr>
            <a:xfrm>
              <a:off x="2305878" y="1656521"/>
              <a:ext cx="2252870" cy="2991454"/>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EAD9FC48-36BE-4F9A-95F0-20F4E2254813}"/>
                </a:ext>
              </a:extLst>
            </p:cNvPr>
            <p:cNvSpPr/>
            <p:nvPr/>
          </p:nvSpPr>
          <p:spPr>
            <a:xfrm>
              <a:off x="3650973" y="1353489"/>
              <a:ext cx="762000" cy="271670"/>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Rectangle 25">
            <a:extLst>
              <a:ext uri="{FF2B5EF4-FFF2-40B4-BE49-F238E27FC236}">
                <a16:creationId xmlns:a16="http://schemas.microsoft.com/office/drawing/2014/main" id="{65B75DB9-57FF-4927-AE5F-EE6B207DD631}"/>
              </a:ext>
            </a:extLst>
          </p:cNvPr>
          <p:cNvSpPr/>
          <p:nvPr/>
        </p:nvSpPr>
        <p:spPr>
          <a:xfrm>
            <a:off x="5698435" y="1326985"/>
            <a:ext cx="1033668" cy="271670"/>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248417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par>
                                <p:cTn id="18" presetID="9" presetClass="exit" presetSubtype="0" fill="hold" grpId="0" nodeType="withEffect">
                                  <p:stCondLst>
                                    <p:cond delay="0"/>
                                  </p:stCondLst>
                                  <p:childTnLst>
                                    <p:animEffect transition="out" filter="dissolve">
                                      <p:cBhvr>
                                        <p:cTn id="19" dur="500"/>
                                        <p:tgtEl>
                                          <p:spTgt spid="26"/>
                                        </p:tgtEl>
                                      </p:cBhvr>
                                    </p:animEffect>
                                    <p:set>
                                      <p:cBhvr>
                                        <p:cTn id="20" dur="1" fill="hold">
                                          <p:stCondLst>
                                            <p:cond delay="499"/>
                                          </p:stCondLst>
                                        </p:cTn>
                                        <p:tgtEl>
                                          <p:spTgt spid="2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9" presetClass="exit" presetSubtype="0" fill="hold" grpId="0" nodeType="clickEffect">
                                  <p:stCondLst>
                                    <p:cond delay="0"/>
                                  </p:stCondLst>
                                  <p:childTnLst>
                                    <p:animEffect transition="out" filter="dissolve">
                                      <p:cBhvr>
                                        <p:cTn id="24" dur="500"/>
                                        <p:tgtEl>
                                          <p:spTgt spid="20"/>
                                        </p:tgtEl>
                                      </p:cBhvr>
                                    </p:animEffect>
                                    <p:set>
                                      <p:cBhvr>
                                        <p:cTn id="25"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animBg="1"/>
      <p:bldP spid="20"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AC51EF8-06A5-4A75-BAEE-898003ED9A22}"/>
              </a:ext>
            </a:extLst>
          </p:cNvPr>
          <p:cNvPicPr>
            <a:picLocks noChangeAspect="1"/>
          </p:cNvPicPr>
          <p:nvPr/>
        </p:nvPicPr>
        <p:blipFill>
          <a:blip r:embed="rId2"/>
          <a:stretch>
            <a:fillRect/>
          </a:stretch>
        </p:blipFill>
        <p:spPr>
          <a:xfrm>
            <a:off x="0" y="1275298"/>
            <a:ext cx="9144000" cy="3912782"/>
          </a:xfrm>
          <a:prstGeom prst="rect">
            <a:avLst/>
          </a:prstGeom>
        </p:spPr>
      </p:pic>
      <p:grpSp>
        <p:nvGrpSpPr>
          <p:cNvPr id="7" name="Group 6">
            <a:extLst>
              <a:ext uri="{FF2B5EF4-FFF2-40B4-BE49-F238E27FC236}">
                <a16:creationId xmlns:a16="http://schemas.microsoft.com/office/drawing/2014/main" id="{DAC791D7-1FF7-4DC4-B63F-0EFE098E28A1}"/>
              </a:ext>
            </a:extLst>
          </p:cNvPr>
          <p:cNvGrpSpPr/>
          <p:nvPr/>
        </p:nvGrpSpPr>
        <p:grpSpPr>
          <a:xfrm>
            <a:off x="39756" y="1669920"/>
            <a:ext cx="2252870" cy="3504908"/>
            <a:chOff x="39756" y="1669920"/>
            <a:chExt cx="2252870" cy="3504908"/>
          </a:xfrm>
        </p:grpSpPr>
        <p:sp>
          <p:nvSpPr>
            <p:cNvPr id="5" name="Rectangle 4">
              <a:extLst>
                <a:ext uri="{FF2B5EF4-FFF2-40B4-BE49-F238E27FC236}">
                  <a16:creationId xmlns:a16="http://schemas.microsoft.com/office/drawing/2014/main" id="{07598027-6DA4-4C41-9BD6-1D1358F6DCC2}"/>
                </a:ext>
              </a:extLst>
            </p:cNvPr>
            <p:cNvSpPr/>
            <p:nvPr/>
          </p:nvSpPr>
          <p:spPr>
            <a:xfrm>
              <a:off x="39756" y="2183374"/>
              <a:ext cx="2252870" cy="2991454"/>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60E1A7E1-EC88-4B32-8F10-3D996739583C}"/>
                </a:ext>
              </a:extLst>
            </p:cNvPr>
            <p:cNvSpPr/>
            <p:nvPr/>
          </p:nvSpPr>
          <p:spPr>
            <a:xfrm>
              <a:off x="1404731" y="1669920"/>
              <a:ext cx="861391" cy="513454"/>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 name="Group 7">
            <a:extLst>
              <a:ext uri="{FF2B5EF4-FFF2-40B4-BE49-F238E27FC236}">
                <a16:creationId xmlns:a16="http://schemas.microsoft.com/office/drawing/2014/main" id="{713A7E09-AE21-4ADB-B7A5-C2D2FDAE59BB}"/>
              </a:ext>
            </a:extLst>
          </p:cNvPr>
          <p:cNvGrpSpPr/>
          <p:nvPr/>
        </p:nvGrpSpPr>
        <p:grpSpPr>
          <a:xfrm>
            <a:off x="2332382" y="1669773"/>
            <a:ext cx="2173359" cy="3505055"/>
            <a:chOff x="92764" y="1851850"/>
            <a:chExt cx="2173359" cy="3397113"/>
          </a:xfrm>
        </p:grpSpPr>
        <p:sp>
          <p:nvSpPr>
            <p:cNvPr id="9" name="Rectangle 8">
              <a:extLst>
                <a:ext uri="{FF2B5EF4-FFF2-40B4-BE49-F238E27FC236}">
                  <a16:creationId xmlns:a16="http://schemas.microsoft.com/office/drawing/2014/main" id="{55D9DF84-18F9-488E-8137-C40E68210C38}"/>
                </a:ext>
              </a:extLst>
            </p:cNvPr>
            <p:cNvSpPr/>
            <p:nvPr/>
          </p:nvSpPr>
          <p:spPr>
            <a:xfrm>
              <a:off x="92764" y="2183374"/>
              <a:ext cx="2173359" cy="3065589"/>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3B25BD4-3895-4ACD-997E-55FAFC9E5A11}"/>
                </a:ext>
              </a:extLst>
            </p:cNvPr>
            <p:cNvSpPr/>
            <p:nvPr/>
          </p:nvSpPr>
          <p:spPr>
            <a:xfrm>
              <a:off x="795131" y="1851850"/>
              <a:ext cx="1470992" cy="331523"/>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1" name="Group 10">
            <a:extLst>
              <a:ext uri="{FF2B5EF4-FFF2-40B4-BE49-F238E27FC236}">
                <a16:creationId xmlns:a16="http://schemas.microsoft.com/office/drawing/2014/main" id="{8ABF030A-3040-41F0-92A4-4A15A104CBB1}"/>
              </a:ext>
            </a:extLst>
          </p:cNvPr>
          <p:cNvGrpSpPr/>
          <p:nvPr/>
        </p:nvGrpSpPr>
        <p:grpSpPr>
          <a:xfrm>
            <a:off x="4572000" y="1827549"/>
            <a:ext cx="2173359" cy="3334027"/>
            <a:chOff x="92764" y="1851850"/>
            <a:chExt cx="2173359" cy="3231352"/>
          </a:xfrm>
        </p:grpSpPr>
        <p:sp>
          <p:nvSpPr>
            <p:cNvPr id="12" name="Rectangle 11">
              <a:extLst>
                <a:ext uri="{FF2B5EF4-FFF2-40B4-BE49-F238E27FC236}">
                  <a16:creationId xmlns:a16="http://schemas.microsoft.com/office/drawing/2014/main" id="{EF0E7442-6C7E-4AC4-BA84-AE7136A57B59}"/>
                </a:ext>
              </a:extLst>
            </p:cNvPr>
            <p:cNvSpPr/>
            <p:nvPr/>
          </p:nvSpPr>
          <p:spPr>
            <a:xfrm>
              <a:off x="92764" y="2183374"/>
              <a:ext cx="2173359" cy="2899828"/>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93457113-D4C0-4A08-B89A-C2CC28947024}"/>
                </a:ext>
              </a:extLst>
            </p:cNvPr>
            <p:cNvSpPr/>
            <p:nvPr/>
          </p:nvSpPr>
          <p:spPr>
            <a:xfrm>
              <a:off x="795131" y="1851850"/>
              <a:ext cx="1470992" cy="331523"/>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4" name="Group 13">
            <a:extLst>
              <a:ext uri="{FF2B5EF4-FFF2-40B4-BE49-F238E27FC236}">
                <a16:creationId xmlns:a16="http://schemas.microsoft.com/office/drawing/2014/main" id="{8805FE25-0EE3-41E9-A00F-574B181C1694}"/>
              </a:ext>
            </a:extLst>
          </p:cNvPr>
          <p:cNvGrpSpPr/>
          <p:nvPr/>
        </p:nvGrpSpPr>
        <p:grpSpPr>
          <a:xfrm>
            <a:off x="6851374" y="1656521"/>
            <a:ext cx="2173359" cy="3505055"/>
            <a:chOff x="92764" y="1851850"/>
            <a:chExt cx="2173359" cy="3397113"/>
          </a:xfrm>
        </p:grpSpPr>
        <p:sp>
          <p:nvSpPr>
            <p:cNvPr id="15" name="Rectangle 14">
              <a:extLst>
                <a:ext uri="{FF2B5EF4-FFF2-40B4-BE49-F238E27FC236}">
                  <a16:creationId xmlns:a16="http://schemas.microsoft.com/office/drawing/2014/main" id="{FF03BE7C-B334-4512-969C-4B68C97199B8}"/>
                </a:ext>
              </a:extLst>
            </p:cNvPr>
            <p:cNvSpPr/>
            <p:nvPr/>
          </p:nvSpPr>
          <p:spPr>
            <a:xfrm>
              <a:off x="92764" y="2183374"/>
              <a:ext cx="2173359" cy="3065589"/>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F927B7D-B34C-4375-9CCF-BE85C9A3D278}"/>
                </a:ext>
              </a:extLst>
            </p:cNvPr>
            <p:cNvSpPr/>
            <p:nvPr/>
          </p:nvSpPr>
          <p:spPr>
            <a:xfrm>
              <a:off x="1749285" y="1851850"/>
              <a:ext cx="516837" cy="331523"/>
            </a:xfrm>
            <a:prstGeom prst="rect">
              <a:avLst/>
            </a:prstGeom>
            <a:solidFill>
              <a:srgbClr val="FFE9AE"/>
            </a:solidFill>
            <a:ln>
              <a:solidFill>
                <a:srgbClr val="FFE9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Tree>
    <p:extLst>
      <p:ext uri="{BB962C8B-B14F-4D97-AF65-F5344CB8AC3E}">
        <p14:creationId xmlns:p14="http://schemas.microsoft.com/office/powerpoint/2010/main" val="37515241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nodeType="clickEffect">
                                  <p:stCondLst>
                                    <p:cond delay="0"/>
                                  </p:stCondLst>
                                  <p:childTnLst>
                                    <p:animEffect transition="out" filter="dissolv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nodeType="clickEffect">
                                  <p:stCondLst>
                                    <p:cond delay="0"/>
                                  </p:stCondLst>
                                  <p:childTnLst>
                                    <p:animEffect transition="out" filter="dissolv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Google Shape;265;p9">
            <a:extLst>
              <a:ext uri="{FF2B5EF4-FFF2-40B4-BE49-F238E27FC236}">
                <a16:creationId xmlns:a16="http://schemas.microsoft.com/office/drawing/2014/main" id="{47FACE1B-CDF7-42CE-92E0-41942B9BCB0F}"/>
              </a:ext>
            </a:extLst>
          </p:cNvPr>
          <p:cNvSpPr/>
          <p:nvPr/>
        </p:nvSpPr>
        <p:spPr>
          <a:xfrm>
            <a:off x="2078596" y="2297736"/>
            <a:ext cx="4986807" cy="1131264"/>
          </a:xfrm>
          <a:custGeom>
            <a:avLst/>
            <a:gdLst/>
            <a:ahLst/>
            <a:cxnLst/>
            <a:rect l="l" t="t" r="r" b="b"/>
            <a:pathLst>
              <a:path w="437" h="451" extrusionOk="0">
                <a:moveTo>
                  <a:pt x="213" y="3"/>
                </a:moveTo>
                <a:cubicBezTo>
                  <a:pt x="170" y="12"/>
                  <a:pt x="39" y="5"/>
                  <a:pt x="16" y="48"/>
                </a:cubicBezTo>
                <a:cubicBezTo>
                  <a:pt x="3" y="67"/>
                  <a:pt x="1" y="197"/>
                  <a:pt x="2" y="221"/>
                </a:cubicBezTo>
                <a:cubicBezTo>
                  <a:pt x="3" y="257"/>
                  <a:pt x="0" y="353"/>
                  <a:pt x="16" y="382"/>
                </a:cubicBezTo>
                <a:cubicBezTo>
                  <a:pt x="48" y="451"/>
                  <a:pt x="158" y="429"/>
                  <a:pt x="216" y="426"/>
                </a:cubicBezTo>
                <a:cubicBezTo>
                  <a:pt x="250" y="424"/>
                  <a:pt x="367" y="437"/>
                  <a:pt x="400" y="411"/>
                </a:cubicBezTo>
                <a:cubicBezTo>
                  <a:pt x="437" y="379"/>
                  <a:pt x="426" y="279"/>
                  <a:pt x="423" y="219"/>
                </a:cubicBezTo>
                <a:cubicBezTo>
                  <a:pt x="422" y="184"/>
                  <a:pt x="425" y="91"/>
                  <a:pt x="409" y="56"/>
                </a:cubicBezTo>
                <a:cubicBezTo>
                  <a:pt x="382" y="4"/>
                  <a:pt x="303" y="0"/>
                  <a:pt x="213" y="3"/>
                </a:cubicBezTo>
              </a:path>
            </a:pathLst>
          </a:custGeom>
          <a:solidFill>
            <a:srgbClr val="FEDA3B"/>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4" name="Title 3">
            <a:extLst>
              <a:ext uri="{FF2B5EF4-FFF2-40B4-BE49-F238E27FC236}">
                <a16:creationId xmlns:a16="http://schemas.microsoft.com/office/drawing/2014/main" id="{E47DEE38-4E6E-446D-BA49-0E9E9475BD8A}"/>
              </a:ext>
            </a:extLst>
          </p:cNvPr>
          <p:cNvSpPr txBox="1">
            <a:spLocks noGrp="1"/>
          </p:cNvSpPr>
          <p:nvPr>
            <p:ph type="title"/>
          </p:nvPr>
        </p:nvSpPr>
        <p:spPr>
          <a:xfrm>
            <a:off x="729131" y="2589447"/>
            <a:ext cx="7886700" cy="547842"/>
          </a:xfrm>
          <a:prstGeom prst="rect">
            <a:avLst/>
          </a:prstGeom>
          <a:noFill/>
        </p:spPr>
        <p:txBody>
          <a:bodyPr wrap="square" rtlCol="0">
            <a:spAutoFit/>
          </a:bodyPr>
          <a:lstStyle/>
          <a:p>
            <a:pPr algn="ctr"/>
            <a:r>
              <a:rPr lang="en-US" sz="3200" b="1" i="1" dirty="0" err="1">
                <a:latin typeface="HP001 4 hàng" panose="020B0603050302020204" pitchFamily="34" charset="0"/>
                <a:cs typeface="Times New Roman" pitchFamily="18" charset="0"/>
              </a:rPr>
              <a:t>Luyện</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đọc</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nhóm</a:t>
            </a:r>
            <a:endParaRPr lang="en-US" sz="3200" b="1" i="1" dirty="0">
              <a:latin typeface="HP001 4 hàng" panose="020B0603050302020204" pitchFamily="34" charset="0"/>
              <a:cs typeface="Times New Roman" pitchFamily="18" charset="0"/>
            </a:endParaRPr>
          </a:p>
        </p:txBody>
      </p:sp>
      <p:sp>
        <p:nvSpPr>
          <p:cNvPr id="7" name="Rectangle: Rounded Corners 6">
            <a:extLst>
              <a:ext uri="{FF2B5EF4-FFF2-40B4-BE49-F238E27FC236}">
                <a16:creationId xmlns:a16="http://schemas.microsoft.com/office/drawing/2014/main" id="{C38D84C9-1676-4254-B43E-50B51BFE9E06}"/>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229800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3B75EB8-F959-4D18-97C2-97EF601A5FBC}"/>
              </a:ext>
            </a:extLst>
          </p:cNvPr>
          <p:cNvSpPr txBox="1"/>
          <p:nvPr/>
        </p:nvSpPr>
        <p:spPr>
          <a:xfrm>
            <a:off x="157516" y="677139"/>
            <a:ext cx="8834084" cy="193899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Tô Hiến Thành làm quan triều Lý, nổi tiếng là người chính trực.</a:t>
            </a:r>
          </a:p>
          <a:p>
            <a:pPr indent="360363" algn="just"/>
            <a:r>
              <a:rPr lang="vi-VN" sz="2000" dirty="0">
                <a:latin typeface="Times New Roman" pitchFamily="18" charset="0"/>
                <a:cs typeface="Times New Roman" pitchFamily="18" charset="0"/>
              </a:rPr>
              <a:t>Năm 1175, vua Lý Anh Tông mất, di chiếu cho Tô Hiến Thành phò tá thái tử Long Cán, con bà thái hậu họ Đỗ, lên ngôi. Nhưng bà Chiêu Linh thái hậu lại muốn lập con mình là Long Xưởng. Bà cho người đem vàng bạc đút lót vợ Tô Hiến Thành để nhờ ông giúp đỡ. Tô Hiến Thành nhất định không nghe, cứ theo di chiếu lập Long Cán làm vua. Đó là vua Lý Cao Tông.</a:t>
            </a:r>
          </a:p>
        </p:txBody>
      </p:sp>
      <p:sp>
        <p:nvSpPr>
          <p:cNvPr id="9" name="TextBox 8">
            <a:extLst>
              <a:ext uri="{FF2B5EF4-FFF2-40B4-BE49-F238E27FC236}">
                <a16:creationId xmlns:a16="http://schemas.microsoft.com/office/drawing/2014/main" id="{4A15DD71-B365-410A-86B1-237551CB352E}"/>
              </a:ext>
            </a:extLst>
          </p:cNvPr>
          <p:cNvSpPr txBox="1"/>
          <p:nvPr/>
        </p:nvSpPr>
        <p:spPr>
          <a:xfrm>
            <a:off x="157516" y="3692910"/>
            <a:ext cx="8986484" cy="286232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Một hôm, Đỗ thái hậu và vua tới thăm ông, hỏi:</a:t>
            </a:r>
            <a:endParaRPr lang="en-US" sz="2000" dirty="0">
              <a:latin typeface="Times New Roman" pitchFamily="18" charset="0"/>
              <a:cs typeface="Times New Roman" pitchFamily="18" charset="0"/>
            </a:endParaRPr>
          </a:p>
          <a:p>
            <a:pPr indent="360363"/>
            <a:r>
              <a:rPr lang="vi-VN" sz="2000" dirty="0">
                <a:latin typeface="Times New Roman" pitchFamily="18" charset="0"/>
                <a:cs typeface="Times New Roman" pitchFamily="18" charset="0"/>
              </a:rPr>
              <a:t>- Nếu chẳng may ông mất thì ai sẽ là người thay ông?</a:t>
            </a:r>
          </a:p>
          <a:p>
            <a:pPr indent="360363" algn="just"/>
            <a:r>
              <a:rPr lang="vi-VN" sz="2000" dirty="0">
                <a:latin typeface="Times New Roman" pitchFamily="18" charset="0"/>
                <a:cs typeface="Times New Roman" pitchFamily="18" charset="0"/>
              </a:rPr>
              <a:t>Tô Hiến Thành không do dự, đáp:</a:t>
            </a:r>
          </a:p>
          <a:p>
            <a:pPr indent="360363" algn="just"/>
            <a:r>
              <a:rPr lang="vi-VN" sz="2000" dirty="0">
                <a:latin typeface="Times New Roman" pitchFamily="18" charset="0"/>
                <a:cs typeface="Times New Roman" pitchFamily="18" charset="0"/>
              </a:rPr>
              <a:t>- Có gián nghị đại phu Trần Trung Tá.</a:t>
            </a:r>
          </a:p>
          <a:p>
            <a:pPr indent="360363" algn="just"/>
            <a:r>
              <a:rPr lang="vi-VN" sz="2000" dirty="0">
                <a:latin typeface="Times New Roman" pitchFamily="18" charset="0"/>
                <a:cs typeface="Times New Roman" pitchFamily="18" charset="0"/>
              </a:rPr>
              <a:t>Thái hậu ngạc nhiên hỏi:</a:t>
            </a:r>
            <a:endParaRPr lang="en-US" sz="2000" dirty="0">
              <a:latin typeface="Times New Roman" pitchFamily="18" charset="0"/>
              <a:cs typeface="Times New Roman" pitchFamily="18" charset="0"/>
            </a:endParaRPr>
          </a:p>
          <a:p>
            <a:pPr indent="360363" algn="just"/>
            <a:r>
              <a:rPr lang="vi-VN" sz="2000" dirty="0">
                <a:latin typeface="Times New Roman" pitchFamily="18" charset="0"/>
                <a:cs typeface="Times New Roman" pitchFamily="18" charset="0"/>
              </a:rPr>
              <a:t>- Vũ Tán Đường hết lòng vì ông, sao không tiến cử?</a:t>
            </a:r>
          </a:p>
          <a:p>
            <a:pPr indent="360363" algn="just"/>
            <a:r>
              <a:rPr lang="vi-VN" sz="2000" dirty="0">
                <a:latin typeface="Times New Roman" pitchFamily="18" charset="0"/>
                <a:cs typeface="Times New Roman" pitchFamily="18" charset="0"/>
              </a:rPr>
              <a:t>Tô Hiến Thành tâu: </a:t>
            </a:r>
          </a:p>
          <a:p>
            <a:pPr algn="just"/>
            <a:r>
              <a:rPr lang="en-US" sz="2000" dirty="0">
                <a:latin typeface="Times New Roman" pitchFamily="18" charset="0"/>
                <a:cs typeface="Times New Roman" pitchFamily="18" charset="0"/>
              </a:rPr>
              <a:t>     - </a:t>
            </a:r>
            <a:r>
              <a:rPr lang="vi-VN" sz="2000" dirty="0">
                <a:latin typeface="Times New Roman" pitchFamily="18" charset="0"/>
                <a:cs typeface="Times New Roman" pitchFamily="18" charset="0"/>
              </a:rPr>
              <a:t>Nếu Thái Hậu hỏi người hầu hạ giỏi thì thần xin cử Vũ Tán Đường, còn hỏi người tài ba giúp nước, thần xin cử Trần Trung Tá.</a:t>
            </a:r>
            <a:endParaRPr lang="en-US" sz="2000" dirty="0">
              <a:latin typeface="Times New Roman" pitchFamily="18" charset="0"/>
              <a:cs typeface="Times New Roman" pitchFamily="18" charset="0"/>
            </a:endParaRPr>
          </a:p>
        </p:txBody>
      </p:sp>
      <p:sp>
        <p:nvSpPr>
          <p:cNvPr id="13" name="TextBox 12">
            <a:extLst>
              <a:ext uri="{FF2B5EF4-FFF2-40B4-BE49-F238E27FC236}">
                <a16:creationId xmlns:a16="http://schemas.microsoft.com/office/drawing/2014/main" id="{5E6C6FC6-CBC5-4888-9424-C7F736599764}"/>
              </a:ext>
            </a:extLst>
          </p:cNvPr>
          <p:cNvSpPr txBox="1"/>
          <p:nvPr/>
        </p:nvSpPr>
        <p:spPr>
          <a:xfrm>
            <a:off x="0" y="2650743"/>
            <a:ext cx="8986484" cy="1015663"/>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Phò tá Cao Tông được 4 năm, Tô Hiến Thành lâm bệnh nặng. Quan tham tri chính sự là Vũ Tán Đường ngày đêm hầu hạ bên giường bệnh. Còn gián nghị đại phu Trần Trung Tá do bận nhiều công việc nên không mấy khi tới thăm Tô Hiến Thành được.</a:t>
            </a:r>
          </a:p>
        </p:txBody>
      </p:sp>
      <p:sp>
        <p:nvSpPr>
          <p:cNvPr id="20" name="Rectangle: Rounded Corners 19">
            <a:extLst>
              <a:ext uri="{FF2B5EF4-FFF2-40B4-BE49-F238E27FC236}">
                <a16:creationId xmlns:a16="http://schemas.microsoft.com/office/drawing/2014/main" id="{413C3084-463C-4D7B-AC2B-EE4D71A05BB0}"/>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299DF495-6C5D-4270-B4BA-7BEA23A42E73}"/>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12" name="TextBox 11">
            <a:extLst>
              <a:ext uri="{FF2B5EF4-FFF2-40B4-BE49-F238E27FC236}">
                <a16:creationId xmlns:a16="http://schemas.microsoft.com/office/drawing/2014/main" id="{4C0E63F9-1FED-4C85-8C70-01103E9EFAD4}"/>
              </a:ext>
            </a:extLst>
          </p:cNvPr>
          <p:cNvSpPr txBox="1"/>
          <p:nvPr/>
        </p:nvSpPr>
        <p:spPr>
          <a:xfrm>
            <a:off x="4929809" y="6551020"/>
            <a:ext cx="4638260" cy="369332"/>
          </a:xfrm>
          <a:prstGeom prst="rect">
            <a:avLst/>
          </a:prstGeom>
          <a:noFill/>
        </p:spPr>
        <p:txBody>
          <a:bodyPr wrap="square">
            <a:spAutoFit/>
          </a:bodyPr>
          <a:lstStyle/>
          <a:p>
            <a:r>
              <a:rPr lang="vi-VN" sz="1800" dirty="0">
                <a:latin typeface="Times New Roman" pitchFamily="18" charset="0"/>
                <a:cs typeface="Times New Roman" pitchFamily="18" charset="0"/>
              </a:rPr>
              <a:t>Theo </a:t>
            </a:r>
            <a:r>
              <a:rPr lang="vi-VN" sz="1800" b="1" dirty="0">
                <a:latin typeface="Times New Roman" pitchFamily="18" charset="0"/>
                <a:cs typeface="Times New Roman" pitchFamily="18" charset="0"/>
              </a:rPr>
              <a:t>Quỳnh Cư, Đỗ Đức Hùng</a:t>
            </a:r>
            <a:endParaRPr lang="en-US" dirty="0"/>
          </a:p>
        </p:txBody>
      </p:sp>
    </p:spTree>
    <p:extLst>
      <p:ext uri="{BB962C8B-B14F-4D97-AF65-F5344CB8AC3E}">
        <p14:creationId xmlns:p14="http://schemas.microsoft.com/office/powerpoint/2010/main" val="593511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withEffect">
                                  <p:stCondLst>
                                    <p:cond delay="0"/>
                                  </p:stCondLst>
                                  <p:childTnLst>
                                    <p:animClr clrSpc="rgb" dir="cw">
                                      <p:cBhvr override="childStyle">
                                        <p:cTn id="6" dur="1000" fill="hold"/>
                                        <p:tgtEl>
                                          <p:spTgt spid="13"/>
                                        </p:tgtEl>
                                        <p:attrNameLst>
                                          <p:attrName>style.color</p:attrName>
                                        </p:attrNameLst>
                                      </p:cBhvr>
                                      <p:to>
                                        <a:srgbClr val="7030A0"/>
                                      </p:to>
                                    </p:animClr>
                                  </p:childTnLst>
                                </p:cTn>
                              </p:par>
                              <p:par>
                                <p:cTn id="7" presetID="3" presetClass="emph" presetSubtype="2" fill="hold" grpId="0" nodeType="withEffect">
                                  <p:stCondLst>
                                    <p:cond delay="0"/>
                                  </p:stCondLst>
                                  <p:childTnLst>
                                    <p:animClr clrSpc="rgb" dir="cw">
                                      <p:cBhvr override="childStyle">
                                        <p:cTn id="8" dur="1000" fill="hold"/>
                                        <p:tgtEl>
                                          <p:spTgt spid="9"/>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73;p9">
            <a:extLst>
              <a:ext uri="{FF2B5EF4-FFF2-40B4-BE49-F238E27FC236}">
                <a16:creationId xmlns:a16="http://schemas.microsoft.com/office/drawing/2014/main" id="{A11A8269-50AE-4420-AC62-750A7584BA1A}"/>
              </a:ext>
            </a:extLst>
          </p:cNvPr>
          <p:cNvSpPr/>
          <p:nvPr/>
        </p:nvSpPr>
        <p:spPr>
          <a:xfrm>
            <a:off x="2177716" y="2305673"/>
            <a:ext cx="4848725" cy="1524000"/>
          </a:xfrm>
          <a:custGeom>
            <a:avLst/>
            <a:gdLst/>
            <a:ahLst/>
            <a:cxnLst/>
            <a:rect l="l" t="t" r="r" b="b"/>
            <a:pathLst>
              <a:path w="394" h="406" extrusionOk="0">
                <a:moveTo>
                  <a:pt x="192" y="3"/>
                </a:moveTo>
                <a:cubicBezTo>
                  <a:pt x="153" y="11"/>
                  <a:pt x="35" y="4"/>
                  <a:pt x="15" y="43"/>
                </a:cubicBezTo>
                <a:cubicBezTo>
                  <a:pt x="3" y="60"/>
                  <a:pt x="1" y="178"/>
                  <a:pt x="2" y="199"/>
                </a:cubicBezTo>
                <a:cubicBezTo>
                  <a:pt x="3" y="231"/>
                  <a:pt x="0" y="318"/>
                  <a:pt x="14" y="344"/>
                </a:cubicBezTo>
                <a:cubicBezTo>
                  <a:pt x="43" y="406"/>
                  <a:pt x="142" y="386"/>
                  <a:pt x="195" y="383"/>
                </a:cubicBezTo>
                <a:cubicBezTo>
                  <a:pt x="225" y="381"/>
                  <a:pt x="330" y="393"/>
                  <a:pt x="360" y="370"/>
                </a:cubicBezTo>
                <a:cubicBezTo>
                  <a:pt x="394" y="341"/>
                  <a:pt x="383" y="251"/>
                  <a:pt x="381" y="197"/>
                </a:cubicBezTo>
                <a:cubicBezTo>
                  <a:pt x="380" y="165"/>
                  <a:pt x="382" y="82"/>
                  <a:pt x="368" y="50"/>
                </a:cubicBezTo>
                <a:cubicBezTo>
                  <a:pt x="344" y="4"/>
                  <a:pt x="273" y="0"/>
                  <a:pt x="192" y="3"/>
                </a:cubicBezTo>
              </a:path>
            </a:pathLst>
          </a:custGeom>
          <a:solidFill>
            <a:srgbClr val="FC6C2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 name="Title 3">
            <a:extLst>
              <a:ext uri="{FF2B5EF4-FFF2-40B4-BE49-F238E27FC236}">
                <a16:creationId xmlns:a16="http://schemas.microsoft.com/office/drawing/2014/main" id="{E6173B60-DFD1-4168-B4EA-D91E0A4A9C32}"/>
              </a:ext>
            </a:extLst>
          </p:cNvPr>
          <p:cNvSpPr txBox="1">
            <a:spLocks noGrp="1"/>
          </p:cNvSpPr>
          <p:nvPr>
            <p:ph type="title"/>
          </p:nvPr>
        </p:nvSpPr>
        <p:spPr>
          <a:xfrm>
            <a:off x="628650" y="2793752"/>
            <a:ext cx="7886700" cy="547842"/>
          </a:xfrm>
          <a:prstGeom prst="rect">
            <a:avLst/>
          </a:prstGeom>
          <a:noFill/>
        </p:spPr>
        <p:txBody>
          <a:bodyPr wrap="square" rtlCol="0">
            <a:spAutoFit/>
          </a:bodyPr>
          <a:lstStyle/>
          <a:p>
            <a:pPr algn="ctr"/>
            <a:r>
              <a:rPr lang="en-US" sz="3200" b="1" i="1" dirty="0">
                <a:latin typeface="HP001 4 hàng" panose="020B0603050302020204" pitchFamily="34" charset="0"/>
                <a:cs typeface="Times New Roman" pitchFamily="18" charset="0"/>
              </a:rPr>
              <a:t>2. </a:t>
            </a:r>
            <a:r>
              <a:rPr lang="en-US" sz="3200" b="1" i="1" dirty="0" err="1">
                <a:latin typeface="HP001 4 hàng" panose="020B0603050302020204" pitchFamily="34" charset="0"/>
                <a:cs typeface="Times New Roman" pitchFamily="18" charset="0"/>
              </a:rPr>
              <a:t>Tìm</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hiểu</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bài</a:t>
            </a:r>
            <a:endParaRPr lang="en-US" sz="3200" b="1" i="1" dirty="0">
              <a:latin typeface="HP001 4 hàng" panose="020B0603050302020204" pitchFamily="34" charset="0"/>
              <a:cs typeface="Times New Roman" pitchFamily="18" charset="0"/>
            </a:endParaRPr>
          </a:p>
        </p:txBody>
      </p:sp>
      <p:sp>
        <p:nvSpPr>
          <p:cNvPr id="7" name="Rectangle: Rounded Corners 6">
            <a:extLst>
              <a:ext uri="{FF2B5EF4-FFF2-40B4-BE49-F238E27FC236}">
                <a16:creationId xmlns:a16="http://schemas.microsoft.com/office/drawing/2014/main" id="{A83F21FB-D0C9-4DE7-B678-21539D032BE8}"/>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503429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FD246831-DCFF-43F6-9222-798E916034C2}"/>
              </a:ext>
            </a:extLst>
          </p:cNvPr>
          <p:cNvSpPr txBox="1"/>
          <p:nvPr/>
        </p:nvSpPr>
        <p:spPr>
          <a:xfrm>
            <a:off x="157516" y="677139"/>
            <a:ext cx="8834084" cy="193899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Tô Hiến Thành làm quan triều Lý, nổi tiếng là người chính trực.</a:t>
            </a:r>
          </a:p>
          <a:p>
            <a:pPr indent="360363" algn="just"/>
            <a:r>
              <a:rPr lang="vi-VN" sz="2000" dirty="0">
                <a:latin typeface="Times New Roman" pitchFamily="18" charset="0"/>
                <a:cs typeface="Times New Roman" pitchFamily="18" charset="0"/>
              </a:rPr>
              <a:t>Năm 1175, vua Lý Anh Tông mất, di chiếu cho Tô Hiến Thành phò tá thái tử Long Cán, con bà thái hậu họ Đỗ, lên ngôi. Nhưng bà Chiêu Linh thái hậu lại muốn lập con mình là Long Xưởng. Bà cho người đem vàng bạc đút lót vợ Tô Hiến Thành để nhờ ông giúp đỡ. Tô Hiến Thành nhất định không nghe, cứ theo di chiếu lập Long Cán làm vua. Đó là vua Lý Cao Tông.</a:t>
            </a:r>
          </a:p>
        </p:txBody>
      </p:sp>
      <p:sp>
        <p:nvSpPr>
          <p:cNvPr id="19" name="Rectangle: Rounded Corners 18">
            <a:extLst>
              <a:ext uri="{FF2B5EF4-FFF2-40B4-BE49-F238E27FC236}">
                <a16:creationId xmlns:a16="http://schemas.microsoft.com/office/drawing/2014/main" id="{AA203C75-352F-4EFF-8F9D-4F6BF8DC526F}"/>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ext Box 9">
            <a:extLst>
              <a:ext uri="{FF2B5EF4-FFF2-40B4-BE49-F238E27FC236}">
                <a16:creationId xmlns:a16="http://schemas.microsoft.com/office/drawing/2014/main" id="{58C8C9CA-92EB-43B1-AA90-B8367ACD0382}"/>
              </a:ext>
            </a:extLst>
          </p:cNvPr>
          <p:cNvSpPr txBox="1">
            <a:spLocks noChangeArrowheads="1"/>
          </p:cNvSpPr>
          <p:nvPr/>
        </p:nvSpPr>
        <p:spPr bwMode="auto">
          <a:xfrm>
            <a:off x="950414" y="3495389"/>
            <a:ext cx="815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làm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quan</a:t>
            </a:r>
            <a:r>
              <a:rPr lang="en-US" altLang="en-US" sz="2400" dirty="0">
                <a:latin typeface="Times New Roman" panose="02020603050405020304" pitchFamily="18" charset="0"/>
              </a:rPr>
              <a:t> d</a:t>
            </a:r>
            <a:r>
              <a:rPr lang="vi-VN" altLang="en-US" sz="2400" dirty="0">
                <a:latin typeface="Times New Roman" panose="02020603050405020304" pitchFamily="18" charset="0"/>
              </a:rPr>
              <a:t>ưới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triều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nào</a:t>
            </a:r>
            <a:r>
              <a:rPr lang="en-US" altLang="en-US" sz="2400" dirty="0">
                <a:latin typeface="Times New Roman" panose="02020603050405020304" pitchFamily="18" charset="0"/>
              </a:rPr>
              <a:t>?</a:t>
            </a:r>
          </a:p>
        </p:txBody>
      </p:sp>
      <p:pic>
        <p:nvPicPr>
          <p:cNvPr id="26" name="Picture 2">
            <a:extLst>
              <a:ext uri="{FF2B5EF4-FFF2-40B4-BE49-F238E27FC236}">
                <a16:creationId xmlns:a16="http://schemas.microsoft.com/office/drawing/2014/main" id="{1648D383-8500-4BD6-8ECF-39E67E4AF1E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4958" y="3277879"/>
            <a:ext cx="755271" cy="107384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D07F60BE-84FB-4434-BB3B-004FC16B6FE2}"/>
              </a:ext>
            </a:extLst>
          </p:cNvPr>
          <p:cNvSpPr txBox="1"/>
          <p:nvPr/>
        </p:nvSpPr>
        <p:spPr>
          <a:xfrm>
            <a:off x="950414" y="3473277"/>
            <a:ext cx="6745405" cy="830997"/>
          </a:xfrm>
          <a:prstGeom prst="rect">
            <a:avLst/>
          </a:prstGeom>
          <a:noFill/>
        </p:spPr>
        <p:txBody>
          <a:bodyPr wrap="square">
            <a:spAutoFit/>
          </a:bodyPr>
          <a:lstStyle/>
          <a:p>
            <a:r>
              <a:rPr lang="en-US" altLang="en-US" sz="2400" dirty="0" err="1">
                <a:latin typeface="Times New Roman" panose="02020603050405020304" pitchFamily="18" charset="0"/>
              </a:rPr>
              <a:t>Trong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việc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lập</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ngôi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vua</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sự</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chính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trực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của</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thể</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hiện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như</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thế</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nào</a:t>
            </a:r>
            <a:r>
              <a:rPr lang="en-US" altLang="en-US" sz="2400" dirty="0">
                <a:latin typeface="Times New Roman" panose="02020603050405020304" pitchFamily="18" charset="0"/>
              </a:rPr>
              <a:t>?</a:t>
            </a:r>
            <a:endParaRPr lang="en-US" sz="2400" dirty="0">
              <a:latin typeface="Times New Roman" panose="02020603050405020304" pitchFamily="18" charset="0"/>
            </a:endParaRPr>
          </a:p>
        </p:txBody>
      </p:sp>
      <p:grpSp>
        <p:nvGrpSpPr>
          <p:cNvPr id="38" name="Group 37">
            <a:extLst>
              <a:ext uri="{FF2B5EF4-FFF2-40B4-BE49-F238E27FC236}">
                <a16:creationId xmlns:a16="http://schemas.microsoft.com/office/drawing/2014/main" id="{00964E4E-2C3B-4363-ACC2-2C52B6196059}"/>
              </a:ext>
            </a:extLst>
          </p:cNvPr>
          <p:cNvGrpSpPr>
            <a:grpSpLocks/>
          </p:cNvGrpSpPr>
          <p:nvPr/>
        </p:nvGrpSpPr>
        <p:grpSpPr bwMode="auto">
          <a:xfrm>
            <a:off x="64684" y="2885342"/>
            <a:ext cx="9144000" cy="598991"/>
            <a:chOff x="816491" y="3018734"/>
            <a:chExt cx="8144003" cy="647138"/>
          </a:xfrm>
        </p:grpSpPr>
        <p:sp>
          <p:nvSpPr>
            <p:cNvPr id="39" name="Pentagon 177">
              <a:extLst>
                <a:ext uri="{FF2B5EF4-FFF2-40B4-BE49-F238E27FC236}">
                  <a16:creationId xmlns:a16="http://schemas.microsoft.com/office/drawing/2014/main" id="{F2CFB873-D4B8-4A74-A1F0-AB7C0B9207B3}"/>
                </a:ext>
              </a:extLst>
            </p:cNvPr>
            <p:cNvSpPr/>
            <p:nvPr/>
          </p:nvSpPr>
          <p:spPr>
            <a:xfrm>
              <a:off x="1715751" y="3018734"/>
              <a:ext cx="7244743" cy="647138"/>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40" name="TextBox 39">
              <a:extLst>
                <a:ext uri="{FF2B5EF4-FFF2-40B4-BE49-F238E27FC236}">
                  <a16:creationId xmlns:a16="http://schemas.microsoft.com/office/drawing/2014/main" id="{B80DC5D9-3113-43DD-8B32-88CA25B5FAE8}"/>
                </a:ext>
              </a:extLst>
            </p:cNvPr>
            <p:cNvSpPr txBox="1"/>
            <p:nvPr/>
          </p:nvSpPr>
          <p:spPr>
            <a:xfrm>
              <a:off x="816491" y="3025901"/>
              <a:ext cx="1060741" cy="548651"/>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Ý 1</a:t>
              </a:r>
            </a:p>
          </p:txBody>
        </p:sp>
        <p:sp>
          <p:nvSpPr>
            <p:cNvPr id="41" name="TextBox 40">
              <a:extLst>
                <a:ext uri="{FF2B5EF4-FFF2-40B4-BE49-F238E27FC236}">
                  <a16:creationId xmlns:a16="http://schemas.microsoft.com/office/drawing/2014/main" id="{45B6BE02-4179-41BE-A940-CD9953DD2AEA}"/>
                </a:ext>
              </a:extLst>
            </p:cNvPr>
            <p:cNvSpPr txBox="1"/>
            <p:nvPr/>
          </p:nvSpPr>
          <p:spPr>
            <a:xfrm>
              <a:off x="1877233" y="3018943"/>
              <a:ext cx="6686416" cy="565277"/>
            </a:xfrm>
            <a:prstGeom prst="rect">
              <a:avLst/>
            </a:prstGeom>
            <a:noFill/>
            <a:effectLst/>
          </p:spPr>
          <p:txBody>
            <a:bodyPr wrap="square">
              <a:spAutoFit/>
            </a:bodyPr>
            <a:lstStyle/>
            <a:p>
              <a:pPr>
                <a:defRPr/>
              </a:pPr>
              <a:r>
                <a:rPr lang="vi-VN" sz="2800" dirty="0">
                  <a:latin typeface="Times New Roman" pitchFamily="18" charset="0"/>
                  <a:cs typeface="Times New Roman" pitchFamily="18" charset="0"/>
                </a:rPr>
                <a:t>Thái độ của Tô Hiến Thành trong việc lập ngôi vua</a:t>
              </a:r>
              <a:endParaRPr lang="en-US" sz="2700" dirty="0">
                <a:solidFill>
                  <a:schemeClr val="bg2">
                    <a:lumMod val="10000"/>
                  </a:schemeClr>
                </a:solidFill>
                <a:latin typeface="Times New Roman" panose="02020603050405020304" pitchFamily="18" charset="0"/>
                <a:cs typeface="Times New Roman" panose="02020603050405020304" pitchFamily="18" charset="0"/>
              </a:endParaRPr>
            </a:p>
          </p:txBody>
        </p:sp>
      </p:grpSp>
      <p:cxnSp>
        <p:nvCxnSpPr>
          <p:cNvPr id="42" name="Đường nối Thẳng 3">
            <a:extLst>
              <a:ext uri="{FF2B5EF4-FFF2-40B4-BE49-F238E27FC236}">
                <a16:creationId xmlns:a16="http://schemas.microsoft.com/office/drawing/2014/main" id="{61E11156-B917-41C5-93E0-A9231F73EDC4}"/>
              </a:ext>
            </a:extLst>
          </p:cNvPr>
          <p:cNvCxnSpPr>
            <a:cxnSpLocks/>
          </p:cNvCxnSpPr>
          <p:nvPr/>
        </p:nvCxnSpPr>
        <p:spPr>
          <a:xfrm>
            <a:off x="554308" y="1063071"/>
            <a:ext cx="3514109"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3" name="Đường nối Thẳng 3">
            <a:extLst>
              <a:ext uri="{FF2B5EF4-FFF2-40B4-BE49-F238E27FC236}">
                <a16:creationId xmlns:a16="http://schemas.microsoft.com/office/drawing/2014/main" id="{38A6A2D4-C9DA-40C0-9655-0148CE53ED2A}"/>
              </a:ext>
            </a:extLst>
          </p:cNvPr>
          <p:cNvCxnSpPr>
            <a:cxnSpLocks/>
          </p:cNvCxnSpPr>
          <p:nvPr/>
        </p:nvCxnSpPr>
        <p:spPr>
          <a:xfrm>
            <a:off x="5091797" y="1063071"/>
            <a:ext cx="1984864"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4D1FB5D5-FF79-4821-A14E-B3EBB61E74CB}"/>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21" name="Text Box 8">
            <a:extLst>
              <a:ext uri="{FF2B5EF4-FFF2-40B4-BE49-F238E27FC236}">
                <a16:creationId xmlns:a16="http://schemas.microsoft.com/office/drawing/2014/main" id="{C889A0C3-6C68-4191-B99C-F9F7F3D226B7}"/>
              </a:ext>
            </a:extLst>
          </p:cNvPr>
          <p:cNvSpPr txBox="1">
            <a:spLocks noChangeArrowheads="1"/>
          </p:cNvSpPr>
          <p:nvPr/>
        </p:nvSpPr>
        <p:spPr bwMode="auto">
          <a:xfrm>
            <a:off x="559984" y="4396851"/>
            <a:ext cx="8153400" cy="1384995"/>
          </a:xfrm>
          <a:prstGeom prst="rect">
            <a:avLst/>
          </a:prstGeom>
          <a:ln/>
        </p:spPr>
        <p:style>
          <a:lnRef idx="1">
            <a:schemeClr val="accent5"/>
          </a:lnRef>
          <a:fillRef idx="2">
            <a:schemeClr val="accent5"/>
          </a:fillRef>
          <a:effectRef idx="1">
            <a:schemeClr val="accent5"/>
          </a:effectRef>
          <a:fontRef idx="minor">
            <a:schemeClr val="dk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2800" dirty="0" err="1">
                <a:solidFill>
                  <a:srgbClr val="006600"/>
                </a:solidFill>
                <a:latin typeface="Times New Roman" pitchFamily="18" charset="0"/>
              </a:rPr>
              <a:t>Tô</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Hiến</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Thành</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không</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nhận</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vàng</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bạc</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đút</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lót</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để</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làm</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sai</a:t>
            </a:r>
            <a:r>
              <a:rPr lang="en-US" sz="2800" dirty="0">
                <a:solidFill>
                  <a:srgbClr val="006600"/>
                </a:solidFill>
                <a:latin typeface="Times New Roman" pitchFamily="18" charset="0"/>
              </a:rPr>
              <a:t> di </a:t>
            </a:r>
            <a:r>
              <a:rPr lang="en-US" sz="2800" dirty="0" err="1">
                <a:solidFill>
                  <a:srgbClr val="006600"/>
                </a:solidFill>
                <a:latin typeface="Times New Roman" pitchFamily="18" charset="0"/>
              </a:rPr>
              <a:t>chiếu</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của</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vua</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đã</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mất.ông</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cứ</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theo</a:t>
            </a:r>
            <a:r>
              <a:rPr lang="en-US" sz="2800" dirty="0">
                <a:solidFill>
                  <a:srgbClr val="006600"/>
                </a:solidFill>
                <a:latin typeface="Times New Roman" pitchFamily="18" charset="0"/>
              </a:rPr>
              <a:t> di </a:t>
            </a:r>
            <a:r>
              <a:rPr lang="en-US" sz="2800" dirty="0" err="1">
                <a:solidFill>
                  <a:srgbClr val="006600"/>
                </a:solidFill>
                <a:latin typeface="Times New Roman" pitchFamily="18" charset="0"/>
              </a:rPr>
              <a:t>chiếu</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lập</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thái</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tử</a:t>
            </a:r>
            <a:r>
              <a:rPr lang="en-US" sz="2800" dirty="0">
                <a:solidFill>
                  <a:srgbClr val="006600"/>
                </a:solidFill>
                <a:latin typeface="Times New Roman" pitchFamily="18" charset="0"/>
              </a:rPr>
              <a:t> Long </a:t>
            </a:r>
            <a:r>
              <a:rPr lang="en-US" sz="2800" dirty="0" err="1">
                <a:solidFill>
                  <a:srgbClr val="006600"/>
                </a:solidFill>
                <a:latin typeface="Times New Roman" pitchFamily="18" charset="0"/>
              </a:rPr>
              <a:t>Cán</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lên</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làm</a:t>
            </a:r>
            <a:r>
              <a:rPr lang="en-US" sz="2800" dirty="0">
                <a:solidFill>
                  <a:srgbClr val="006600"/>
                </a:solidFill>
                <a:latin typeface="Times New Roman" pitchFamily="18" charset="0"/>
              </a:rPr>
              <a:t> </a:t>
            </a:r>
            <a:r>
              <a:rPr lang="en-US" sz="2800" dirty="0" err="1">
                <a:solidFill>
                  <a:srgbClr val="006600"/>
                </a:solidFill>
                <a:latin typeface="Times New Roman" pitchFamily="18" charset="0"/>
              </a:rPr>
              <a:t>vua</a:t>
            </a:r>
            <a:r>
              <a:rPr lang="en-US" sz="2800" dirty="0">
                <a:solidFill>
                  <a:srgbClr val="006600"/>
                </a:solidFill>
                <a:latin typeface="Times New Roman" pitchFamily="18" charset="0"/>
              </a:rPr>
              <a:t>.</a:t>
            </a:r>
          </a:p>
        </p:txBody>
      </p:sp>
      <p:sp>
        <p:nvSpPr>
          <p:cNvPr id="22" name="Text Box 9">
            <a:extLst>
              <a:ext uri="{FF2B5EF4-FFF2-40B4-BE49-F238E27FC236}">
                <a16:creationId xmlns:a16="http://schemas.microsoft.com/office/drawing/2014/main" id="{D4A0D8C4-BDBB-44C7-BBEF-98577CEACF0E}"/>
              </a:ext>
            </a:extLst>
          </p:cNvPr>
          <p:cNvSpPr txBox="1">
            <a:spLocks noChangeArrowheads="1"/>
          </p:cNvSpPr>
          <p:nvPr/>
        </p:nvSpPr>
        <p:spPr bwMode="auto">
          <a:xfrm>
            <a:off x="961341" y="3883740"/>
            <a:ext cx="815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dirty="0" err="1">
                <a:latin typeface="Times New Roman" panose="02020603050405020304" pitchFamily="18" charset="0"/>
              </a:rPr>
              <a:t>Mọi</a:t>
            </a:r>
            <a:r>
              <a:rPr lang="en-US" altLang="en-US" sz="2400" dirty="0">
                <a:latin typeface="Times New Roman" panose="02020603050405020304" pitchFamily="18" charset="0"/>
              </a:rPr>
              <a:t> ng</a:t>
            </a:r>
            <a:r>
              <a:rPr lang="vi-VN" altLang="en-US" sz="2400" dirty="0">
                <a:latin typeface="Times New Roman" panose="02020603050405020304" pitchFamily="18" charset="0"/>
              </a:rPr>
              <a:t>ười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đánh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giá</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là</a:t>
            </a:r>
            <a:r>
              <a:rPr lang="en-US" altLang="en-US" sz="2400" dirty="0">
                <a:latin typeface="Times New Roman" panose="02020603050405020304" pitchFamily="18" charset="0"/>
              </a:rPr>
              <a:t> ng</a:t>
            </a:r>
            <a:r>
              <a:rPr lang="vi-VN" altLang="en-US" sz="2400" dirty="0">
                <a:latin typeface="Times New Roman" panose="02020603050405020304" pitchFamily="18" charset="0"/>
              </a:rPr>
              <a:t>ười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nh</a:t>
            </a:r>
            <a:r>
              <a:rPr lang="vi-VN" altLang="en-US" sz="2400" dirty="0">
                <a:latin typeface="Times New Roman" panose="02020603050405020304" pitchFamily="18" charset="0"/>
              </a:rPr>
              <a:t>ư</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thế</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nào</a:t>
            </a:r>
            <a:r>
              <a:rPr lang="en-US" altLang="en-US" sz="2400" dirty="0">
                <a:latin typeface="Times New Roman" panose="02020603050405020304" pitchFamily="18" charset="0"/>
              </a:rPr>
              <a:t>?</a:t>
            </a:r>
          </a:p>
        </p:txBody>
      </p:sp>
    </p:spTree>
    <p:extLst>
      <p:ext uri="{BB962C8B-B14F-4D97-AF65-F5344CB8AC3E}">
        <p14:creationId xmlns:p14="http://schemas.microsoft.com/office/powerpoint/2010/main" val="391450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arn(inVertic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barn(inVertical)">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barn(inVertical)">
                                      <p:cBhvr>
                                        <p:cTn id="20" dur="500"/>
                                        <p:tgtEl>
                                          <p:spTgt spid="22"/>
                                        </p:tgtEl>
                                      </p:cBhvr>
                                    </p:animEffect>
                                  </p:childTnLst>
                                </p:cTn>
                              </p:par>
                              <p:par>
                                <p:cTn id="21" presetID="9" presetClass="exit" presetSubtype="0" fill="hold" grpId="1" nodeType="withEffect">
                                  <p:stCondLst>
                                    <p:cond delay="0"/>
                                  </p:stCondLst>
                                  <p:childTnLst>
                                    <p:animEffect transition="out" filter="dissolve">
                                      <p:cBhvr>
                                        <p:cTn id="22" dur="500"/>
                                        <p:tgtEl>
                                          <p:spTgt spid="24"/>
                                        </p:tgtEl>
                                      </p:cBhvr>
                                    </p:animEffect>
                                    <p:set>
                                      <p:cBhvr>
                                        <p:cTn id="23" dur="1" fill="hold">
                                          <p:stCondLst>
                                            <p:cond delay="499"/>
                                          </p:stCondLst>
                                        </p:cTn>
                                        <p:tgtEl>
                                          <p:spTgt spid="24"/>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nodeType="click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barn(inVertical)">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xit" presetSubtype="0" fill="hold" grpId="1" nodeType="clickEffect">
                                  <p:stCondLst>
                                    <p:cond delay="0"/>
                                  </p:stCondLst>
                                  <p:childTnLst>
                                    <p:animEffect transition="out" filter="dissolve">
                                      <p:cBhvr>
                                        <p:cTn id="32" dur="500"/>
                                        <p:tgtEl>
                                          <p:spTgt spid="22"/>
                                        </p:tgtEl>
                                      </p:cBhvr>
                                    </p:animEffect>
                                    <p:set>
                                      <p:cBhvr>
                                        <p:cTn id="33" dur="1" fill="hold">
                                          <p:stCondLst>
                                            <p:cond delay="499"/>
                                          </p:stCondLst>
                                        </p:cTn>
                                        <p:tgtEl>
                                          <p:spTgt spid="22"/>
                                        </p:tgtEl>
                                        <p:attrNameLst>
                                          <p:attrName>style.visibility</p:attrName>
                                        </p:attrNameLst>
                                      </p:cBhvr>
                                      <p:to>
                                        <p:strVal val="hidden"/>
                                      </p:to>
                                    </p:set>
                                  </p:childTnLst>
                                </p:cTn>
                              </p:par>
                              <p:par>
                                <p:cTn id="34" presetID="16" presetClass="entr" presetSubtype="21"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barn(inVertical)">
                                      <p:cBhvr>
                                        <p:cTn id="36" dur="500"/>
                                        <p:tgtEl>
                                          <p:spTgt spid="27"/>
                                        </p:tgtEl>
                                      </p:cBhvr>
                                    </p:animEffect>
                                  </p:childTnLst>
                                </p:cTn>
                              </p:par>
                            </p:childTnLst>
                          </p:cTn>
                        </p:par>
                      </p:childTnLst>
                    </p:cTn>
                  </p:par>
                  <p:par>
                    <p:cTn id="37" fill="hold">
                      <p:stCondLst>
                        <p:cond delay="indefinite"/>
                      </p:stCondLst>
                      <p:childTnLst>
                        <p:par>
                          <p:cTn id="38" fill="hold">
                            <p:stCondLst>
                              <p:cond delay="0"/>
                            </p:stCondLst>
                            <p:childTnLst>
                              <p:par>
                                <p:cTn id="39" presetID="7" presetClass="entr" presetSubtype="4" fill="hold" grpId="0" nodeType="clickEffect">
                                  <p:stCondLst>
                                    <p:cond delay="0"/>
                                  </p:stCondLst>
                                  <p:childTnLst>
                                    <p:set>
                                      <p:cBhvr>
                                        <p:cTn id="40" dur="1" fill="hold">
                                          <p:stCondLst>
                                            <p:cond delay="0"/>
                                          </p:stCondLst>
                                        </p:cTn>
                                        <p:tgtEl>
                                          <p:spTgt spid="21"/>
                                        </p:tgtEl>
                                        <p:attrNameLst>
                                          <p:attrName>style.visibility</p:attrName>
                                        </p:attrNameLst>
                                      </p:cBhvr>
                                      <p:to>
                                        <p:strVal val="visible"/>
                                      </p:to>
                                    </p:set>
                                    <p:anim calcmode="lin" valueType="num">
                                      <p:cBhvr additive="base">
                                        <p:cTn id="41" dur="500" fill="hold"/>
                                        <p:tgtEl>
                                          <p:spTgt spid="21"/>
                                        </p:tgtEl>
                                        <p:attrNameLst>
                                          <p:attrName>ppt_x</p:attrName>
                                        </p:attrNameLst>
                                      </p:cBhvr>
                                      <p:tavLst>
                                        <p:tav tm="0">
                                          <p:val>
                                            <p:strVal val="#ppt_x"/>
                                          </p:val>
                                        </p:tav>
                                        <p:tav tm="100000">
                                          <p:val>
                                            <p:strVal val="#ppt_x"/>
                                          </p:val>
                                        </p:tav>
                                      </p:tavLst>
                                    </p:anim>
                                    <p:anim calcmode="lin" valueType="num">
                                      <p:cBhvr additive="base">
                                        <p:cTn id="4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left)">
                                      <p:cBhvr>
                                        <p:cTn id="47" dur="500"/>
                                        <p:tgtEl>
                                          <p:spTgt spid="38"/>
                                        </p:tgtEl>
                                      </p:cBhvr>
                                    </p:animEffect>
                                  </p:childTnLst>
                                </p:cTn>
                              </p:par>
                              <p:par>
                                <p:cTn id="48" presetID="9" presetClass="exit" presetSubtype="0" fill="hold" grpId="1" nodeType="withEffect">
                                  <p:stCondLst>
                                    <p:cond delay="0"/>
                                  </p:stCondLst>
                                  <p:childTnLst>
                                    <p:animEffect transition="out" filter="dissolve">
                                      <p:cBhvr>
                                        <p:cTn id="49" dur="500"/>
                                        <p:tgtEl>
                                          <p:spTgt spid="27"/>
                                        </p:tgtEl>
                                      </p:cBhvr>
                                    </p:animEffect>
                                    <p:set>
                                      <p:cBhvr>
                                        <p:cTn id="50" dur="1" fill="hold">
                                          <p:stCondLst>
                                            <p:cond delay="499"/>
                                          </p:stCondLst>
                                        </p:cTn>
                                        <p:tgtEl>
                                          <p:spTgt spid="27"/>
                                        </p:tgtEl>
                                        <p:attrNameLst>
                                          <p:attrName>style.visibility</p:attrName>
                                        </p:attrNameLst>
                                      </p:cBhvr>
                                      <p:to>
                                        <p:strVal val="hidden"/>
                                      </p:to>
                                    </p:set>
                                  </p:childTnLst>
                                </p:cTn>
                              </p:par>
                              <p:par>
                                <p:cTn id="51" presetID="9" presetClass="exit" presetSubtype="0" fill="hold" nodeType="withEffect">
                                  <p:stCondLst>
                                    <p:cond delay="0"/>
                                  </p:stCondLst>
                                  <p:childTnLst>
                                    <p:animEffect transition="out" filter="dissolve">
                                      <p:cBhvr>
                                        <p:cTn id="52" dur="500"/>
                                        <p:tgtEl>
                                          <p:spTgt spid="26"/>
                                        </p:tgtEl>
                                      </p:cBhvr>
                                    </p:animEffect>
                                    <p:set>
                                      <p:cBhvr>
                                        <p:cTn id="53"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4" grpId="1"/>
      <p:bldP spid="27" grpId="0"/>
      <p:bldP spid="27" grpId="1"/>
      <p:bldP spid="21" grpId="0" animBg="1"/>
      <p:bldP spid="22" grpId="0"/>
      <p:bldP spid="2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DF705AEF-65B9-4DF2-88CF-4456897DED1E}"/>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Tô Hiến Thành - Đại Thần Liêm Chính Và Nỗ Lực “Cứu Vớt” Triều Lý_Trim">
            <a:hlinkClick r:id="" action="ppaction://media"/>
            <a:extLst>
              <a:ext uri="{FF2B5EF4-FFF2-40B4-BE49-F238E27FC236}">
                <a16:creationId xmlns:a16="http://schemas.microsoft.com/office/drawing/2014/main" id="{C056BFF5-E1F8-4B6C-AA68-1C0F84CB5C8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2747943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88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B81C2277-6AEA-4E3A-9C4D-B6701B7FA844}"/>
              </a:ext>
            </a:extLst>
          </p:cNvPr>
          <p:cNvSpPr txBox="1"/>
          <p:nvPr/>
        </p:nvSpPr>
        <p:spPr>
          <a:xfrm>
            <a:off x="78758" y="912982"/>
            <a:ext cx="8986484" cy="2246769"/>
          </a:xfrm>
          <a:prstGeom prst="rect">
            <a:avLst/>
          </a:prstGeom>
          <a:noFill/>
        </p:spPr>
        <p:txBody>
          <a:bodyPr wrap="square" rtlCol="0">
            <a:spAutoFit/>
          </a:bodyPr>
          <a:lstStyle/>
          <a:p>
            <a:pPr indent="360363" algn="just"/>
            <a:r>
              <a:rPr lang="vi-VN" sz="2800" dirty="0">
                <a:latin typeface="Times New Roman" pitchFamily="18" charset="0"/>
                <a:cs typeface="Times New Roman" pitchFamily="18" charset="0"/>
              </a:rPr>
              <a:t>Phò tá Cao Tông được 4 năm, Tô Hiến Thành lâm bệnh nặng. Quan tham tri chính sự là Vũ Tán Đường ngày đêm hầu hạ bên giường bệnh. Còn gián nghị đại phu Trần Trung Tá do bận nhiều công việc nên không mấy khi tới thăm Tô Hiến Thành được.</a:t>
            </a:r>
          </a:p>
        </p:txBody>
      </p:sp>
      <p:sp>
        <p:nvSpPr>
          <p:cNvPr id="40" name="Rectangle: Rounded Corners 39">
            <a:extLst>
              <a:ext uri="{FF2B5EF4-FFF2-40B4-BE49-F238E27FC236}">
                <a16:creationId xmlns:a16="http://schemas.microsoft.com/office/drawing/2014/main" id="{54F03A0C-8BA3-48DD-9E2A-383A0DAD297A}"/>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Picture 2">
            <a:extLst>
              <a:ext uri="{FF2B5EF4-FFF2-40B4-BE49-F238E27FC236}">
                <a16:creationId xmlns:a16="http://schemas.microsoft.com/office/drawing/2014/main" id="{297F9124-EE64-4583-92CB-16B42B8705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8904" y="4447436"/>
            <a:ext cx="755271" cy="107384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 name="TextBox 28">
            <a:extLst>
              <a:ext uri="{FF2B5EF4-FFF2-40B4-BE49-F238E27FC236}">
                <a16:creationId xmlns:a16="http://schemas.microsoft.com/office/drawing/2014/main" id="{DD88B360-8C54-4E34-B973-8ACF13C5E156}"/>
              </a:ext>
            </a:extLst>
          </p:cNvPr>
          <p:cNvSpPr txBox="1"/>
          <p:nvPr/>
        </p:nvSpPr>
        <p:spPr>
          <a:xfrm>
            <a:off x="897964" y="4707025"/>
            <a:ext cx="8388729" cy="461665"/>
          </a:xfrm>
          <a:prstGeom prst="rect">
            <a:avLst/>
          </a:prstGeom>
          <a:noFill/>
        </p:spPr>
        <p:txBody>
          <a:bodyPr wrap="square">
            <a:spAutoFit/>
          </a:bodyPr>
          <a:lstStyle/>
          <a:p>
            <a:r>
              <a:rPr lang="en-US" altLang="en-US" sz="2400" dirty="0">
                <a:latin typeface="Times New Roman" panose="02020603050405020304" pitchFamily="18" charset="0"/>
              </a:rPr>
              <a:t>Khi </a:t>
            </a: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ốm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nặng</a:t>
            </a:r>
            <a:r>
              <a:rPr lang="en-US" altLang="en-US" sz="2400" dirty="0">
                <a:latin typeface="Times New Roman" panose="02020603050405020304" pitchFamily="18" charset="0"/>
              </a:rPr>
              <a:t>, ai </a:t>
            </a:r>
            <a:r>
              <a:rPr lang="en-US" altLang="en-US" sz="2400" dirty="0" err="1">
                <a:latin typeface="Times New Roman" panose="02020603050405020304" pitchFamily="18" charset="0"/>
              </a:rPr>
              <a:t>thường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xuyên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chăm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sóc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a:t>
            </a:r>
            <a:endParaRPr lang="en-US" sz="2400" dirty="0">
              <a:latin typeface="Times New Roman" panose="02020603050405020304" pitchFamily="18" charset="0"/>
            </a:endParaRPr>
          </a:p>
        </p:txBody>
      </p:sp>
      <p:cxnSp>
        <p:nvCxnSpPr>
          <p:cNvPr id="33" name="Đường nối Thẳng 3">
            <a:extLst>
              <a:ext uri="{FF2B5EF4-FFF2-40B4-BE49-F238E27FC236}">
                <a16:creationId xmlns:a16="http://schemas.microsoft.com/office/drawing/2014/main" id="{1371AA78-170F-4994-9216-DD8344EB8BD9}"/>
              </a:ext>
            </a:extLst>
          </p:cNvPr>
          <p:cNvCxnSpPr>
            <a:cxnSpLocks/>
          </p:cNvCxnSpPr>
          <p:nvPr/>
        </p:nvCxnSpPr>
        <p:spPr>
          <a:xfrm>
            <a:off x="701217" y="2655584"/>
            <a:ext cx="8164487"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Đường nối Thẳng 3">
            <a:extLst>
              <a:ext uri="{FF2B5EF4-FFF2-40B4-BE49-F238E27FC236}">
                <a16:creationId xmlns:a16="http://schemas.microsoft.com/office/drawing/2014/main" id="{3E4223B6-2801-4B95-815A-FB069D9CBC60}"/>
              </a:ext>
            </a:extLst>
          </p:cNvPr>
          <p:cNvCxnSpPr>
            <a:cxnSpLocks/>
          </p:cNvCxnSpPr>
          <p:nvPr/>
        </p:nvCxnSpPr>
        <p:spPr>
          <a:xfrm>
            <a:off x="178904" y="3151648"/>
            <a:ext cx="1782418" cy="0"/>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41" name="Đường nối Thẳng 3">
            <a:extLst>
              <a:ext uri="{FF2B5EF4-FFF2-40B4-BE49-F238E27FC236}">
                <a16:creationId xmlns:a16="http://schemas.microsoft.com/office/drawing/2014/main" id="{22E963B3-7ED4-4188-97ED-F6E84396AACD}"/>
              </a:ext>
            </a:extLst>
          </p:cNvPr>
          <p:cNvCxnSpPr>
            <a:cxnSpLocks/>
          </p:cNvCxnSpPr>
          <p:nvPr/>
        </p:nvCxnSpPr>
        <p:spPr>
          <a:xfrm>
            <a:off x="1188234" y="1747810"/>
            <a:ext cx="7808190"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42" name="Đường nối Thẳng 3">
            <a:extLst>
              <a:ext uri="{FF2B5EF4-FFF2-40B4-BE49-F238E27FC236}">
                <a16:creationId xmlns:a16="http://schemas.microsoft.com/office/drawing/2014/main" id="{4BE34EDC-C220-46D9-9DB1-63018D958F9E}"/>
              </a:ext>
            </a:extLst>
          </p:cNvPr>
          <p:cNvCxnSpPr>
            <a:cxnSpLocks/>
          </p:cNvCxnSpPr>
          <p:nvPr/>
        </p:nvCxnSpPr>
        <p:spPr>
          <a:xfrm>
            <a:off x="100128" y="2200667"/>
            <a:ext cx="3014133"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D3FFCE7-941A-44A4-9073-1E2F1950BCF8}"/>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20" name="TextBox 19">
            <a:extLst>
              <a:ext uri="{FF2B5EF4-FFF2-40B4-BE49-F238E27FC236}">
                <a16:creationId xmlns:a16="http://schemas.microsoft.com/office/drawing/2014/main" id="{A121B0F1-2AC3-4F68-A7FE-77ED1235C61B}"/>
              </a:ext>
            </a:extLst>
          </p:cNvPr>
          <p:cNvSpPr txBox="1"/>
          <p:nvPr/>
        </p:nvSpPr>
        <p:spPr>
          <a:xfrm>
            <a:off x="897963" y="4652488"/>
            <a:ext cx="8388729" cy="461665"/>
          </a:xfrm>
          <a:prstGeom prst="rect">
            <a:avLst/>
          </a:prstGeom>
          <a:noFill/>
        </p:spPr>
        <p:txBody>
          <a:bodyPr wrap="square">
            <a:spAutoFit/>
          </a:bodyPr>
          <a:lstStyle/>
          <a:p>
            <a:r>
              <a:rPr lang="en-US" altLang="en-US" sz="2400" dirty="0" err="1">
                <a:latin typeface="Times New Roman" panose="02020603050405020304" pitchFamily="18" charset="0"/>
              </a:rPr>
              <a:t>Trong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khi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ốm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nặng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gián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nghị</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phu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Trần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Trung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Tá</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làm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gì</a:t>
            </a:r>
            <a:r>
              <a:rPr lang="en-US" altLang="en-US" sz="2400" dirty="0">
                <a:latin typeface="Times New Roman" panose="02020603050405020304" pitchFamily="18" charset="0"/>
              </a:rPr>
              <a:t>?</a:t>
            </a:r>
            <a:endParaRPr lang="en-US" sz="2400" dirty="0">
              <a:latin typeface="Times New Roman" panose="02020603050405020304" pitchFamily="18" charset="0"/>
            </a:endParaRPr>
          </a:p>
        </p:txBody>
      </p:sp>
      <p:grpSp>
        <p:nvGrpSpPr>
          <p:cNvPr id="28" name="Group 27">
            <a:extLst>
              <a:ext uri="{FF2B5EF4-FFF2-40B4-BE49-F238E27FC236}">
                <a16:creationId xmlns:a16="http://schemas.microsoft.com/office/drawing/2014/main" id="{5659F35D-CC02-4CF7-A12C-DB1B6612AA03}"/>
              </a:ext>
            </a:extLst>
          </p:cNvPr>
          <p:cNvGrpSpPr>
            <a:grpSpLocks/>
          </p:cNvGrpSpPr>
          <p:nvPr/>
        </p:nvGrpSpPr>
        <p:grpSpPr bwMode="auto">
          <a:xfrm>
            <a:off x="51628" y="5708594"/>
            <a:ext cx="8754278" cy="1058895"/>
            <a:chOff x="-274411" y="2948546"/>
            <a:chExt cx="9194510" cy="1144009"/>
          </a:xfrm>
        </p:grpSpPr>
        <p:sp>
          <p:nvSpPr>
            <p:cNvPr id="30" name="Pentagon 177">
              <a:extLst>
                <a:ext uri="{FF2B5EF4-FFF2-40B4-BE49-F238E27FC236}">
                  <a16:creationId xmlns:a16="http://schemas.microsoft.com/office/drawing/2014/main" id="{19FA6FF7-551A-4F87-84E9-303A42A5CAE2}"/>
                </a:ext>
              </a:extLst>
            </p:cNvPr>
            <p:cNvSpPr/>
            <p:nvPr/>
          </p:nvSpPr>
          <p:spPr>
            <a:xfrm>
              <a:off x="614484" y="2948546"/>
              <a:ext cx="8305615" cy="1100093"/>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31" name="TextBox 30">
              <a:extLst>
                <a:ext uri="{FF2B5EF4-FFF2-40B4-BE49-F238E27FC236}">
                  <a16:creationId xmlns:a16="http://schemas.microsoft.com/office/drawing/2014/main" id="{E1E24272-9657-48B0-901A-002075C9A410}"/>
                </a:ext>
              </a:extLst>
            </p:cNvPr>
            <p:cNvSpPr txBox="1"/>
            <p:nvPr/>
          </p:nvSpPr>
          <p:spPr>
            <a:xfrm>
              <a:off x="-274411" y="3181931"/>
              <a:ext cx="1546538" cy="548651"/>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Ý 2</a:t>
              </a:r>
            </a:p>
          </p:txBody>
        </p:sp>
        <p:sp>
          <p:nvSpPr>
            <p:cNvPr id="32" name="TextBox 31">
              <a:extLst>
                <a:ext uri="{FF2B5EF4-FFF2-40B4-BE49-F238E27FC236}">
                  <a16:creationId xmlns:a16="http://schemas.microsoft.com/office/drawing/2014/main" id="{65E40433-C82B-436D-B20A-D4E06E2B423A}"/>
                </a:ext>
              </a:extLst>
            </p:cNvPr>
            <p:cNvSpPr txBox="1"/>
            <p:nvPr/>
          </p:nvSpPr>
          <p:spPr>
            <a:xfrm>
              <a:off x="1306325" y="3061757"/>
              <a:ext cx="7554878" cy="1030798"/>
            </a:xfrm>
            <a:prstGeom prst="rect">
              <a:avLst/>
            </a:prstGeom>
            <a:noFill/>
            <a:effectLst/>
          </p:spPr>
          <p:txBody>
            <a:bodyPr wrap="square">
              <a:spAutoFit/>
            </a:bodyPr>
            <a:lstStyle/>
            <a:p>
              <a:pPr>
                <a:defRPr/>
              </a:pPr>
              <a:r>
                <a:rPr lang="en-US" sz="2800" dirty="0" err="1">
                  <a:solidFill>
                    <a:schemeClr val="bg2">
                      <a:lumMod val="10000"/>
                    </a:schemeClr>
                  </a:solidFill>
                  <a:latin typeface="Times New Roman" panose="02020603050405020304" pitchFamily="18" charset="0"/>
                  <a:cs typeface="Times New Roman" panose="02020603050405020304" pitchFamily="18" charset="0"/>
                </a:rPr>
                <a:t>Tô</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Hiến</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Thành</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lâm</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bệnh</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nặng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có</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Vũ</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Tán</a:t>
              </a:r>
              <a:r>
                <a:rPr lang="en-US" sz="2800" dirty="0">
                  <a:solidFill>
                    <a:schemeClr val="bg2">
                      <a:lumMod val="10000"/>
                    </a:schemeClr>
                  </a:solidFill>
                  <a:latin typeface="Times New Roman" panose="02020603050405020304" pitchFamily="18" charset="0"/>
                  <a:cs typeface="Times New Roman" panose="02020603050405020304" pitchFamily="18" charset="0"/>
                </a:rPr>
                <a:t> Đ</a:t>
              </a:r>
              <a:r>
                <a:rPr lang="vi-VN" sz="2800" dirty="0">
                  <a:solidFill>
                    <a:schemeClr val="bg2">
                      <a:lumMod val="10000"/>
                    </a:schemeClr>
                  </a:solidFill>
                  <a:latin typeface="Times New Roman" panose="02020603050405020304" pitchFamily="18" charset="0"/>
                  <a:cs typeface="Times New Roman" panose="02020603050405020304" pitchFamily="18" charset="0"/>
                </a:rPr>
                <a:t>ường</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hầu</a:t>
              </a:r>
              <a:r>
                <a:rPr lang="en-US" sz="2800" dirty="0">
                  <a:solidFill>
                    <a:schemeClr val="bg2">
                      <a:lumMod val="10000"/>
                    </a:schemeClr>
                  </a:solidFill>
                  <a:latin typeface="Times New Roman" panose="02020603050405020304" pitchFamily="18" charset="0"/>
                  <a:cs typeface="Times New Roman" panose="02020603050405020304" pitchFamily="18" charset="0"/>
                </a:rPr>
                <a:t> </a:t>
              </a:r>
              <a:r>
                <a:rPr lang="en-US" sz="2800" dirty="0" err="1">
                  <a:solidFill>
                    <a:schemeClr val="bg2">
                      <a:lumMod val="10000"/>
                    </a:schemeClr>
                  </a:solidFill>
                  <a:latin typeface="Times New Roman" panose="02020603050405020304" pitchFamily="18" charset="0"/>
                  <a:cs typeface="Times New Roman" panose="02020603050405020304" pitchFamily="18" charset="0"/>
                </a:rPr>
                <a:t>hạ</a:t>
              </a:r>
              <a:endParaRPr lang="en-US" sz="2800" dirty="0">
                <a:solidFill>
                  <a:schemeClr val="bg2">
                    <a:lumMod val="10000"/>
                  </a:schemeClr>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815836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inVertical)">
                                      <p:cBhvr>
                                        <p:cTn id="12" dur="500"/>
                                        <p:tgtEl>
                                          <p:spTgt spid="29"/>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barn(inVertical)">
                                      <p:cBhvr>
                                        <p:cTn id="17" dur="500"/>
                                        <p:tgtEl>
                                          <p:spTgt spid="41"/>
                                        </p:tgtEl>
                                      </p:cBhvr>
                                    </p:animEffect>
                                  </p:childTnLst>
                                </p:cTn>
                              </p:par>
                              <p:par>
                                <p:cTn id="18" presetID="16" presetClass="entr" presetSubtype="21" fill="hold"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barn(inVertical)">
                                      <p:cBhvr>
                                        <p:cTn id="20" dur="500"/>
                                        <p:tgtEl>
                                          <p:spTgt spid="42"/>
                                        </p:tgtEl>
                                      </p:cBhvr>
                                    </p:animEffect>
                                  </p:childTnLst>
                                </p:cTn>
                              </p:par>
                              <p:par>
                                <p:cTn id="21" presetID="3" presetClass="emph" presetSubtype="2" fill="hold" grpId="0" nodeType="withEffect">
                                  <p:stCondLst>
                                    <p:cond delay="0"/>
                                  </p:stCondLst>
                                  <p:childTnLst>
                                    <p:animClr clrSpc="rgb" dir="cw">
                                      <p:cBhvr override="childStyle">
                                        <p:cTn id="22" dur="1000" fill="hold"/>
                                        <p:tgtEl>
                                          <p:spTgt spid="17"/>
                                        </p:tgtEl>
                                        <p:attrNameLst>
                                          <p:attrName>style.color</p:attrName>
                                        </p:attrNameLst>
                                      </p:cBhvr>
                                      <p:to>
                                        <a:srgbClr val="7030A0"/>
                                      </p:to>
                                    </p:animClr>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arn(inVertical)">
                                      <p:cBhvr>
                                        <p:cTn id="27" dur="500"/>
                                        <p:tgtEl>
                                          <p:spTgt spid="20"/>
                                        </p:tgtEl>
                                      </p:cBhvr>
                                    </p:animEffect>
                                  </p:childTnLst>
                                </p:cTn>
                              </p:par>
                              <p:par>
                                <p:cTn id="28" presetID="9" presetClass="exit" presetSubtype="0" fill="hold" grpId="1" nodeType="withEffect">
                                  <p:stCondLst>
                                    <p:cond delay="0"/>
                                  </p:stCondLst>
                                  <p:childTnLst>
                                    <p:animEffect transition="out" filter="dissolve">
                                      <p:cBhvr>
                                        <p:cTn id="29" dur="500"/>
                                        <p:tgtEl>
                                          <p:spTgt spid="29"/>
                                        </p:tgtEl>
                                      </p:cBhvr>
                                    </p:animEffect>
                                    <p:set>
                                      <p:cBhvr>
                                        <p:cTn id="30" dur="1" fill="hold">
                                          <p:stCondLst>
                                            <p:cond delay="499"/>
                                          </p:stCondLst>
                                        </p:cTn>
                                        <p:tgtEl>
                                          <p:spTgt spid="2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nodeType="click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barn(inVertical)">
                                      <p:cBhvr>
                                        <p:cTn id="35" dur="500"/>
                                        <p:tgtEl>
                                          <p:spTgt spid="33"/>
                                        </p:tgtEl>
                                      </p:cBhvr>
                                    </p:animEffect>
                                  </p:childTnLst>
                                </p:cTn>
                              </p:par>
                              <p:par>
                                <p:cTn id="36" presetID="16" presetClass="entr" presetSubtype="21" fill="hold" nodeType="with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barn(inVertical)">
                                      <p:cBhvr>
                                        <p:cTn id="38" dur="500"/>
                                        <p:tgtEl>
                                          <p:spTgt spid="34"/>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xit" presetSubtype="0" fill="hold" grpId="1" nodeType="clickEffect">
                                  <p:stCondLst>
                                    <p:cond delay="0"/>
                                  </p:stCondLst>
                                  <p:childTnLst>
                                    <p:animEffect transition="out" filter="dissolve">
                                      <p:cBhvr>
                                        <p:cTn id="42" dur="500"/>
                                        <p:tgtEl>
                                          <p:spTgt spid="20"/>
                                        </p:tgtEl>
                                      </p:cBhvr>
                                    </p:animEffect>
                                    <p:set>
                                      <p:cBhvr>
                                        <p:cTn id="43" dur="1" fill="hold">
                                          <p:stCondLst>
                                            <p:cond delay="499"/>
                                          </p:stCondLst>
                                        </p:cTn>
                                        <p:tgtEl>
                                          <p:spTgt spid="20"/>
                                        </p:tgtEl>
                                        <p:attrNameLst>
                                          <p:attrName>style.visibility</p:attrName>
                                        </p:attrNameLst>
                                      </p:cBhvr>
                                      <p:to>
                                        <p:strVal val="hidden"/>
                                      </p:to>
                                    </p:set>
                                  </p:childTnLst>
                                </p:cTn>
                              </p:par>
                              <p:par>
                                <p:cTn id="44" presetID="22" presetClass="entr" presetSubtype="8" fill="hold"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9" grpId="0"/>
      <p:bldP spid="29" grpId="1"/>
      <p:bldP spid="20" grpId="0"/>
      <p:bldP spid="2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1C4FCC3B-2D4E-40E8-84EF-96FE5F6ECF4E}"/>
              </a:ext>
            </a:extLst>
          </p:cNvPr>
          <p:cNvSpPr txBox="1"/>
          <p:nvPr/>
        </p:nvSpPr>
        <p:spPr>
          <a:xfrm>
            <a:off x="157516" y="714799"/>
            <a:ext cx="8986484" cy="3416320"/>
          </a:xfrm>
          <a:prstGeom prst="rect">
            <a:avLst/>
          </a:prstGeom>
          <a:noFill/>
        </p:spPr>
        <p:txBody>
          <a:bodyPr wrap="square" rtlCol="0">
            <a:spAutoFit/>
          </a:bodyPr>
          <a:lstStyle/>
          <a:p>
            <a:pPr indent="360363" algn="just"/>
            <a:r>
              <a:rPr lang="vi-VN" sz="2400" dirty="0">
                <a:latin typeface="Times New Roman" pitchFamily="18" charset="0"/>
                <a:cs typeface="Times New Roman" pitchFamily="18" charset="0"/>
              </a:rPr>
              <a:t>Một hôm, Đỗ thái hậu và vua tới thăm ông, hỏi:</a:t>
            </a:r>
            <a:endParaRPr lang="en-US" sz="2400" dirty="0">
              <a:latin typeface="Times New Roman" pitchFamily="18" charset="0"/>
              <a:cs typeface="Times New Roman" pitchFamily="18" charset="0"/>
            </a:endParaRPr>
          </a:p>
          <a:p>
            <a:pPr indent="360363"/>
            <a:r>
              <a:rPr lang="vi-VN" sz="2400" dirty="0">
                <a:latin typeface="Times New Roman" pitchFamily="18" charset="0"/>
                <a:cs typeface="Times New Roman" pitchFamily="18" charset="0"/>
              </a:rPr>
              <a:t>- Nếu chẳng may ông mất thì ai sẽ là người thay ông?</a:t>
            </a:r>
          </a:p>
          <a:p>
            <a:pPr indent="360363" algn="just"/>
            <a:r>
              <a:rPr lang="vi-VN" sz="2400" dirty="0">
                <a:latin typeface="Times New Roman" pitchFamily="18" charset="0"/>
                <a:cs typeface="Times New Roman" pitchFamily="18" charset="0"/>
              </a:rPr>
              <a:t>Tô Hiến Thành không do dự, đáp:</a:t>
            </a:r>
          </a:p>
          <a:p>
            <a:pPr indent="360363" algn="just"/>
            <a:r>
              <a:rPr lang="vi-VN" sz="2400" dirty="0">
                <a:latin typeface="Times New Roman" pitchFamily="18" charset="0"/>
                <a:cs typeface="Times New Roman" pitchFamily="18" charset="0"/>
              </a:rPr>
              <a:t>- Có gián nghị đại phu Trần Trung Tá.</a:t>
            </a:r>
          </a:p>
          <a:p>
            <a:pPr indent="360363" algn="just"/>
            <a:r>
              <a:rPr lang="vi-VN" sz="2400" dirty="0">
                <a:latin typeface="Times New Roman" pitchFamily="18" charset="0"/>
                <a:cs typeface="Times New Roman" pitchFamily="18" charset="0"/>
              </a:rPr>
              <a:t>Thái hậu ngạc nhiên hỏi:</a:t>
            </a:r>
            <a:endParaRPr lang="en-US" sz="2400" dirty="0">
              <a:latin typeface="Times New Roman" pitchFamily="18" charset="0"/>
              <a:cs typeface="Times New Roman" pitchFamily="18" charset="0"/>
            </a:endParaRPr>
          </a:p>
          <a:p>
            <a:pPr indent="360363" algn="just"/>
            <a:r>
              <a:rPr lang="vi-VN" sz="2400" dirty="0">
                <a:latin typeface="Times New Roman" pitchFamily="18" charset="0"/>
                <a:cs typeface="Times New Roman" pitchFamily="18" charset="0"/>
              </a:rPr>
              <a:t>- Vũ Tán Đường hết lòng vì ông, sao không tiến cử?</a:t>
            </a:r>
          </a:p>
          <a:p>
            <a:pPr indent="360363" algn="just"/>
            <a:r>
              <a:rPr lang="vi-VN" sz="2400" dirty="0">
                <a:latin typeface="Times New Roman" pitchFamily="18" charset="0"/>
                <a:cs typeface="Times New Roman" pitchFamily="18" charset="0"/>
              </a:rPr>
              <a:t>Tô Hiến Thành tâu: </a:t>
            </a:r>
          </a:p>
          <a:p>
            <a:pPr algn="just"/>
            <a:r>
              <a:rPr lang="en-US" sz="2400" dirty="0">
                <a:latin typeface="Times New Roman" pitchFamily="18" charset="0"/>
                <a:cs typeface="Times New Roman" pitchFamily="18" charset="0"/>
              </a:rPr>
              <a:t>     - </a:t>
            </a:r>
            <a:r>
              <a:rPr lang="vi-VN" sz="2400" dirty="0">
                <a:latin typeface="Times New Roman" pitchFamily="18" charset="0"/>
                <a:cs typeface="Times New Roman" pitchFamily="18" charset="0"/>
              </a:rPr>
              <a:t>Nếu Thái Hậu hỏi người hầu hạ giỏi thì thần xin cử Vũ Tán Đường, còn hỏi người tài ba giúp nước, thần xin cử Trần Trung Tá.</a:t>
            </a:r>
            <a:endParaRPr lang="en-US" sz="2400" dirty="0">
              <a:latin typeface="Times New Roman" pitchFamily="18" charset="0"/>
              <a:cs typeface="Times New Roman" pitchFamily="18" charset="0"/>
            </a:endParaRPr>
          </a:p>
        </p:txBody>
      </p:sp>
      <p:pic>
        <p:nvPicPr>
          <p:cNvPr id="6" name="Picture 2">
            <a:extLst>
              <a:ext uri="{FF2B5EF4-FFF2-40B4-BE49-F238E27FC236}">
                <a16:creationId xmlns:a16="http://schemas.microsoft.com/office/drawing/2014/main" id="{ACEEB155-2122-4298-A13E-A107C6B55A6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7516" y="4124923"/>
            <a:ext cx="755271" cy="107384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82CC1EF-1213-436E-B9DD-2A2600CA5D68}"/>
              </a:ext>
            </a:extLst>
          </p:cNvPr>
          <p:cNvSpPr txBox="1"/>
          <p:nvPr/>
        </p:nvSpPr>
        <p:spPr>
          <a:xfrm>
            <a:off x="813942" y="4231742"/>
            <a:ext cx="8388729" cy="461665"/>
          </a:xfrm>
          <a:prstGeom prst="rect">
            <a:avLst/>
          </a:prstGeom>
          <a:noFill/>
        </p:spPr>
        <p:txBody>
          <a:bodyPr wrap="square">
            <a:spAutoFit/>
          </a:bodyPr>
          <a:lstStyle/>
          <a:p>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cử</a:t>
            </a:r>
            <a:r>
              <a:rPr lang="en-US" altLang="en-US" sz="2400" dirty="0">
                <a:latin typeface="Times New Roman" panose="02020603050405020304" pitchFamily="18" charset="0"/>
              </a:rPr>
              <a:t> ai </a:t>
            </a:r>
            <a:r>
              <a:rPr lang="en-US" altLang="en-US" sz="2400" dirty="0" err="1">
                <a:latin typeface="Times New Roman" panose="02020603050405020304" pitchFamily="18" charset="0"/>
              </a:rPr>
              <a:t>thay</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đứng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đầu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triều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đình</a:t>
            </a:r>
            <a:r>
              <a:rPr lang="en-US" altLang="en-US" sz="2400" dirty="0">
                <a:latin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cxnSp>
        <p:nvCxnSpPr>
          <p:cNvPr id="15" name="Đường nối Thẳng 3">
            <a:extLst>
              <a:ext uri="{FF2B5EF4-FFF2-40B4-BE49-F238E27FC236}">
                <a16:creationId xmlns:a16="http://schemas.microsoft.com/office/drawing/2014/main" id="{B7B28307-E867-44D2-A3DB-C312F04C2E5B}"/>
              </a:ext>
            </a:extLst>
          </p:cNvPr>
          <p:cNvCxnSpPr>
            <a:cxnSpLocks/>
          </p:cNvCxnSpPr>
          <p:nvPr/>
        </p:nvCxnSpPr>
        <p:spPr>
          <a:xfrm>
            <a:off x="1153335" y="2218263"/>
            <a:ext cx="4213795" cy="0"/>
          </a:xfrm>
          <a:prstGeom prst="line">
            <a:avLst/>
          </a:prstGeom>
          <a:ln w="38100">
            <a:solidFill>
              <a:srgbClr val="FF0066"/>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18E893FF-55C6-4F65-A240-28675373A685}"/>
              </a:ext>
            </a:extLst>
          </p:cNvPr>
          <p:cNvSpPr txBox="1"/>
          <p:nvPr/>
        </p:nvSpPr>
        <p:spPr>
          <a:xfrm>
            <a:off x="838653" y="4259893"/>
            <a:ext cx="8388729" cy="830997"/>
          </a:xfrm>
          <a:prstGeom prst="rect">
            <a:avLst/>
          </a:prstGeom>
          <a:noFill/>
        </p:spPr>
        <p:txBody>
          <a:bodyPr wrap="square">
            <a:spAutoFit/>
          </a:bodyPr>
          <a:lstStyle/>
          <a:p>
            <a:r>
              <a:rPr lang="en-US" altLang="en-US" sz="2400" dirty="0" err="1">
                <a:latin typeface="Times New Roman" panose="02020603050405020304" pitchFamily="18" charset="0"/>
              </a:rPr>
              <a:t>Vì</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sao</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hậu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ngạc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nhiên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khi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cử</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Trần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Trung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Tá</a:t>
            </a:r>
            <a:r>
              <a:rPr lang="en-US" altLang="en-US" sz="2400" dirty="0">
                <a:latin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20" name="TextBox 19">
            <a:extLst>
              <a:ext uri="{FF2B5EF4-FFF2-40B4-BE49-F238E27FC236}">
                <a16:creationId xmlns:a16="http://schemas.microsoft.com/office/drawing/2014/main" id="{58AAA974-7634-491F-B47C-EE87D4690FF5}"/>
              </a:ext>
            </a:extLst>
          </p:cNvPr>
          <p:cNvSpPr txBox="1"/>
          <p:nvPr/>
        </p:nvSpPr>
        <p:spPr>
          <a:xfrm>
            <a:off x="838653" y="4199400"/>
            <a:ext cx="8388729" cy="830997"/>
          </a:xfrm>
          <a:prstGeom prst="rect">
            <a:avLst/>
          </a:prstGeom>
          <a:noFill/>
        </p:spPr>
        <p:txBody>
          <a:bodyPr wrap="square">
            <a:spAutoFit/>
          </a:bodyPr>
          <a:lstStyle/>
          <a:p>
            <a:r>
              <a:rPr lang="en-US" altLang="en-US" sz="2400" dirty="0" err="1">
                <a:latin typeface="Times New Roman" panose="02020603050405020304" pitchFamily="18" charset="0"/>
              </a:rPr>
              <a:t>Trong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việc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tìm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người</a:t>
            </a:r>
            <a:r>
              <a:rPr lang="en-US" altLang="en-US" sz="2400" dirty="0">
                <a:latin typeface="Times New Roman" panose="02020603050405020304" pitchFamily="18" charset="0"/>
              </a:rPr>
              <a:t> ra </a:t>
            </a:r>
            <a:r>
              <a:rPr lang="en-US" altLang="en-US" sz="2400" dirty="0" err="1">
                <a:latin typeface="Times New Roman" panose="02020603050405020304" pitchFamily="18" charset="0"/>
              </a:rPr>
              <a:t>giúp</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nước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sự</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chính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Trực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của</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thể</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hiện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như</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thế</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nào</a:t>
            </a:r>
            <a:r>
              <a:rPr lang="en-US" altLang="en-US" sz="2400" dirty="0">
                <a:latin typeface="Times New Roman" panose="02020603050405020304" pitchFamily="18" charset="0"/>
              </a:rPr>
              <a:t>?</a:t>
            </a:r>
            <a:endParaRPr lang="en-US" sz="3200" dirty="0">
              <a:solidFill>
                <a:srgbClr val="FF0000"/>
              </a:solidFill>
              <a:latin typeface="Times New Roman" panose="02020603050405020304" pitchFamily="18" charset="0"/>
              <a:cs typeface="Times New Roman" panose="02020603050405020304" pitchFamily="18" charset="0"/>
            </a:endParaRPr>
          </a:p>
        </p:txBody>
      </p:sp>
      <p:sp>
        <p:nvSpPr>
          <p:cNvPr id="19" name="TextBox 18">
            <a:extLst>
              <a:ext uri="{FF2B5EF4-FFF2-40B4-BE49-F238E27FC236}">
                <a16:creationId xmlns:a16="http://schemas.microsoft.com/office/drawing/2014/main" id="{33C5EE85-C9AC-40F8-BBA6-B7310591464D}"/>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21" name="Text Box 10">
            <a:extLst>
              <a:ext uri="{FF2B5EF4-FFF2-40B4-BE49-F238E27FC236}">
                <a16:creationId xmlns:a16="http://schemas.microsoft.com/office/drawing/2014/main" id="{16809CEA-4751-4298-9B09-43F22281A39E}"/>
              </a:ext>
            </a:extLst>
          </p:cNvPr>
          <p:cNvSpPr txBox="1">
            <a:spLocks noChangeArrowheads="1"/>
          </p:cNvSpPr>
          <p:nvPr/>
        </p:nvSpPr>
        <p:spPr bwMode="auto">
          <a:xfrm>
            <a:off x="307358" y="5495935"/>
            <a:ext cx="8686800" cy="1200329"/>
          </a:xfrm>
          <a:prstGeom prst="rect">
            <a:avLst/>
          </a:prstGeom>
          <a:solidFill>
            <a:schemeClr val="bg1"/>
          </a:solidFill>
          <a:ln>
            <a:noFill/>
          </a:ln>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defRPr/>
            </a:pPr>
            <a:r>
              <a:rPr lang="en-US" sz="2400" dirty="0" err="1">
                <a:solidFill>
                  <a:schemeClr val="accent2">
                    <a:lumMod val="75000"/>
                  </a:schemeClr>
                </a:solidFill>
                <a:latin typeface="Times New Roman" pitchFamily="18" charset="0"/>
              </a:rPr>
              <a:t>Vì</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Vũ</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Tán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Đường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lúc</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nào</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cũng</a:t>
            </a:r>
            <a:r>
              <a:rPr lang="en-US" sz="2400" dirty="0">
                <a:solidFill>
                  <a:schemeClr val="accent2">
                    <a:lumMod val="75000"/>
                  </a:schemeClr>
                </a:solidFill>
                <a:latin typeface="Times New Roman" pitchFamily="18" charset="0"/>
              </a:rPr>
              <a:t> ở </a:t>
            </a:r>
            <a:r>
              <a:rPr lang="en-US" sz="2400" dirty="0" err="1">
                <a:solidFill>
                  <a:schemeClr val="accent2">
                    <a:lumMod val="75000"/>
                  </a:schemeClr>
                </a:solidFill>
                <a:latin typeface="Times New Roman" pitchFamily="18" charset="0"/>
              </a:rPr>
              <a:t>bên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giường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bệnh</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Tô</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Hiến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Thành</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tận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tình</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chăm</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sóc</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ông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nhưng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lại</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không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được</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tiến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cử</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còn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Trần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Trung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Tá</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bận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nhiều</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công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việc</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nên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ít</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khi</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tới</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thăm</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ông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lại</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được</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ông</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tiến</a:t>
            </a:r>
            <a:r>
              <a:rPr lang="en-US" sz="2400" dirty="0">
                <a:solidFill>
                  <a:schemeClr val="accent2">
                    <a:lumMod val="75000"/>
                  </a:schemeClr>
                </a:solidFill>
                <a:latin typeface="Times New Roman" pitchFamily="18" charset="0"/>
              </a:rPr>
              <a:t> </a:t>
            </a:r>
            <a:r>
              <a:rPr lang="en-US" sz="2400" dirty="0" err="1">
                <a:solidFill>
                  <a:schemeClr val="accent2">
                    <a:lumMod val="75000"/>
                  </a:schemeClr>
                </a:solidFill>
                <a:latin typeface="Times New Roman" pitchFamily="18" charset="0"/>
              </a:rPr>
              <a:t>cử</a:t>
            </a:r>
            <a:r>
              <a:rPr lang="en-US" sz="2400" dirty="0">
                <a:solidFill>
                  <a:schemeClr val="accent2">
                    <a:lumMod val="75000"/>
                  </a:schemeClr>
                </a:solidFill>
                <a:latin typeface="Times New Roman" pitchFamily="18" charset="0"/>
              </a:rPr>
              <a:t>.</a:t>
            </a:r>
          </a:p>
        </p:txBody>
      </p:sp>
      <p:sp>
        <p:nvSpPr>
          <p:cNvPr id="25" name="Text Box 10">
            <a:extLst>
              <a:ext uri="{FF2B5EF4-FFF2-40B4-BE49-F238E27FC236}">
                <a16:creationId xmlns:a16="http://schemas.microsoft.com/office/drawing/2014/main" id="{9909C157-490E-4F10-A4C0-2204D0254B76}"/>
              </a:ext>
            </a:extLst>
          </p:cNvPr>
          <p:cNvSpPr txBox="1">
            <a:spLocks noChangeArrowheads="1"/>
          </p:cNvSpPr>
          <p:nvPr/>
        </p:nvSpPr>
        <p:spPr bwMode="auto">
          <a:xfrm>
            <a:off x="293351" y="5451227"/>
            <a:ext cx="8686800" cy="830997"/>
          </a:xfrm>
          <a:prstGeom prst="rect">
            <a:avLst/>
          </a:prstGeom>
          <a:solidFill>
            <a:schemeClr val="bg1"/>
          </a:solidFill>
          <a:ln>
            <a:noFill/>
          </a:ln>
          <a:effec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a:solidFill>
                  <a:srgbClr val="006600"/>
                </a:solidFill>
                <a:latin typeface="Times New Roman" panose="02020603050405020304" pitchFamily="18" charset="0"/>
              </a:rPr>
              <a:t>Cử</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người</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tài</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ba</a:t>
            </a:r>
            <a:r>
              <a:rPr lang="en-US" altLang="en-US" sz="2400" dirty="0">
                <a:solidFill>
                  <a:srgbClr val="006600"/>
                </a:solidFill>
                <a:latin typeface="Times New Roman" panose="02020603050405020304" pitchFamily="18" charset="0"/>
              </a:rPr>
              <a:t> ra </a:t>
            </a:r>
            <a:r>
              <a:rPr lang="en-US" altLang="en-US" sz="2400" dirty="0" err="1">
                <a:solidFill>
                  <a:srgbClr val="006600"/>
                </a:solidFill>
                <a:latin typeface="Times New Roman" panose="02020603050405020304" pitchFamily="18" charset="0"/>
              </a:rPr>
              <a:t>giúp</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nước</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chứ</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không</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cử</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người</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ngày</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đêm</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hầu</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hạ</a:t>
            </a:r>
            <a:r>
              <a:rPr lang="en-US" altLang="en-US" sz="2400" dirty="0">
                <a:solidFill>
                  <a:srgbClr val="006600"/>
                </a:solidFill>
                <a:latin typeface="Times New Roman" panose="02020603050405020304" pitchFamily="18" charset="0"/>
              </a:rPr>
              <a:t> </a:t>
            </a:r>
            <a:r>
              <a:rPr lang="en-US" altLang="en-US" sz="2400" dirty="0" err="1">
                <a:solidFill>
                  <a:srgbClr val="006600"/>
                </a:solidFill>
                <a:latin typeface="Times New Roman" panose="02020603050405020304" pitchFamily="18" charset="0"/>
              </a:rPr>
              <a:t>mình</a:t>
            </a:r>
            <a:r>
              <a:rPr lang="en-US" altLang="en-US" sz="2400" dirty="0">
                <a:solidFill>
                  <a:srgbClr val="006600"/>
                </a:solidFill>
                <a:latin typeface="Times New Roman" panose="02020603050405020304" pitchFamily="18" charset="0"/>
              </a:rPr>
              <a:t>.</a:t>
            </a:r>
          </a:p>
        </p:txBody>
      </p:sp>
      <p:grpSp>
        <p:nvGrpSpPr>
          <p:cNvPr id="26" name="Group 25">
            <a:extLst>
              <a:ext uri="{FF2B5EF4-FFF2-40B4-BE49-F238E27FC236}">
                <a16:creationId xmlns:a16="http://schemas.microsoft.com/office/drawing/2014/main" id="{C0494FAD-DE3E-455A-9AAE-2A4C338652BD}"/>
              </a:ext>
            </a:extLst>
          </p:cNvPr>
          <p:cNvGrpSpPr/>
          <p:nvPr/>
        </p:nvGrpSpPr>
        <p:grpSpPr>
          <a:xfrm>
            <a:off x="293351" y="4291789"/>
            <a:ext cx="8499974" cy="646218"/>
            <a:chOff x="322011" y="5869713"/>
            <a:chExt cx="8499974" cy="646218"/>
          </a:xfrm>
        </p:grpSpPr>
        <p:sp>
          <p:nvSpPr>
            <p:cNvPr id="27" name="Pentagon 177">
              <a:extLst>
                <a:ext uri="{FF2B5EF4-FFF2-40B4-BE49-F238E27FC236}">
                  <a16:creationId xmlns:a16="http://schemas.microsoft.com/office/drawing/2014/main" id="{B59E0887-043E-46F6-ABBB-BE0B5018BCE8}"/>
                </a:ext>
              </a:extLst>
            </p:cNvPr>
            <p:cNvSpPr/>
            <p:nvPr/>
          </p:nvSpPr>
          <p:spPr bwMode="auto">
            <a:xfrm>
              <a:off x="1311966" y="5916940"/>
              <a:ext cx="7510019" cy="598991"/>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28" name="TextBox 27">
              <a:extLst>
                <a:ext uri="{FF2B5EF4-FFF2-40B4-BE49-F238E27FC236}">
                  <a16:creationId xmlns:a16="http://schemas.microsoft.com/office/drawing/2014/main" id="{E971D1F5-58BC-4779-8968-E7135EFCEC27}"/>
                </a:ext>
              </a:extLst>
            </p:cNvPr>
            <p:cNvSpPr txBox="1"/>
            <p:nvPr/>
          </p:nvSpPr>
          <p:spPr bwMode="auto">
            <a:xfrm>
              <a:off x="322011" y="5869713"/>
              <a:ext cx="1398395" cy="507832"/>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Ý 3</a:t>
              </a:r>
            </a:p>
          </p:txBody>
        </p:sp>
        <p:sp>
          <p:nvSpPr>
            <p:cNvPr id="29" name="TextBox 28">
              <a:extLst>
                <a:ext uri="{FF2B5EF4-FFF2-40B4-BE49-F238E27FC236}">
                  <a16:creationId xmlns:a16="http://schemas.microsoft.com/office/drawing/2014/main" id="{C3147460-85AB-4415-94B3-B0E5C80B3B1E}"/>
                </a:ext>
              </a:extLst>
            </p:cNvPr>
            <p:cNvSpPr txBox="1"/>
            <p:nvPr/>
          </p:nvSpPr>
          <p:spPr bwMode="auto">
            <a:xfrm>
              <a:off x="1756214" y="5940287"/>
              <a:ext cx="6831195" cy="461665"/>
            </a:xfrm>
            <a:prstGeom prst="rect">
              <a:avLst/>
            </a:prstGeom>
            <a:noFill/>
            <a:effectLst/>
          </p:spPr>
          <p:txBody>
            <a:bodyPr wrap="square">
              <a:spAutoFit/>
            </a:bodyPr>
            <a:lstStyle/>
            <a:p>
              <a:pPr>
                <a:defRPr/>
              </a:pPr>
              <a:r>
                <a:rPr lang="vi-VN" altLang="en-US" sz="2400" b="1" dirty="0">
                  <a:latin typeface="Times New Roman" panose="02020603050405020304" pitchFamily="18" charset="0"/>
                  <a:cs typeface="Times New Roman" panose="02020603050405020304" pitchFamily="18" charset="0"/>
                </a:rPr>
                <a:t>Tô Hiến Thành tiến cử người tài giúp nước</a:t>
              </a:r>
              <a:endParaRPr lang="en-US" sz="2400" b="1" dirty="0">
                <a:solidFill>
                  <a:schemeClr val="bg2">
                    <a:lumMod val="10000"/>
                  </a:schemeClr>
                </a:solidFill>
                <a:latin typeface="Times New Roman" panose="02020603050405020304" pitchFamily="18" charset="0"/>
                <a:cs typeface="Times New Roman" panose="02020603050405020304" pitchFamily="18" charset="0"/>
              </a:endParaRPr>
            </a:p>
          </p:txBody>
        </p:sp>
      </p:grpSp>
      <p:sp>
        <p:nvSpPr>
          <p:cNvPr id="30" name="TextBox 29">
            <a:extLst>
              <a:ext uri="{FF2B5EF4-FFF2-40B4-BE49-F238E27FC236}">
                <a16:creationId xmlns:a16="http://schemas.microsoft.com/office/drawing/2014/main" id="{23073A70-4851-4631-9059-B2566B762C7D}"/>
              </a:ext>
            </a:extLst>
          </p:cNvPr>
          <p:cNvSpPr txBox="1"/>
          <p:nvPr/>
        </p:nvSpPr>
        <p:spPr>
          <a:xfrm>
            <a:off x="585251" y="5005933"/>
            <a:ext cx="8401233" cy="830997"/>
          </a:xfrm>
          <a:prstGeom prst="rect">
            <a:avLst/>
          </a:prstGeom>
          <a:noFill/>
        </p:spPr>
        <p:txBody>
          <a:bodyPr wrap="square">
            <a:spAutoFit/>
          </a:bodyPr>
          <a:lstStyle/>
          <a:p>
            <a:r>
              <a:rPr lang="en-US" altLang="en-US" sz="2400" b="1" dirty="0" err="1">
                <a:solidFill>
                  <a:srgbClr val="FF0000"/>
                </a:solidFill>
                <a:latin typeface="Times New Roman" panose="02020603050405020304" pitchFamily="18" charset="0"/>
              </a:rPr>
              <a:t>Vì</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sao</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nhân</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dân</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lại</a:t>
            </a:r>
            <a:r>
              <a:rPr lang="en-US" altLang="en-US" sz="2400" b="1" dirty="0">
                <a:solidFill>
                  <a:srgbClr val="FF0000"/>
                </a:solidFill>
                <a:latin typeface="Times New Roman" panose="02020603050405020304" pitchFamily="18" charset="0"/>
              </a:rPr>
              <a:t> ca </a:t>
            </a:r>
            <a:r>
              <a:rPr lang="en-US" altLang="en-US" sz="2400" b="1" dirty="0" err="1">
                <a:solidFill>
                  <a:srgbClr val="FF0000"/>
                </a:solidFill>
                <a:latin typeface="Times New Roman" panose="02020603050405020304" pitchFamily="18" charset="0"/>
              </a:rPr>
              <a:t>ngợi</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những</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người</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chính</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trực</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như</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ông</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Tô</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Hiến</a:t>
            </a:r>
            <a:r>
              <a:rPr lang="en-US" altLang="en-US" sz="2400" b="1" dirty="0">
                <a:solidFill>
                  <a:srgbClr val="FF0000"/>
                </a:solidFill>
                <a:latin typeface="Times New Roman" panose="02020603050405020304" pitchFamily="18" charset="0"/>
              </a:rPr>
              <a:t> </a:t>
            </a:r>
            <a:r>
              <a:rPr lang="en-US" altLang="en-US" sz="2400" b="1" dirty="0" err="1">
                <a:solidFill>
                  <a:srgbClr val="FF0000"/>
                </a:solidFill>
                <a:latin typeface="Times New Roman" panose="02020603050405020304" pitchFamily="18" charset="0"/>
              </a:rPr>
              <a:t>Thành</a:t>
            </a:r>
            <a:r>
              <a:rPr lang="en-US" altLang="en-US" sz="2400" b="1" dirty="0">
                <a:solidFill>
                  <a:srgbClr val="FF0000"/>
                </a:solidFill>
                <a:latin typeface="Times New Roman" panose="02020603050405020304" pitchFamily="18" charset="0"/>
              </a:rPr>
              <a:t>?</a:t>
            </a:r>
            <a:endParaRPr lang="en-US" sz="2400" b="1" dirty="0">
              <a:solidFill>
                <a:srgbClr val="FF0000"/>
              </a:solidFill>
            </a:endParaRPr>
          </a:p>
        </p:txBody>
      </p:sp>
      <p:sp>
        <p:nvSpPr>
          <p:cNvPr id="31" name="Text Box 10">
            <a:extLst>
              <a:ext uri="{FF2B5EF4-FFF2-40B4-BE49-F238E27FC236}">
                <a16:creationId xmlns:a16="http://schemas.microsoft.com/office/drawing/2014/main" id="{2F9D871E-4A36-4CCD-8109-322698047748}"/>
              </a:ext>
            </a:extLst>
          </p:cNvPr>
          <p:cNvSpPr txBox="1">
            <a:spLocks noChangeArrowheads="1"/>
          </p:cNvSpPr>
          <p:nvPr/>
        </p:nvSpPr>
        <p:spPr bwMode="auto">
          <a:xfrm>
            <a:off x="442467" y="5892438"/>
            <a:ext cx="8686800" cy="830997"/>
          </a:xfrm>
          <a:prstGeom prst="rect">
            <a:avLst/>
          </a:prstGeom>
          <a:solidFill>
            <a:schemeClr val="bg1"/>
          </a:solidFill>
          <a:ln>
            <a:noFill/>
          </a:ln>
          <a:effec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50000"/>
              </a:spcBef>
            </a:pPr>
            <a:r>
              <a:rPr lang="en-US" altLang="en-US" sz="2400" dirty="0" err="1">
                <a:solidFill>
                  <a:srgbClr val="7030A0"/>
                </a:solidFill>
                <a:latin typeface="Times New Roman" panose="02020603050405020304" pitchFamily="18" charset="0"/>
              </a:rPr>
              <a:t>Vì</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những</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người</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chính</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trực</a:t>
            </a:r>
            <a:r>
              <a:rPr lang="en-US" altLang="en-US" sz="2400" dirty="0">
                <a:solidFill>
                  <a:srgbClr val="7030A0"/>
                </a:solidFill>
                <a:latin typeface="Times New Roman" panose="02020603050405020304" pitchFamily="18" charset="0"/>
              </a:rPr>
              <a:t> bao </a:t>
            </a:r>
            <a:r>
              <a:rPr lang="en-US" altLang="en-US" sz="2400" dirty="0" err="1">
                <a:solidFill>
                  <a:srgbClr val="7030A0"/>
                </a:solidFill>
                <a:latin typeface="Times New Roman" panose="02020603050405020304" pitchFamily="18" charset="0"/>
              </a:rPr>
              <a:t>giờ</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cũng</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đặt</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lợi</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ích</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của</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đất</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nước</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lên</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trên</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lợi</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ích</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riêng</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Họ</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làm</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được</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nhiều</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điều</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tốt</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cho</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dân</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cho</a:t>
            </a:r>
            <a:r>
              <a:rPr lang="en-US" altLang="en-US" sz="2400" dirty="0">
                <a:solidFill>
                  <a:srgbClr val="7030A0"/>
                </a:solidFill>
                <a:latin typeface="Times New Roman" panose="02020603050405020304" pitchFamily="18" charset="0"/>
              </a:rPr>
              <a:t> </a:t>
            </a:r>
            <a:r>
              <a:rPr lang="en-US" altLang="en-US" sz="2400" dirty="0" err="1">
                <a:solidFill>
                  <a:srgbClr val="7030A0"/>
                </a:solidFill>
                <a:latin typeface="Times New Roman" panose="02020603050405020304" pitchFamily="18" charset="0"/>
              </a:rPr>
              <a:t>nước</a:t>
            </a:r>
            <a:r>
              <a:rPr lang="en-US" altLang="en-US" sz="2400" dirty="0">
                <a:solidFill>
                  <a:srgbClr val="7030A0"/>
                </a:solidFill>
                <a:latin typeface="Times New Roman" panose="02020603050405020304" pitchFamily="18" charset="0"/>
              </a:rPr>
              <a:t>.</a:t>
            </a:r>
          </a:p>
        </p:txBody>
      </p:sp>
    </p:spTree>
    <p:extLst>
      <p:ext uri="{BB962C8B-B14F-4D97-AF65-F5344CB8AC3E}">
        <p14:creationId xmlns:p14="http://schemas.microsoft.com/office/powerpoint/2010/main" val="1761731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mph" presetSubtype="2" fill="hold" grpId="0" nodeType="withEffect">
                                  <p:stCondLst>
                                    <p:cond delay="0"/>
                                  </p:stCondLst>
                                  <p:childTnLst>
                                    <p:animClr clrSpc="rgb" dir="cw">
                                      <p:cBhvr override="childStyle">
                                        <p:cTn id="6" dur="1000" fill="hold"/>
                                        <p:tgtEl>
                                          <p:spTgt spid="16"/>
                                        </p:tgtEl>
                                        <p:attrNameLst>
                                          <p:attrName>style.color</p:attrName>
                                        </p:attrNameLst>
                                      </p:cBhvr>
                                      <p:to>
                                        <a:srgbClr val="FF0000"/>
                                      </p:to>
                                    </p:animClr>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Vertical)">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inVertical)">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barn(inVertical)">
                                      <p:cBhvr>
                                        <p:cTn id="26" dur="500"/>
                                        <p:tgtEl>
                                          <p:spTgt spid="17"/>
                                        </p:tgtEl>
                                      </p:cBhvr>
                                    </p:animEffect>
                                  </p:childTnLst>
                                </p:cTn>
                              </p:par>
                              <p:par>
                                <p:cTn id="27" presetID="9" presetClass="exit" presetSubtype="0" fill="hold" grpId="1" nodeType="withEffect">
                                  <p:stCondLst>
                                    <p:cond delay="0"/>
                                  </p:stCondLst>
                                  <p:childTnLst>
                                    <p:animEffect transition="out" filter="dissolve">
                                      <p:cBhvr>
                                        <p:cTn id="28" dur="500"/>
                                        <p:tgtEl>
                                          <p:spTgt spid="7"/>
                                        </p:tgtEl>
                                      </p:cBhvr>
                                    </p:animEffect>
                                    <p:set>
                                      <p:cBhvr>
                                        <p:cTn id="29" dur="1" fill="hold">
                                          <p:stCondLst>
                                            <p:cond delay="499"/>
                                          </p:stCondLst>
                                        </p:cTn>
                                        <p:tgtEl>
                                          <p:spTgt spid="7"/>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7" presetClass="entr" presetSubtype="4"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additive="base">
                                        <p:cTn id="34" dur="500" fill="hold"/>
                                        <p:tgtEl>
                                          <p:spTgt spid="21"/>
                                        </p:tgtEl>
                                        <p:attrNameLst>
                                          <p:attrName>ppt_x</p:attrName>
                                        </p:attrNameLst>
                                      </p:cBhvr>
                                      <p:tavLst>
                                        <p:tav tm="0">
                                          <p:val>
                                            <p:strVal val="#ppt_x"/>
                                          </p:val>
                                        </p:tav>
                                        <p:tav tm="100000">
                                          <p:val>
                                            <p:strVal val="#ppt_x"/>
                                          </p:val>
                                        </p:tav>
                                      </p:tavLst>
                                    </p:anim>
                                    <p:anim calcmode="lin" valueType="num">
                                      <p:cBhvr additive="base">
                                        <p:cTn id="3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barn(inVertical)">
                                      <p:cBhvr>
                                        <p:cTn id="40" dur="500"/>
                                        <p:tgtEl>
                                          <p:spTgt spid="20"/>
                                        </p:tgtEl>
                                      </p:cBhvr>
                                    </p:animEffect>
                                  </p:childTnLst>
                                </p:cTn>
                              </p:par>
                              <p:par>
                                <p:cTn id="41" presetID="9" presetClass="exit" presetSubtype="0" fill="hold" grpId="1" nodeType="withEffect">
                                  <p:stCondLst>
                                    <p:cond delay="0"/>
                                  </p:stCondLst>
                                  <p:childTnLst>
                                    <p:animEffect transition="out" filter="dissolve">
                                      <p:cBhvr>
                                        <p:cTn id="42" dur="500"/>
                                        <p:tgtEl>
                                          <p:spTgt spid="21"/>
                                        </p:tgtEl>
                                      </p:cBhvr>
                                    </p:animEffect>
                                    <p:set>
                                      <p:cBhvr>
                                        <p:cTn id="43" dur="1" fill="hold">
                                          <p:stCondLst>
                                            <p:cond delay="499"/>
                                          </p:stCondLst>
                                        </p:cTn>
                                        <p:tgtEl>
                                          <p:spTgt spid="21"/>
                                        </p:tgtEl>
                                        <p:attrNameLst>
                                          <p:attrName>style.visibility</p:attrName>
                                        </p:attrNameLst>
                                      </p:cBhvr>
                                      <p:to>
                                        <p:strVal val="hidden"/>
                                      </p:to>
                                    </p:set>
                                  </p:childTnLst>
                                </p:cTn>
                              </p:par>
                              <p:par>
                                <p:cTn id="44" presetID="9" presetClass="exit" presetSubtype="0" fill="hold" grpId="1" nodeType="withEffect">
                                  <p:stCondLst>
                                    <p:cond delay="0"/>
                                  </p:stCondLst>
                                  <p:childTnLst>
                                    <p:animEffect transition="out" filter="dissolve">
                                      <p:cBhvr>
                                        <p:cTn id="45" dur="500"/>
                                        <p:tgtEl>
                                          <p:spTgt spid="17"/>
                                        </p:tgtEl>
                                      </p:cBhvr>
                                    </p:animEffect>
                                    <p:set>
                                      <p:cBhvr>
                                        <p:cTn id="46" dur="1" fill="hold">
                                          <p:stCondLst>
                                            <p:cond delay="499"/>
                                          </p:stCondLst>
                                        </p:cTn>
                                        <p:tgtEl>
                                          <p:spTgt spid="1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7" presetClass="entr" presetSubtype="4"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inVertical)">
                                      <p:cBhvr>
                                        <p:cTn id="57" dur="500"/>
                                        <p:tgtEl>
                                          <p:spTgt spid="26"/>
                                        </p:tgtEl>
                                      </p:cBhvr>
                                    </p:animEffect>
                                  </p:childTnLst>
                                </p:cTn>
                              </p:par>
                              <p:par>
                                <p:cTn id="58" presetID="9" presetClass="exit" presetSubtype="0" fill="hold" nodeType="withEffect">
                                  <p:stCondLst>
                                    <p:cond delay="0"/>
                                  </p:stCondLst>
                                  <p:childTnLst>
                                    <p:animEffect transition="out" filter="dissolve">
                                      <p:cBhvr>
                                        <p:cTn id="59" dur="500"/>
                                        <p:tgtEl>
                                          <p:spTgt spid="6"/>
                                        </p:tgtEl>
                                      </p:cBhvr>
                                    </p:animEffect>
                                    <p:set>
                                      <p:cBhvr>
                                        <p:cTn id="60" dur="1" fill="hold">
                                          <p:stCondLst>
                                            <p:cond delay="499"/>
                                          </p:stCondLst>
                                        </p:cTn>
                                        <p:tgtEl>
                                          <p:spTgt spid="6"/>
                                        </p:tgtEl>
                                        <p:attrNameLst>
                                          <p:attrName>style.visibility</p:attrName>
                                        </p:attrNameLst>
                                      </p:cBhvr>
                                      <p:to>
                                        <p:strVal val="hidden"/>
                                      </p:to>
                                    </p:set>
                                  </p:childTnLst>
                                </p:cTn>
                              </p:par>
                              <p:par>
                                <p:cTn id="61" presetID="9" presetClass="exit" presetSubtype="0" fill="hold" grpId="1" nodeType="withEffect">
                                  <p:stCondLst>
                                    <p:cond delay="0"/>
                                  </p:stCondLst>
                                  <p:childTnLst>
                                    <p:animEffect transition="out" filter="dissolve">
                                      <p:cBhvr>
                                        <p:cTn id="62" dur="500"/>
                                        <p:tgtEl>
                                          <p:spTgt spid="20"/>
                                        </p:tgtEl>
                                      </p:cBhvr>
                                    </p:animEffect>
                                    <p:set>
                                      <p:cBhvr>
                                        <p:cTn id="63" dur="1" fill="hold">
                                          <p:stCondLst>
                                            <p:cond delay="499"/>
                                          </p:stCondLst>
                                        </p:cTn>
                                        <p:tgtEl>
                                          <p:spTgt spid="20"/>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6" presetClass="entr" presetSubtype="21" fill="hold" grpId="0" nodeType="click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barn(inVertical)">
                                      <p:cBhvr>
                                        <p:cTn id="68" dur="500"/>
                                        <p:tgtEl>
                                          <p:spTgt spid="30"/>
                                        </p:tgtEl>
                                      </p:cBhvr>
                                    </p:animEffect>
                                  </p:childTnLst>
                                </p:cTn>
                              </p:par>
                              <p:par>
                                <p:cTn id="69" presetID="9" presetClass="exit" presetSubtype="0" fill="hold" grpId="1" nodeType="withEffect">
                                  <p:stCondLst>
                                    <p:cond delay="0"/>
                                  </p:stCondLst>
                                  <p:childTnLst>
                                    <p:animEffect transition="out" filter="dissolve">
                                      <p:cBhvr>
                                        <p:cTn id="70" dur="500"/>
                                        <p:tgtEl>
                                          <p:spTgt spid="25"/>
                                        </p:tgtEl>
                                      </p:cBhvr>
                                    </p:animEffect>
                                    <p:set>
                                      <p:cBhvr>
                                        <p:cTn id="71" dur="1" fill="hold">
                                          <p:stCondLst>
                                            <p:cond delay="499"/>
                                          </p:stCondLst>
                                        </p:cTn>
                                        <p:tgtEl>
                                          <p:spTgt spid="25"/>
                                        </p:tgtEl>
                                        <p:attrNameLst>
                                          <p:attrName>style.visibility</p:attrName>
                                        </p:attrNameLst>
                                      </p:cBhvr>
                                      <p:to>
                                        <p:strVal val="hidden"/>
                                      </p:to>
                                    </p:se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grpId="0" nodeType="click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barn(inVertical)">
                                      <p:cBhvr>
                                        <p:cTn id="7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7" grpId="0"/>
      <p:bldP spid="7" grpId="1"/>
      <p:bldP spid="17" grpId="0"/>
      <p:bldP spid="17" grpId="1"/>
      <p:bldP spid="20" grpId="0"/>
      <p:bldP spid="20" grpId="1"/>
      <p:bldP spid="21" grpId="0" animBg="1"/>
      <p:bldP spid="21" grpId="1" animBg="1"/>
      <p:bldP spid="25" grpId="0" animBg="1"/>
      <p:bldP spid="25" grpId="1" animBg="1"/>
      <p:bldP spid="30" grpId="0"/>
      <p:bldP spid="3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E40A59-9F5B-411A-B118-D2ACFF1FA51F}"/>
              </a:ext>
            </a:extLst>
          </p:cNvPr>
          <p:cNvGrpSpPr/>
          <p:nvPr/>
        </p:nvGrpSpPr>
        <p:grpSpPr>
          <a:xfrm>
            <a:off x="3234071" y="440645"/>
            <a:ext cx="2461061" cy="732580"/>
            <a:chOff x="1525587" y="1078319"/>
            <a:chExt cx="2461061" cy="732580"/>
          </a:xfrm>
        </p:grpSpPr>
        <p:sp>
          <p:nvSpPr>
            <p:cNvPr id="5" name="矩形 16">
              <a:extLst>
                <a:ext uri="{FF2B5EF4-FFF2-40B4-BE49-F238E27FC236}">
                  <a16:creationId xmlns:a16="http://schemas.microsoft.com/office/drawing/2014/main" id="{909B0119-7C0C-4114-AF2D-24D35BA04EF8}"/>
                </a:ext>
              </a:extLst>
            </p:cNvPr>
            <p:cNvSpPr/>
            <p:nvPr/>
          </p:nvSpPr>
          <p:spPr>
            <a:xfrm>
              <a:off x="1525587" y="1078319"/>
              <a:ext cx="2461061" cy="732580"/>
            </a:xfrm>
            <a:prstGeom prst="rect">
              <a:avLst/>
            </a:prstGeom>
            <a:solidFill>
              <a:srgbClr val="EE9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35hao-jindianyahei" panose="00000500000000000000" pitchFamily="2" charset="-122"/>
                <a:ea typeface="zihun35hao-jindianyahei" panose="00000500000000000000" pitchFamily="2" charset="-122"/>
                <a:sym typeface="zihun35hao-jindianyahei" panose="00000500000000000000" pitchFamily="2" charset="-122"/>
              </a:endParaRPr>
            </a:p>
          </p:txBody>
        </p:sp>
        <p:sp>
          <p:nvSpPr>
            <p:cNvPr id="4" name="文本框 17">
              <a:extLst>
                <a:ext uri="{FF2B5EF4-FFF2-40B4-BE49-F238E27FC236}">
                  <a16:creationId xmlns:a16="http://schemas.microsoft.com/office/drawing/2014/main" id="{90FEC3E0-C4B4-418D-A97B-D94F30BE245D}"/>
                </a:ext>
              </a:extLst>
            </p:cNvPr>
            <p:cNvSpPr txBox="1"/>
            <p:nvPr/>
          </p:nvSpPr>
          <p:spPr>
            <a:xfrm>
              <a:off x="1679019" y="1078391"/>
              <a:ext cx="2307629" cy="732508"/>
            </a:xfrm>
            <a:prstGeom prst="rect">
              <a:avLst/>
            </a:prstGeom>
            <a:noFill/>
          </p:spPr>
          <p:txBody>
            <a:bodyPr wrap="square" rtlCol="0">
              <a:spAutoFit/>
            </a:bodyPr>
            <a:lstStyle/>
            <a:p>
              <a:pPr algn="just">
                <a:lnSpc>
                  <a:spcPct val="130000"/>
                </a:lnSpc>
              </a:pPr>
              <a:r>
                <a:rPr lang="en-US" altLang="zh-CN" sz="32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Khởi</a:t>
              </a:r>
              <a:r>
                <a:rPr lang="en-US" altLang="zh-CN" sz="32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32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động</a:t>
              </a:r>
              <a:endParaRPr lang="zh-CN" altLang="en-US" sz="32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endParaRPr>
            </a:p>
          </p:txBody>
        </p:sp>
      </p:grpSp>
      <p:grpSp>
        <p:nvGrpSpPr>
          <p:cNvPr id="10" name="Group 9">
            <a:extLst>
              <a:ext uri="{FF2B5EF4-FFF2-40B4-BE49-F238E27FC236}">
                <a16:creationId xmlns:a16="http://schemas.microsoft.com/office/drawing/2014/main" id="{C1525D7C-0E2E-40FD-9A0A-B6E4136C6741}"/>
              </a:ext>
            </a:extLst>
          </p:cNvPr>
          <p:cNvGrpSpPr/>
          <p:nvPr/>
        </p:nvGrpSpPr>
        <p:grpSpPr>
          <a:xfrm>
            <a:off x="309082" y="1702132"/>
            <a:ext cx="8632376" cy="687346"/>
            <a:chOff x="318493" y="1702132"/>
            <a:chExt cx="8242318" cy="687346"/>
          </a:xfrm>
        </p:grpSpPr>
        <p:sp>
          <p:nvSpPr>
            <p:cNvPr id="8" name="矩形 15">
              <a:extLst>
                <a:ext uri="{FF2B5EF4-FFF2-40B4-BE49-F238E27FC236}">
                  <a16:creationId xmlns:a16="http://schemas.microsoft.com/office/drawing/2014/main" id="{664DB55E-8357-432E-AEC3-21397520A166}"/>
                </a:ext>
              </a:extLst>
            </p:cNvPr>
            <p:cNvSpPr/>
            <p:nvPr/>
          </p:nvSpPr>
          <p:spPr>
            <a:xfrm>
              <a:off x="517358" y="1702132"/>
              <a:ext cx="7844589" cy="571836"/>
            </a:xfrm>
            <a:prstGeom prst="rect">
              <a:avLst/>
            </a:prstGeom>
            <a:noFill/>
            <a:ln w="19050">
              <a:solidFill>
                <a:srgbClr val="EE9E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35hao-jindianyahei" panose="00000500000000000000" pitchFamily="2" charset="-122"/>
                <a:ea typeface="zihun35hao-jindianyahei" panose="00000500000000000000" pitchFamily="2" charset="-122"/>
                <a:sym typeface="zihun35hao-jindianyahei" panose="00000500000000000000" pitchFamily="2" charset="-122"/>
              </a:endParaRPr>
            </a:p>
          </p:txBody>
        </p:sp>
        <p:sp>
          <p:nvSpPr>
            <p:cNvPr id="9" name="文本框 17">
              <a:extLst>
                <a:ext uri="{FF2B5EF4-FFF2-40B4-BE49-F238E27FC236}">
                  <a16:creationId xmlns:a16="http://schemas.microsoft.com/office/drawing/2014/main" id="{DB0EA15D-EBBB-4D9C-B0E9-C5840BE50B67}"/>
                </a:ext>
              </a:extLst>
            </p:cNvPr>
            <p:cNvSpPr txBox="1"/>
            <p:nvPr/>
          </p:nvSpPr>
          <p:spPr>
            <a:xfrm>
              <a:off x="318493" y="1736992"/>
              <a:ext cx="8242318" cy="652486"/>
            </a:xfrm>
            <a:prstGeom prst="rect">
              <a:avLst/>
            </a:prstGeom>
            <a:noFill/>
          </p:spPr>
          <p:txBody>
            <a:bodyPr wrap="square" rtlCol="0">
              <a:spAutoFit/>
            </a:bodyPr>
            <a:lstStyle/>
            <a:p>
              <a:pPr algn="just">
                <a:lnSpc>
                  <a:spcPct val="130000"/>
                </a:lnSpc>
              </a:pP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1.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Đọc</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đoạn</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2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bài</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“Ng</a:t>
              </a:r>
              <a:r>
                <a:rPr lang="vi-VN"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ười</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ăn</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xin</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và</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nêu</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giọng</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đọc</a:t>
              </a:r>
              <a:endParaRPr lang="zh-CN" altLang="en-US"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endParaRPr>
            </a:p>
          </p:txBody>
        </p:sp>
      </p:grpSp>
      <p:grpSp>
        <p:nvGrpSpPr>
          <p:cNvPr id="11" name="Group 10">
            <a:extLst>
              <a:ext uri="{FF2B5EF4-FFF2-40B4-BE49-F238E27FC236}">
                <a16:creationId xmlns:a16="http://schemas.microsoft.com/office/drawing/2014/main" id="{6B710111-78D7-4E1D-9F4B-2389774CE41E}"/>
              </a:ext>
            </a:extLst>
          </p:cNvPr>
          <p:cNvGrpSpPr/>
          <p:nvPr/>
        </p:nvGrpSpPr>
        <p:grpSpPr>
          <a:xfrm>
            <a:off x="512651" y="2802875"/>
            <a:ext cx="7844589" cy="652486"/>
            <a:chOff x="517358" y="1621796"/>
            <a:chExt cx="7844589" cy="652486"/>
          </a:xfrm>
        </p:grpSpPr>
        <p:sp>
          <p:nvSpPr>
            <p:cNvPr id="12" name="矩形 15">
              <a:extLst>
                <a:ext uri="{FF2B5EF4-FFF2-40B4-BE49-F238E27FC236}">
                  <a16:creationId xmlns:a16="http://schemas.microsoft.com/office/drawing/2014/main" id="{9B387300-0F2C-4B99-8413-FDDFFFE301A7}"/>
                </a:ext>
              </a:extLst>
            </p:cNvPr>
            <p:cNvSpPr/>
            <p:nvPr/>
          </p:nvSpPr>
          <p:spPr>
            <a:xfrm>
              <a:off x="517358" y="1702132"/>
              <a:ext cx="7844589" cy="571836"/>
            </a:xfrm>
            <a:prstGeom prst="rect">
              <a:avLst/>
            </a:prstGeom>
            <a:noFill/>
            <a:ln w="19050">
              <a:solidFill>
                <a:srgbClr val="EE9E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35hao-jindianyahei" panose="00000500000000000000" pitchFamily="2" charset="-122"/>
                <a:ea typeface="zihun35hao-jindianyahei" panose="00000500000000000000" pitchFamily="2" charset="-122"/>
                <a:sym typeface="zihun35hao-jindianyahei" panose="00000500000000000000" pitchFamily="2" charset="-122"/>
              </a:endParaRPr>
            </a:p>
          </p:txBody>
        </p:sp>
        <p:sp>
          <p:nvSpPr>
            <p:cNvPr id="13" name="文本框 17">
              <a:extLst>
                <a:ext uri="{FF2B5EF4-FFF2-40B4-BE49-F238E27FC236}">
                  <a16:creationId xmlns:a16="http://schemas.microsoft.com/office/drawing/2014/main" id="{94183E33-AC9E-41A1-B83E-70789A060A5F}"/>
                </a:ext>
              </a:extLst>
            </p:cNvPr>
            <p:cNvSpPr txBox="1"/>
            <p:nvPr/>
          </p:nvSpPr>
          <p:spPr>
            <a:xfrm>
              <a:off x="604198" y="1621796"/>
              <a:ext cx="7661497" cy="652486"/>
            </a:xfrm>
            <a:prstGeom prst="rect">
              <a:avLst/>
            </a:prstGeom>
            <a:noFill/>
          </p:spPr>
          <p:txBody>
            <a:bodyPr wrap="square" rtlCol="0">
              <a:spAutoFit/>
            </a:bodyPr>
            <a:lstStyle/>
            <a:p>
              <a:pPr algn="just">
                <a:lnSpc>
                  <a:spcPct val="130000"/>
                </a:lnSpc>
              </a:pP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2.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Nêu</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nội</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dung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của</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bài</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a:t>
              </a:r>
              <a:endParaRPr lang="zh-CN" altLang="en-US"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endParaRPr>
            </a:p>
          </p:txBody>
        </p:sp>
      </p:grpSp>
      <p:sp>
        <p:nvSpPr>
          <p:cNvPr id="14" name="Rectangle: Rounded Corners 13">
            <a:extLst>
              <a:ext uri="{FF2B5EF4-FFF2-40B4-BE49-F238E27FC236}">
                <a16:creationId xmlns:a16="http://schemas.microsoft.com/office/drawing/2014/main" id="{F569C2D6-7C65-4A49-8DE0-3060D6CCEE46}"/>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238283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Rounded Corners 13">
            <a:extLst>
              <a:ext uri="{FF2B5EF4-FFF2-40B4-BE49-F238E27FC236}">
                <a16:creationId xmlns:a16="http://schemas.microsoft.com/office/drawing/2014/main" id="{75D497B7-638C-4684-B374-0B51231F8A99}"/>
              </a:ext>
            </a:extLst>
          </p:cNvPr>
          <p:cNvSpPr/>
          <p:nvPr/>
        </p:nvSpPr>
        <p:spPr>
          <a:xfrm>
            <a:off x="252663" y="4301067"/>
            <a:ext cx="8662737" cy="1352740"/>
          </a:xfrm>
          <a:prstGeom prst="round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b="1" dirty="0">
                <a:solidFill>
                  <a:schemeClr val="tx1"/>
                </a:solidFill>
                <a:latin typeface="Times New Roman" panose="02020603050405020304" pitchFamily="18" charset="0"/>
                <a:cs typeface="Times New Roman" panose="02020603050405020304" pitchFamily="18" charset="0"/>
              </a:rPr>
              <a:t>NỘI DUNG: </a:t>
            </a:r>
          </a:p>
        </p:txBody>
      </p:sp>
      <p:sp>
        <p:nvSpPr>
          <p:cNvPr id="16" name="TextBox 15">
            <a:extLst>
              <a:ext uri="{FF2B5EF4-FFF2-40B4-BE49-F238E27FC236}">
                <a16:creationId xmlns:a16="http://schemas.microsoft.com/office/drawing/2014/main" id="{3ECB425D-473F-4B90-B867-48B0206B775B}"/>
              </a:ext>
            </a:extLst>
          </p:cNvPr>
          <p:cNvSpPr txBox="1"/>
          <p:nvPr/>
        </p:nvSpPr>
        <p:spPr>
          <a:xfrm>
            <a:off x="1789696" y="4453478"/>
            <a:ext cx="7101641" cy="1200329"/>
          </a:xfrm>
          <a:prstGeom prst="rect">
            <a:avLst/>
          </a:prstGeom>
          <a:noFill/>
        </p:spPr>
        <p:txBody>
          <a:bodyPr wrap="square">
            <a:spAutoFit/>
          </a:bodyPr>
          <a:lstStyle/>
          <a:p>
            <a:pPr>
              <a:defRPr/>
            </a:pPr>
            <a:r>
              <a:rPr lang="en-US" sz="2400" b="1" dirty="0">
                <a:solidFill>
                  <a:schemeClr val="accent4">
                    <a:lumMod val="50000"/>
                  </a:schemeClr>
                </a:solidFill>
                <a:latin typeface="Times New Roman" pitchFamily="18" charset="0"/>
              </a:rPr>
              <a:t>Ca </a:t>
            </a:r>
            <a:r>
              <a:rPr lang="en-US" sz="2400" b="1" dirty="0" err="1">
                <a:solidFill>
                  <a:schemeClr val="accent4">
                    <a:lumMod val="50000"/>
                  </a:schemeClr>
                </a:solidFill>
                <a:latin typeface="Times New Roman" pitchFamily="18" charset="0"/>
              </a:rPr>
              <a:t>ngợi</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sự</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chính</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trực</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thanh</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liêm</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tấm</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lòng</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vì</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dân</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vì</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nước</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của</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Tô</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Hiến</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Thành</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vị</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quan</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nổi</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tiếng</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cương</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trực</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thời</a:t>
            </a:r>
            <a:r>
              <a:rPr lang="en-US" sz="2400" b="1" dirty="0">
                <a:solidFill>
                  <a:schemeClr val="accent4">
                    <a:lumMod val="50000"/>
                  </a:schemeClr>
                </a:solidFill>
                <a:latin typeface="Times New Roman" pitchFamily="18" charset="0"/>
              </a:rPr>
              <a:t> </a:t>
            </a:r>
            <a:r>
              <a:rPr lang="en-US" sz="2400" b="1" dirty="0" err="1">
                <a:solidFill>
                  <a:schemeClr val="accent4">
                    <a:lumMod val="50000"/>
                  </a:schemeClr>
                </a:solidFill>
                <a:latin typeface="Times New Roman" pitchFamily="18" charset="0"/>
              </a:rPr>
              <a:t>xưa</a:t>
            </a:r>
            <a:r>
              <a:rPr lang="en-US" sz="2400" b="1" dirty="0">
                <a:solidFill>
                  <a:schemeClr val="accent4">
                    <a:lumMod val="50000"/>
                  </a:schemeClr>
                </a:solidFill>
                <a:latin typeface="Times New Roman" pitchFamily="18" charset="0"/>
              </a:rPr>
              <a:t>.</a:t>
            </a:r>
          </a:p>
        </p:txBody>
      </p:sp>
      <p:sp>
        <p:nvSpPr>
          <p:cNvPr id="11" name="Rectangle: Rounded Corners 10">
            <a:extLst>
              <a:ext uri="{FF2B5EF4-FFF2-40B4-BE49-F238E27FC236}">
                <a16:creationId xmlns:a16="http://schemas.microsoft.com/office/drawing/2014/main" id="{38A7FEAE-FE15-4A7F-9039-D09BC0E8041C}"/>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id="{9B987883-E260-41B3-922B-A2DCC166F73F}"/>
              </a:ext>
            </a:extLst>
          </p:cNvPr>
          <p:cNvGrpSpPr>
            <a:grpSpLocks/>
          </p:cNvGrpSpPr>
          <p:nvPr/>
        </p:nvGrpSpPr>
        <p:grpSpPr bwMode="auto">
          <a:xfrm>
            <a:off x="12031" y="432762"/>
            <a:ext cx="9144000" cy="954300"/>
            <a:chOff x="816491" y="3018734"/>
            <a:chExt cx="8144003" cy="1031007"/>
          </a:xfrm>
        </p:grpSpPr>
        <p:sp>
          <p:nvSpPr>
            <p:cNvPr id="18" name="Pentagon 177">
              <a:extLst>
                <a:ext uri="{FF2B5EF4-FFF2-40B4-BE49-F238E27FC236}">
                  <a16:creationId xmlns:a16="http://schemas.microsoft.com/office/drawing/2014/main" id="{5F4D865F-9C97-4D6C-B01D-5BB80AE4AEBC}"/>
                </a:ext>
              </a:extLst>
            </p:cNvPr>
            <p:cNvSpPr/>
            <p:nvPr/>
          </p:nvSpPr>
          <p:spPr>
            <a:xfrm>
              <a:off x="1715751" y="3018734"/>
              <a:ext cx="7244743" cy="951251"/>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F326B142-42D0-4CBE-B65F-37F1A77ECEBF}"/>
                </a:ext>
              </a:extLst>
            </p:cNvPr>
            <p:cNvSpPr txBox="1"/>
            <p:nvPr/>
          </p:nvSpPr>
          <p:spPr>
            <a:xfrm>
              <a:off x="816491" y="3025901"/>
              <a:ext cx="1060741" cy="548651"/>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Ý 1</a:t>
              </a:r>
            </a:p>
          </p:txBody>
        </p:sp>
        <p:sp>
          <p:nvSpPr>
            <p:cNvPr id="30" name="TextBox 29">
              <a:extLst>
                <a:ext uri="{FF2B5EF4-FFF2-40B4-BE49-F238E27FC236}">
                  <a16:creationId xmlns:a16="http://schemas.microsoft.com/office/drawing/2014/main" id="{6E41BA5F-E96E-4A54-B296-B9E533C7F508}"/>
                </a:ext>
              </a:extLst>
            </p:cNvPr>
            <p:cNvSpPr txBox="1"/>
            <p:nvPr/>
          </p:nvSpPr>
          <p:spPr>
            <a:xfrm>
              <a:off x="1877233" y="3018943"/>
              <a:ext cx="6686416" cy="1030798"/>
            </a:xfrm>
            <a:prstGeom prst="rect">
              <a:avLst/>
            </a:prstGeom>
            <a:noFill/>
            <a:effectLst/>
          </p:spPr>
          <p:txBody>
            <a:bodyPr wrap="square">
              <a:spAutoFit/>
            </a:bodyPr>
            <a:lstStyle/>
            <a:p>
              <a:pPr algn="ctr">
                <a:defRPr/>
              </a:pPr>
              <a:r>
                <a:rPr lang="vi-VN" sz="2800" b="1" dirty="0">
                  <a:latin typeface="Times New Roman" pitchFamily="18" charset="0"/>
                  <a:cs typeface="Times New Roman" pitchFamily="18" charset="0"/>
                </a:rPr>
                <a:t>Thái độ của Tô Hiến Thành trong việc lập ngôi vua</a:t>
              </a:r>
              <a:endParaRPr lang="en-US" sz="2700" b="1" dirty="0">
                <a:solidFill>
                  <a:schemeClr val="bg2">
                    <a:lumMod val="10000"/>
                  </a:schemeClr>
                </a:solidFill>
                <a:latin typeface="Times New Roman" panose="02020603050405020304" pitchFamily="18" charset="0"/>
                <a:cs typeface="Times New Roman" panose="02020603050405020304" pitchFamily="18" charset="0"/>
              </a:endParaRPr>
            </a:p>
          </p:txBody>
        </p:sp>
      </p:grpSp>
      <p:grpSp>
        <p:nvGrpSpPr>
          <p:cNvPr id="31" name="Group 30">
            <a:extLst>
              <a:ext uri="{FF2B5EF4-FFF2-40B4-BE49-F238E27FC236}">
                <a16:creationId xmlns:a16="http://schemas.microsoft.com/office/drawing/2014/main" id="{F9A503DB-3141-40D8-80A4-AF08D724C71F}"/>
              </a:ext>
            </a:extLst>
          </p:cNvPr>
          <p:cNvGrpSpPr>
            <a:grpSpLocks/>
          </p:cNvGrpSpPr>
          <p:nvPr/>
        </p:nvGrpSpPr>
        <p:grpSpPr bwMode="auto">
          <a:xfrm>
            <a:off x="45741" y="1608068"/>
            <a:ext cx="9110290" cy="1018246"/>
            <a:chOff x="-367506" y="2948546"/>
            <a:chExt cx="9287605" cy="1100093"/>
          </a:xfrm>
        </p:grpSpPr>
        <p:sp>
          <p:nvSpPr>
            <p:cNvPr id="32" name="Pentagon 177">
              <a:extLst>
                <a:ext uri="{FF2B5EF4-FFF2-40B4-BE49-F238E27FC236}">
                  <a16:creationId xmlns:a16="http://schemas.microsoft.com/office/drawing/2014/main" id="{410E77DB-CDF4-4EC3-8F72-AB9FDACED0DC}"/>
                </a:ext>
              </a:extLst>
            </p:cNvPr>
            <p:cNvSpPr/>
            <p:nvPr/>
          </p:nvSpPr>
          <p:spPr>
            <a:xfrm>
              <a:off x="614484" y="2948546"/>
              <a:ext cx="8305615" cy="1100093"/>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72D157A6-B88F-4197-9F45-5C3D97FD77EE}"/>
                </a:ext>
              </a:extLst>
            </p:cNvPr>
            <p:cNvSpPr txBox="1"/>
            <p:nvPr/>
          </p:nvSpPr>
          <p:spPr>
            <a:xfrm>
              <a:off x="-367506" y="3061757"/>
              <a:ext cx="1214169" cy="548650"/>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Ý 2</a:t>
              </a:r>
            </a:p>
          </p:txBody>
        </p:sp>
        <p:sp>
          <p:nvSpPr>
            <p:cNvPr id="34" name="TextBox 33">
              <a:extLst>
                <a:ext uri="{FF2B5EF4-FFF2-40B4-BE49-F238E27FC236}">
                  <a16:creationId xmlns:a16="http://schemas.microsoft.com/office/drawing/2014/main" id="{92296808-26DA-4E57-BBC1-FF8330E1208C}"/>
                </a:ext>
              </a:extLst>
            </p:cNvPr>
            <p:cNvSpPr txBox="1"/>
            <p:nvPr/>
          </p:nvSpPr>
          <p:spPr>
            <a:xfrm>
              <a:off x="846663" y="2992404"/>
              <a:ext cx="7554878" cy="1030798"/>
            </a:xfrm>
            <a:prstGeom prst="rect">
              <a:avLst/>
            </a:prstGeom>
            <a:noFill/>
            <a:effectLst/>
          </p:spPr>
          <p:txBody>
            <a:bodyPr wrap="square">
              <a:spAutoFit/>
            </a:bodyPr>
            <a:lstStyle/>
            <a:p>
              <a:pPr algn="ctr">
                <a:defRPr/>
              </a:pPr>
              <a:r>
                <a:rPr lang="en-US" sz="2800" b="1" dirty="0" err="1">
                  <a:solidFill>
                    <a:schemeClr val="bg2">
                      <a:lumMod val="10000"/>
                    </a:schemeClr>
                  </a:solidFill>
                  <a:latin typeface="Times New Roman" panose="02020603050405020304" pitchFamily="18" charset="0"/>
                  <a:cs typeface="Times New Roman" panose="02020603050405020304" pitchFamily="18" charset="0"/>
                </a:rPr>
                <a:t>Tô</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Hiến</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Thành</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lâm</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bệnh</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nặng</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có</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Vũ</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Tán</a:t>
              </a:r>
              <a:r>
                <a:rPr lang="en-US" sz="2800" b="1" dirty="0">
                  <a:solidFill>
                    <a:schemeClr val="bg2">
                      <a:lumMod val="10000"/>
                    </a:schemeClr>
                  </a:solidFill>
                  <a:latin typeface="Times New Roman" panose="02020603050405020304" pitchFamily="18" charset="0"/>
                  <a:cs typeface="Times New Roman" panose="02020603050405020304" pitchFamily="18" charset="0"/>
                </a:rPr>
                <a:t> Đ</a:t>
              </a:r>
              <a:r>
                <a:rPr lang="vi-VN" sz="2800" b="1" dirty="0">
                  <a:solidFill>
                    <a:schemeClr val="bg2">
                      <a:lumMod val="10000"/>
                    </a:schemeClr>
                  </a:solidFill>
                  <a:latin typeface="Times New Roman" panose="02020603050405020304" pitchFamily="18" charset="0"/>
                  <a:cs typeface="Times New Roman" panose="02020603050405020304" pitchFamily="18" charset="0"/>
                </a:rPr>
                <a:t>ường</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hầu</a:t>
              </a:r>
              <a:r>
                <a:rPr lang="en-US" sz="2800" b="1" dirty="0">
                  <a:solidFill>
                    <a:schemeClr val="bg2">
                      <a:lumMod val="10000"/>
                    </a:schemeClr>
                  </a:solidFill>
                  <a:latin typeface="Times New Roman" panose="02020603050405020304" pitchFamily="18" charset="0"/>
                  <a:cs typeface="Times New Roman" panose="02020603050405020304" pitchFamily="18" charset="0"/>
                </a:rPr>
                <a:t> </a:t>
              </a:r>
              <a:r>
                <a:rPr lang="en-US" sz="2800" b="1" dirty="0" err="1">
                  <a:solidFill>
                    <a:schemeClr val="bg2">
                      <a:lumMod val="10000"/>
                    </a:schemeClr>
                  </a:solidFill>
                  <a:latin typeface="Times New Roman" panose="02020603050405020304" pitchFamily="18" charset="0"/>
                  <a:cs typeface="Times New Roman" panose="02020603050405020304" pitchFamily="18" charset="0"/>
                </a:rPr>
                <a:t>hạ</a:t>
              </a:r>
              <a:endParaRPr lang="en-US" sz="2800" b="1" dirty="0">
                <a:solidFill>
                  <a:schemeClr val="bg2">
                    <a:lumMod val="10000"/>
                  </a:schemeClr>
                </a:solidFill>
                <a:latin typeface="Times New Roman" panose="02020603050405020304" pitchFamily="18" charset="0"/>
                <a:cs typeface="Times New Roman" panose="02020603050405020304" pitchFamily="18" charset="0"/>
              </a:endParaRPr>
            </a:p>
          </p:txBody>
        </p:sp>
      </p:grpSp>
      <p:grpSp>
        <p:nvGrpSpPr>
          <p:cNvPr id="35" name="Group 34">
            <a:extLst>
              <a:ext uri="{FF2B5EF4-FFF2-40B4-BE49-F238E27FC236}">
                <a16:creationId xmlns:a16="http://schemas.microsoft.com/office/drawing/2014/main" id="{CF59DF83-83AE-420B-8F25-7BA2F3136E01}"/>
              </a:ext>
            </a:extLst>
          </p:cNvPr>
          <p:cNvGrpSpPr/>
          <p:nvPr/>
        </p:nvGrpSpPr>
        <p:grpSpPr>
          <a:xfrm>
            <a:off x="45741" y="2886020"/>
            <a:ext cx="8499974" cy="646218"/>
            <a:chOff x="322011" y="5869713"/>
            <a:chExt cx="8499974" cy="646218"/>
          </a:xfrm>
        </p:grpSpPr>
        <p:sp>
          <p:nvSpPr>
            <p:cNvPr id="36" name="Pentagon 177">
              <a:extLst>
                <a:ext uri="{FF2B5EF4-FFF2-40B4-BE49-F238E27FC236}">
                  <a16:creationId xmlns:a16="http://schemas.microsoft.com/office/drawing/2014/main" id="{5CE1C2F1-28C5-4E2D-99EE-B3A232D7F1B0}"/>
                </a:ext>
              </a:extLst>
            </p:cNvPr>
            <p:cNvSpPr/>
            <p:nvPr/>
          </p:nvSpPr>
          <p:spPr bwMode="auto">
            <a:xfrm>
              <a:off x="1311966" y="5916940"/>
              <a:ext cx="7510019" cy="598991"/>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8EEFD5F7-1626-444B-82F8-FF5BDF37EF8D}"/>
                </a:ext>
              </a:extLst>
            </p:cNvPr>
            <p:cNvSpPr txBox="1"/>
            <p:nvPr/>
          </p:nvSpPr>
          <p:spPr bwMode="auto">
            <a:xfrm>
              <a:off x="322011" y="5869713"/>
              <a:ext cx="1190989" cy="507832"/>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Ý 3</a:t>
              </a:r>
            </a:p>
          </p:txBody>
        </p:sp>
        <p:sp>
          <p:nvSpPr>
            <p:cNvPr id="38" name="TextBox 37">
              <a:extLst>
                <a:ext uri="{FF2B5EF4-FFF2-40B4-BE49-F238E27FC236}">
                  <a16:creationId xmlns:a16="http://schemas.microsoft.com/office/drawing/2014/main" id="{DA66326F-17E1-4589-B73D-282F2B0C473D}"/>
                </a:ext>
              </a:extLst>
            </p:cNvPr>
            <p:cNvSpPr txBox="1"/>
            <p:nvPr/>
          </p:nvSpPr>
          <p:spPr bwMode="auto">
            <a:xfrm>
              <a:off x="1756214" y="5940287"/>
              <a:ext cx="6831195" cy="523220"/>
            </a:xfrm>
            <a:prstGeom prst="rect">
              <a:avLst/>
            </a:prstGeom>
            <a:noFill/>
            <a:effectLst/>
          </p:spPr>
          <p:txBody>
            <a:bodyPr wrap="square">
              <a:spAutoFit/>
            </a:bodyPr>
            <a:lstStyle/>
            <a:p>
              <a:pPr>
                <a:defRPr/>
              </a:pPr>
              <a:r>
                <a:rPr lang="vi-VN" altLang="en-US" sz="2800" b="1" dirty="0">
                  <a:latin typeface="Times New Roman" panose="02020603050405020304" pitchFamily="18" charset="0"/>
                  <a:cs typeface="Times New Roman" panose="02020603050405020304" pitchFamily="18" charset="0"/>
                </a:rPr>
                <a:t>Tô Hiến Thành tiến cử người tài giúp nước</a:t>
              </a:r>
              <a:endParaRPr lang="en-US" sz="2800" b="1" dirty="0">
                <a:solidFill>
                  <a:schemeClr val="bg2">
                    <a:lumMod val="10000"/>
                  </a:schemeClr>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631668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barn(inVertical)">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barn(inVertic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barn(inVertical)">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73;p9">
            <a:extLst>
              <a:ext uri="{FF2B5EF4-FFF2-40B4-BE49-F238E27FC236}">
                <a16:creationId xmlns:a16="http://schemas.microsoft.com/office/drawing/2014/main" id="{21E2F1F1-A1C7-4D22-AF8A-8437B21D8E04}"/>
              </a:ext>
            </a:extLst>
          </p:cNvPr>
          <p:cNvSpPr/>
          <p:nvPr/>
        </p:nvSpPr>
        <p:spPr>
          <a:xfrm>
            <a:off x="2177716" y="2305673"/>
            <a:ext cx="4848725" cy="1524000"/>
          </a:xfrm>
          <a:custGeom>
            <a:avLst/>
            <a:gdLst/>
            <a:ahLst/>
            <a:cxnLst/>
            <a:rect l="l" t="t" r="r" b="b"/>
            <a:pathLst>
              <a:path w="394" h="406" extrusionOk="0">
                <a:moveTo>
                  <a:pt x="192" y="3"/>
                </a:moveTo>
                <a:cubicBezTo>
                  <a:pt x="153" y="11"/>
                  <a:pt x="35" y="4"/>
                  <a:pt x="15" y="43"/>
                </a:cubicBezTo>
                <a:cubicBezTo>
                  <a:pt x="3" y="60"/>
                  <a:pt x="1" y="178"/>
                  <a:pt x="2" y="199"/>
                </a:cubicBezTo>
                <a:cubicBezTo>
                  <a:pt x="3" y="231"/>
                  <a:pt x="0" y="318"/>
                  <a:pt x="14" y="344"/>
                </a:cubicBezTo>
                <a:cubicBezTo>
                  <a:pt x="43" y="406"/>
                  <a:pt x="142" y="386"/>
                  <a:pt x="195" y="383"/>
                </a:cubicBezTo>
                <a:cubicBezTo>
                  <a:pt x="225" y="381"/>
                  <a:pt x="330" y="393"/>
                  <a:pt x="360" y="370"/>
                </a:cubicBezTo>
                <a:cubicBezTo>
                  <a:pt x="394" y="341"/>
                  <a:pt x="383" y="251"/>
                  <a:pt x="381" y="197"/>
                </a:cubicBezTo>
                <a:cubicBezTo>
                  <a:pt x="380" y="165"/>
                  <a:pt x="382" y="82"/>
                  <a:pt x="368" y="50"/>
                </a:cubicBezTo>
                <a:cubicBezTo>
                  <a:pt x="344" y="4"/>
                  <a:pt x="273" y="0"/>
                  <a:pt x="192" y="3"/>
                </a:cubicBezTo>
              </a:path>
            </a:pathLst>
          </a:custGeom>
          <a:solidFill>
            <a:srgbClr val="FC6C2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 name="Title 3">
            <a:extLst>
              <a:ext uri="{FF2B5EF4-FFF2-40B4-BE49-F238E27FC236}">
                <a16:creationId xmlns:a16="http://schemas.microsoft.com/office/drawing/2014/main" id="{440B0EBB-EF33-4F12-9096-43EB9F4A4D8E}"/>
              </a:ext>
            </a:extLst>
          </p:cNvPr>
          <p:cNvSpPr txBox="1">
            <a:spLocks/>
          </p:cNvSpPr>
          <p:nvPr/>
        </p:nvSpPr>
        <p:spPr>
          <a:xfrm>
            <a:off x="628650" y="2793752"/>
            <a:ext cx="7886700" cy="547842"/>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i="1" dirty="0">
                <a:latin typeface="HP001 4 hàng" panose="020B0603050302020204" pitchFamily="34" charset="0"/>
                <a:cs typeface="Times New Roman" pitchFamily="18" charset="0"/>
              </a:rPr>
              <a:t>3. </a:t>
            </a:r>
            <a:r>
              <a:rPr lang="en-US" sz="3200" b="1" i="1" dirty="0" err="1">
                <a:latin typeface="HP001 4 hàng" panose="020B0603050302020204" pitchFamily="34" charset="0"/>
                <a:cs typeface="Times New Roman" pitchFamily="18" charset="0"/>
              </a:rPr>
              <a:t>Thực</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hành</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đọc</a:t>
            </a:r>
            <a:endParaRPr lang="en-US" sz="3200" b="1" i="1" dirty="0">
              <a:latin typeface="HP001 4 hàng" panose="020B0603050302020204" pitchFamily="34" charset="0"/>
              <a:cs typeface="Times New Roman" pitchFamily="18" charset="0"/>
            </a:endParaRPr>
          </a:p>
        </p:txBody>
      </p:sp>
      <p:sp>
        <p:nvSpPr>
          <p:cNvPr id="7" name="Rectangle: Rounded Corners 6">
            <a:extLst>
              <a:ext uri="{FF2B5EF4-FFF2-40B4-BE49-F238E27FC236}">
                <a16:creationId xmlns:a16="http://schemas.microsoft.com/office/drawing/2014/main" id="{EE984434-F770-41DA-8662-6E88F453BE18}"/>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48972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ED44D9CE-30B3-4FE8-A870-3C74B8E7473F}"/>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BB6E5DF2-AE72-45A6-880F-9C9175E619AE}"/>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10" name="TextBox 9">
            <a:extLst>
              <a:ext uri="{FF2B5EF4-FFF2-40B4-BE49-F238E27FC236}">
                <a16:creationId xmlns:a16="http://schemas.microsoft.com/office/drawing/2014/main" id="{31C6509A-5E54-4FDB-AFD4-78CA689608D7}"/>
              </a:ext>
            </a:extLst>
          </p:cNvPr>
          <p:cNvSpPr txBox="1"/>
          <p:nvPr/>
        </p:nvSpPr>
        <p:spPr>
          <a:xfrm>
            <a:off x="244241" y="572726"/>
            <a:ext cx="8733181" cy="6247864"/>
          </a:xfrm>
          <a:prstGeom prst="rect">
            <a:avLst/>
          </a:prstGeom>
          <a:noFill/>
        </p:spPr>
        <p:txBody>
          <a:bodyPr wrap="square">
            <a:spAutoFit/>
          </a:bodyPr>
          <a:lstStyle/>
          <a:p>
            <a:pPr indent="360363" algn="just"/>
            <a:r>
              <a:rPr lang="vi-VN" sz="2000" dirty="0">
                <a:latin typeface="Times New Roman" pitchFamily="18" charset="0"/>
                <a:cs typeface="Times New Roman" pitchFamily="18" charset="0"/>
              </a:rPr>
              <a:t>Tô Hiến Thành làm quan triều Lý, nổi tiếng là người chính trực.</a:t>
            </a:r>
          </a:p>
          <a:p>
            <a:pPr indent="360363" algn="just"/>
            <a:r>
              <a:rPr lang="vi-VN" sz="2000" dirty="0">
                <a:latin typeface="Times New Roman" pitchFamily="18" charset="0"/>
                <a:cs typeface="Times New Roman" pitchFamily="18" charset="0"/>
              </a:rPr>
              <a:t>Năm 1175, vua Lý Anh Tông mất, di chiếu cho Tô Hiến Thành phò tá thái tử Long Cán, con bà thái hậu họ Đỗ, lên ngôi. Nhưng bà Chiêu Linh thái hậu lại muốn lập con mình là Long Xưởng. Bà cho người đem vàng bạc đút lót vợ Tô Hiến Thành để nhờ ông giúp đỡ. Tô Hiến Thành nhất định không nghe, cứ theo di chiếu lập Long Cán làm vua. Đó là vua Lý Cao Tông.</a:t>
            </a:r>
          </a:p>
          <a:p>
            <a:pPr indent="360363" algn="just"/>
            <a:r>
              <a:rPr lang="vi-VN" sz="2000" dirty="0">
                <a:latin typeface="Times New Roman" pitchFamily="18" charset="0"/>
                <a:cs typeface="Times New Roman" pitchFamily="18" charset="0"/>
              </a:rPr>
              <a:t>Phò tá Cao Tông được 4 năm, Tô Hiến Thành lâm bệnh nặng. Quan tham tri chính sự là Vũ Tán Đường ngày đêm hầu hạ bên giường bệnh. Còn gián nghị đại phu Trần Trung Tá do bận nhiều công việc nên không mấy khi tới thăm Tô Hiến Thành được.</a:t>
            </a:r>
          </a:p>
          <a:p>
            <a:pPr indent="360363" algn="just"/>
            <a:r>
              <a:rPr lang="vi-VN" sz="2000" dirty="0">
                <a:latin typeface="Times New Roman" pitchFamily="18" charset="0"/>
                <a:cs typeface="Times New Roman" pitchFamily="18" charset="0"/>
              </a:rPr>
              <a:t>Một hôm, Đỗ thái hậu và vua tới thăm ông, hỏi:</a:t>
            </a:r>
          </a:p>
          <a:p>
            <a:pPr indent="360363" algn="just"/>
            <a:r>
              <a:rPr lang="vi-VN" sz="2000" dirty="0">
                <a:latin typeface="Times New Roman" pitchFamily="18" charset="0"/>
                <a:cs typeface="Times New Roman" pitchFamily="18" charset="0"/>
              </a:rPr>
              <a:t>- Nếu chẳng may ông mất thì ai sẽ là người thay ông?</a:t>
            </a:r>
          </a:p>
          <a:p>
            <a:pPr indent="360363" algn="just"/>
            <a:r>
              <a:rPr lang="vi-VN" sz="2000" dirty="0">
                <a:latin typeface="Times New Roman" pitchFamily="18" charset="0"/>
                <a:cs typeface="Times New Roman" pitchFamily="18" charset="0"/>
              </a:rPr>
              <a:t>Tô Hiến Thành không do dự, đáp:</a:t>
            </a:r>
          </a:p>
          <a:p>
            <a:pPr indent="360363" algn="just"/>
            <a:r>
              <a:rPr lang="vi-VN" sz="2000" dirty="0">
                <a:latin typeface="Times New Roman" pitchFamily="18" charset="0"/>
                <a:cs typeface="Times New Roman" pitchFamily="18" charset="0"/>
              </a:rPr>
              <a:t>- Có gián nghị đại phu Trần Trung Tá.</a:t>
            </a:r>
          </a:p>
          <a:p>
            <a:pPr indent="360363" algn="just"/>
            <a:r>
              <a:rPr lang="vi-VN" sz="2000" dirty="0">
                <a:latin typeface="Times New Roman" pitchFamily="18" charset="0"/>
                <a:cs typeface="Times New Roman" pitchFamily="18" charset="0"/>
              </a:rPr>
              <a:t>Thái hậu ngạc nhiên hỏi:</a:t>
            </a:r>
          </a:p>
          <a:p>
            <a:pPr indent="360363" algn="just"/>
            <a:r>
              <a:rPr lang="vi-VN" sz="2000" dirty="0">
                <a:latin typeface="Times New Roman" pitchFamily="18" charset="0"/>
                <a:cs typeface="Times New Roman" pitchFamily="18" charset="0"/>
              </a:rPr>
              <a:t>- Vũ Tán Đường hết lòng vì ông, sao không tiến cử?</a:t>
            </a:r>
          </a:p>
          <a:p>
            <a:pPr indent="360363" algn="just"/>
            <a:r>
              <a:rPr lang="vi-VN" sz="2000" dirty="0">
                <a:latin typeface="Times New Roman" pitchFamily="18" charset="0"/>
                <a:cs typeface="Times New Roman" pitchFamily="18" charset="0"/>
              </a:rPr>
              <a:t>Tô Hiến Thành tâu: </a:t>
            </a:r>
          </a:p>
          <a:p>
            <a:pPr marL="342900" indent="-342900" algn="just">
              <a:buFontTx/>
              <a:buChar char="-"/>
            </a:pPr>
            <a:r>
              <a:rPr lang="vi-VN" sz="2000" dirty="0">
                <a:latin typeface="Times New Roman" pitchFamily="18" charset="0"/>
                <a:cs typeface="Times New Roman" pitchFamily="18" charset="0"/>
              </a:rPr>
              <a:t>Nếu Thái Hậu hỏi người hầu hạ giỏi thì thần xin cử Vũ Tán Đường, còn hỏi người tài ba giúp nước, thần xin cử Trần Trung Tá.</a:t>
            </a:r>
            <a:endParaRPr lang="en-US" sz="2000" dirty="0">
              <a:latin typeface="Times New Roman" pitchFamily="18" charset="0"/>
              <a:cs typeface="Times New Roman" pitchFamily="18" charset="0"/>
            </a:endParaRPr>
          </a:p>
          <a:p>
            <a:pPr lvl="8" algn="just"/>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Theo </a:t>
            </a:r>
            <a:r>
              <a:rPr lang="vi-VN" sz="2000" b="1" dirty="0">
                <a:latin typeface="Times New Roman" pitchFamily="18" charset="0"/>
                <a:cs typeface="Times New Roman" pitchFamily="18" charset="0"/>
              </a:rPr>
              <a:t>Quỳnh Cư, Đỗ Đức Hùng</a:t>
            </a:r>
            <a:endParaRPr lang="vi-VN" sz="2000" dirty="0">
              <a:latin typeface="Times New Roman" pitchFamily="18" charset="0"/>
              <a:cs typeface="Times New Roman" pitchFamily="18" charset="0"/>
            </a:endParaRPr>
          </a:p>
        </p:txBody>
      </p:sp>
    </p:spTree>
    <p:extLst>
      <p:ext uri="{BB962C8B-B14F-4D97-AF65-F5344CB8AC3E}">
        <p14:creationId xmlns:p14="http://schemas.microsoft.com/office/powerpoint/2010/main" val="4042978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D5ED7-27C5-4089-92CD-519D079937F0}"/>
              </a:ext>
            </a:extLst>
          </p:cNvPr>
          <p:cNvSpPr>
            <a:spLocks noGrp="1"/>
          </p:cNvSpPr>
          <p:nvPr>
            <p:ph type="title"/>
          </p:nvPr>
        </p:nvSpPr>
        <p:spPr/>
        <p:txBody>
          <a:bodyPr/>
          <a:lstStyle/>
          <a:p>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Giọng</a:t>
            </a:r>
            <a:r>
              <a:rPr lang="en-US" dirty="0">
                <a:latin typeface="Times New Roman" panose="02020603050405020304" pitchFamily="18" charset="0"/>
                <a:cs typeface="Times New Roman" panose="02020603050405020304" pitchFamily="18" charset="0"/>
              </a:rPr>
              <a:t> </a:t>
            </a:r>
            <a:r>
              <a:rPr lang="en-US" dirty="0" err="1">
                <a:latin typeface="Times New Roman" panose="02020603050405020304" pitchFamily="18" charset="0"/>
                <a:cs typeface="Times New Roman" panose="02020603050405020304" pitchFamily="18" charset="0"/>
              </a:rPr>
              <a:t>đọc</a:t>
            </a:r>
            <a:r>
              <a:rPr lang="en-US" dirty="0">
                <a:latin typeface="Times New Roman" panose="02020603050405020304" pitchFamily="18" charset="0"/>
                <a:cs typeface="Times New Roman" panose="02020603050405020304" pitchFamily="18" charset="0"/>
              </a:rPr>
              <a:t>:</a:t>
            </a:r>
          </a:p>
        </p:txBody>
      </p:sp>
      <p:sp>
        <p:nvSpPr>
          <p:cNvPr id="6" name="TextBox 5">
            <a:extLst>
              <a:ext uri="{FF2B5EF4-FFF2-40B4-BE49-F238E27FC236}">
                <a16:creationId xmlns:a16="http://schemas.microsoft.com/office/drawing/2014/main" id="{3B731BC8-ABBC-463B-B113-6A7D78C7606A}"/>
              </a:ext>
            </a:extLst>
          </p:cNvPr>
          <p:cNvSpPr txBox="1"/>
          <p:nvPr/>
        </p:nvSpPr>
        <p:spPr>
          <a:xfrm>
            <a:off x="735495" y="1690689"/>
            <a:ext cx="7600121" cy="2431435"/>
          </a:xfrm>
          <a:prstGeom prst="rect">
            <a:avLst/>
          </a:prstGeom>
          <a:noFill/>
        </p:spPr>
        <p:txBody>
          <a:bodyPr wrap="square">
            <a:spAutoFit/>
          </a:bodyPr>
          <a:lstStyle/>
          <a:p>
            <a:pPr marL="342900" marR="0" indent="-342900" algn="just">
              <a:spcBef>
                <a:spcPts val="0"/>
              </a:spcBef>
              <a:spcAft>
                <a:spcPts val="0"/>
              </a:spcAft>
              <a:buFontTx/>
              <a:buChar char="-"/>
            </a:pPr>
            <a:r>
              <a:rPr lang="it-IT" sz="2800" b="1" dirty="0">
                <a:latin typeface="Times New Roman" panose="02020603050405020304" pitchFamily="18" charset="0"/>
                <a:ea typeface="Times New Roman" panose="02020603050405020304" pitchFamily="18" charset="0"/>
                <a:cs typeface="Times New Roman" panose="02020603050405020304" pitchFamily="18" charset="0"/>
              </a:rPr>
              <a:t>Gi</a:t>
            </a:r>
            <a:r>
              <a:rPr lang="it-IT" sz="2800" b="1" dirty="0">
                <a:effectLst/>
                <a:latin typeface="Times New Roman" panose="02020603050405020304" pitchFamily="18" charset="0"/>
                <a:ea typeface="Times New Roman" panose="02020603050405020304" pitchFamily="18" charset="0"/>
                <a:cs typeface="Times New Roman" panose="02020603050405020304" pitchFamily="18" charset="0"/>
              </a:rPr>
              <a:t>ọng kể thong thả, rõ ràng</a:t>
            </a:r>
          </a:p>
          <a:p>
            <a:pPr marR="0" algn="just">
              <a:spcBef>
                <a:spcPts val="0"/>
              </a:spcBef>
              <a:spcAft>
                <a:spcPts val="0"/>
              </a:spcAft>
            </a:pPr>
            <a:endParaRPr lang="it-IT"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r>
              <a:rPr lang="it-IT" sz="2800" b="1" dirty="0">
                <a:latin typeface="Times New Roman" panose="02020603050405020304" pitchFamily="18" charset="0"/>
                <a:cs typeface="Times New Roman" panose="02020603050405020304" pitchFamily="18" charset="0"/>
              </a:rPr>
              <a:t>-   Đọc phân biệt lời các nhân vật, thể hiện rõ sự chính trực ngay thẳng của Tô Hiến Thành.</a:t>
            </a:r>
            <a:endParaRPr lang="en-US" sz="2800" b="1" dirty="0">
              <a:latin typeface="Times New Roman" panose="02020603050405020304" pitchFamily="18" charset="0"/>
              <a:cs typeface="Times New Roman" panose="02020603050405020304" pitchFamily="18" charset="0"/>
            </a:endParaRPr>
          </a:p>
          <a:p>
            <a:pPr marL="457200" marR="0" indent="-457200" algn="just">
              <a:spcBef>
                <a:spcPts val="0"/>
              </a:spcBef>
              <a:spcAft>
                <a:spcPts val="0"/>
              </a:spcAft>
              <a:buFontTx/>
              <a:buChar char="-"/>
            </a:pPr>
            <a:endParaRPr lang="en-US" sz="4000" b="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Rectangle: Rounded Corners 4">
            <a:extLst>
              <a:ext uri="{FF2B5EF4-FFF2-40B4-BE49-F238E27FC236}">
                <a16:creationId xmlns:a16="http://schemas.microsoft.com/office/drawing/2014/main" id="{B8A656DB-2E86-4D06-A26A-0398647517DD}"/>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6492933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
            <a:extLst>
              <a:ext uri="{FF2B5EF4-FFF2-40B4-BE49-F238E27FC236}">
                <a16:creationId xmlns:a16="http://schemas.microsoft.com/office/drawing/2014/main" id="{DF04E976-DB72-4F8E-B3E3-9F06D76707ED}"/>
              </a:ext>
            </a:extLst>
          </p:cNvPr>
          <p:cNvSpPr txBox="1">
            <a:spLocks noChangeArrowheads="1"/>
          </p:cNvSpPr>
          <p:nvPr/>
        </p:nvSpPr>
        <p:spPr bwMode="auto">
          <a:xfrm>
            <a:off x="2312504" y="44451"/>
            <a:ext cx="5105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3600" b="1" dirty="0" err="1">
                <a:solidFill>
                  <a:srgbClr val="CC3300"/>
                </a:solidFill>
                <a:latin typeface="Times New Roman" panose="02020603050405020304" pitchFamily="18" charset="0"/>
              </a:rPr>
              <a:t>Một</a:t>
            </a:r>
            <a:r>
              <a:rPr lang="en-US" altLang="en-US" sz="3600" b="1" dirty="0">
                <a:solidFill>
                  <a:srgbClr val="CC3300"/>
                </a:solidFill>
                <a:latin typeface="Times New Roman" panose="02020603050405020304" pitchFamily="18" charset="0"/>
              </a:rPr>
              <a:t> </a:t>
            </a:r>
            <a:r>
              <a:rPr lang="en-US" altLang="en-US" sz="3600" b="1" dirty="0" err="1">
                <a:solidFill>
                  <a:srgbClr val="CC3300"/>
                </a:solidFill>
                <a:latin typeface="Times New Roman" panose="02020603050405020304" pitchFamily="18" charset="0"/>
              </a:rPr>
              <a:t>người</a:t>
            </a:r>
            <a:r>
              <a:rPr lang="en-US" altLang="en-US" sz="3600" b="1" dirty="0">
                <a:solidFill>
                  <a:srgbClr val="CC3300"/>
                </a:solidFill>
                <a:latin typeface="Times New Roman" panose="02020603050405020304" pitchFamily="18" charset="0"/>
              </a:rPr>
              <a:t> </a:t>
            </a:r>
            <a:r>
              <a:rPr lang="en-US" altLang="en-US" sz="3600" b="1" dirty="0" err="1">
                <a:solidFill>
                  <a:srgbClr val="CC3300"/>
                </a:solidFill>
                <a:latin typeface="Times New Roman" panose="02020603050405020304" pitchFamily="18" charset="0"/>
              </a:rPr>
              <a:t>chính</a:t>
            </a:r>
            <a:r>
              <a:rPr lang="en-US" altLang="en-US" sz="3600" b="1" dirty="0">
                <a:solidFill>
                  <a:srgbClr val="CC3300"/>
                </a:solidFill>
                <a:latin typeface="Times New Roman" panose="02020603050405020304" pitchFamily="18" charset="0"/>
              </a:rPr>
              <a:t> </a:t>
            </a:r>
            <a:r>
              <a:rPr lang="en-US" altLang="en-US" sz="3600" b="1" dirty="0" err="1">
                <a:solidFill>
                  <a:srgbClr val="CC3300"/>
                </a:solidFill>
                <a:latin typeface="Times New Roman" panose="02020603050405020304" pitchFamily="18" charset="0"/>
              </a:rPr>
              <a:t>trực</a:t>
            </a:r>
            <a:endParaRPr lang="en-US" altLang="en-US" sz="3600" b="1" dirty="0">
              <a:solidFill>
                <a:srgbClr val="CC3300"/>
              </a:solidFill>
              <a:latin typeface="Times New Roman" panose="02020603050405020304" pitchFamily="18" charset="0"/>
            </a:endParaRPr>
          </a:p>
        </p:txBody>
      </p:sp>
      <p:sp>
        <p:nvSpPr>
          <p:cNvPr id="13" name="Text Box 6">
            <a:extLst>
              <a:ext uri="{FF2B5EF4-FFF2-40B4-BE49-F238E27FC236}">
                <a16:creationId xmlns:a16="http://schemas.microsoft.com/office/drawing/2014/main" id="{A1E62EBC-253D-4E18-BB6A-37A01597BF19}"/>
              </a:ext>
            </a:extLst>
          </p:cNvPr>
          <p:cNvSpPr txBox="1">
            <a:spLocks noChangeArrowheads="1"/>
          </p:cNvSpPr>
          <p:nvPr/>
        </p:nvSpPr>
        <p:spPr bwMode="auto">
          <a:xfrm>
            <a:off x="293204" y="1074737"/>
            <a:ext cx="9144000" cy="470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400" dirty="0" err="1">
                <a:latin typeface="Times New Roman" panose="02020603050405020304" pitchFamily="18" charset="0"/>
              </a:rPr>
              <a:t>Một</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hôm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Đỗ</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hậu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và</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vua</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tới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thăm</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hỏi</a:t>
            </a:r>
            <a:r>
              <a:rPr lang="en-US" altLang="en-US" sz="2400" dirty="0">
                <a:latin typeface="Times New Roman" panose="02020603050405020304" pitchFamily="18" charset="0"/>
              </a:rPr>
              <a:t>:</a:t>
            </a:r>
          </a:p>
          <a:p>
            <a:pPr eaLnBrk="1" hangingPunct="1">
              <a:spcBef>
                <a:spcPct val="50000"/>
              </a:spcBef>
              <a:buFontTx/>
              <a:buChar char="-"/>
            </a:pPr>
            <a:r>
              <a:rPr lang="en-US" altLang="en-US" sz="2400" dirty="0" err="1">
                <a:latin typeface="Times New Roman" panose="02020603050405020304" pitchFamily="18" charset="0"/>
              </a:rPr>
              <a:t>Nếu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chẳng</a:t>
            </a:r>
            <a:r>
              <a:rPr lang="en-US" altLang="en-US" sz="2400" dirty="0">
                <a:latin typeface="Times New Roman" panose="02020603050405020304" pitchFamily="18" charset="0"/>
              </a:rPr>
              <a:t> may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mất</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thì</a:t>
            </a:r>
            <a:r>
              <a:rPr lang="en-US" altLang="en-US" sz="2400" dirty="0">
                <a:latin typeface="Times New Roman" panose="02020603050405020304" pitchFamily="18" charset="0"/>
              </a:rPr>
              <a:t> ai </a:t>
            </a:r>
            <a:r>
              <a:rPr lang="en-US" altLang="en-US" sz="2400" dirty="0" err="1">
                <a:latin typeface="Times New Roman" panose="02020603050405020304" pitchFamily="18" charset="0"/>
              </a:rPr>
              <a:t>sẽ</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thay</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a:t>
            </a:r>
          </a:p>
          <a:p>
            <a:pPr eaLnBrk="1" hangingPunct="1">
              <a:spcBef>
                <a:spcPct val="50000"/>
              </a:spcBef>
            </a:pP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không</a:t>
            </a:r>
            <a:r>
              <a:rPr lang="en-US" altLang="en-US" sz="2400" dirty="0">
                <a:latin typeface="Times New Roman" panose="02020603050405020304" pitchFamily="18" charset="0"/>
              </a:rPr>
              <a:t> do </a:t>
            </a:r>
            <a:r>
              <a:rPr lang="en-US" altLang="en-US" sz="2400" dirty="0" err="1">
                <a:latin typeface="Times New Roman" panose="02020603050405020304" pitchFamily="18" charset="0"/>
              </a:rPr>
              <a:t>dự</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đáp</a:t>
            </a:r>
            <a:r>
              <a:rPr lang="en-US" altLang="en-US" sz="2400" dirty="0">
                <a:latin typeface="Times New Roman" panose="02020603050405020304" pitchFamily="18" charset="0"/>
              </a:rPr>
              <a:t>:</a:t>
            </a:r>
          </a:p>
          <a:p>
            <a:pPr eaLnBrk="1" hangingPunct="1">
              <a:spcBef>
                <a:spcPct val="50000"/>
              </a:spcBef>
              <a:buFontTx/>
              <a:buChar char="-"/>
            </a:pPr>
            <a:r>
              <a:rPr lang="en-US" altLang="en-US" sz="2400" dirty="0" err="1">
                <a:latin typeface="Times New Roman" panose="02020603050405020304" pitchFamily="18" charset="0"/>
              </a:rPr>
              <a:t>Có</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gián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nghị</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phu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Trần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Trung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Tá</a:t>
            </a:r>
            <a:r>
              <a:rPr lang="en-US" altLang="en-US" sz="2400" dirty="0">
                <a:latin typeface="Times New Roman" panose="02020603050405020304" pitchFamily="18" charset="0"/>
              </a:rPr>
              <a:t>.</a:t>
            </a:r>
          </a:p>
          <a:p>
            <a:pPr eaLnBrk="1" hangingPunct="1">
              <a:spcBef>
                <a:spcPct val="50000"/>
              </a:spcBef>
            </a:pPr>
            <a:r>
              <a:rPr lang="en-US" altLang="en-US" sz="2400" dirty="0" err="1">
                <a:latin typeface="Times New Roman" panose="02020603050405020304" pitchFamily="18" charset="0"/>
              </a:rPr>
              <a:t>Thái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hậu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ngạc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nhiên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nói</a:t>
            </a:r>
            <a:r>
              <a:rPr lang="en-US" altLang="en-US" sz="2400" dirty="0">
                <a:latin typeface="Times New Roman" panose="02020603050405020304" pitchFamily="18" charset="0"/>
              </a:rPr>
              <a:t>:</a:t>
            </a:r>
          </a:p>
          <a:p>
            <a:pPr eaLnBrk="1" hangingPunct="1">
              <a:spcBef>
                <a:spcPct val="50000"/>
              </a:spcBef>
              <a:buFontTx/>
              <a:buChar char="-"/>
            </a:pPr>
            <a:r>
              <a:rPr lang="en-US" altLang="en-US" sz="2400" dirty="0" err="1">
                <a:latin typeface="Times New Roman" panose="02020603050405020304" pitchFamily="18" charset="0"/>
              </a:rPr>
              <a:t>Vũ</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Tán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đường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hết</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lòng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vì</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sao</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không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cử</a:t>
            </a:r>
            <a:r>
              <a:rPr lang="en-US" altLang="en-US" sz="2400" dirty="0">
                <a:latin typeface="Times New Roman" panose="02020603050405020304" pitchFamily="18" charset="0"/>
              </a:rPr>
              <a:t>?</a:t>
            </a:r>
          </a:p>
          <a:p>
            <a:pPr eaLnBrk="1" hangingPunct="1">
              <a:spcBef>
                <a:spcPct val="50000"/>
              </a:spcBef>
            </a:pPr>
            <a:r>
              <a:rPr lang="en-US" altLang="en-US" sz="2400" dirty="0" err="1">
                <a:latin typeface="Times New Roman" panose="02020603050405020304" pitchFamily="18" charset="0"/>
              </a:rPr>
              <a:t>Tô</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Hiến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Thành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tâu</a:t>
            </a:r>
            <a:r>
              <a:rPr lang="en-US" altLang="en-US" sz="2400" dirty="0">
                <a:latin typeface="Times New Roman" panose="02020603050405020304" pitchFamily="18" charset="0"/>
              </a:rPr>
              <a:t>:</a:t>
            </a:r>
          </a:p>
          <a:p>
            <a:pPr eaLnBrk="1" hangingPunct="1">
              <a:spcBef>
                <a:spcPct val="50000"/>
              </a:spcBef>
            </a:pPr>
            <a:r>
              <a:rPr lang="en-US" altLang="en-US" sz="2400" dirty="0">
                <a:latin typeface="Times New Roman" panose="02020603050405020304" pitchFamily="18" charset="0"/>
              </a:rPr>
              <a:t>- </a:t>
            </a:r>
            <a:r>
              <a:rPr lang="en-US" altLang="en-US" sz="2400" dirty="0" err="1">
                <a:latin typeface="Times New Roman" panose="02020603050405020304" pitchFamily="18" charset="0"/>
              </a:rPr>
              <a:t>Nếu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hậu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hỏi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người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hầu</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hạ</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giỏi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thì</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thần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xin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cử</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Vũ</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Tán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Đường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còn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hỏi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người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tài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ba</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giúp</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nước</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thần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xin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cử</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Trần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Trung</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Tá</a:t>
            </a:r>
            <a:r>
              <a:rPr lang="en-US" altLang="en-US" sz="2400" dirty="0">
                <a:latin typeface="Times New Roman" panose="02020603050405020304" pitchFamily="18" charset="0"/>
              </a:rPr>
              <a:t>.</a:t>
            </a:r>
          </a:p>
        </p:txBody>
      </p:sp>
      <p:sp>
        <p:nvSpPr>
          <p:cNvPr id="16" name="Line 7">
            <a:extLst>
              <a:ext uri="{FF2B5EF4-FFF2-40B4-BE49-F238E27FC236}">
                <a16:creationId xmlns:a16="http://schemas.microsoft.com/office/drawing/2014/main" id="{9373D285-3395-472B-9566-83A8FE201E1E}"/>
              </a:ext>
            </a:extLst>
          </p:cNvPr>
          <p:cNvSpPr>
            <a:spLocks noChangeShapeType="1"/>
          </p:cNvSpPr>
          <p:nvPr/>
        </p:nvSpPr>
        <p:spPr bwMode="auto">
          <a:xfrm>
            <a:off x="1283804" y="2028893"/>
            <a:ext cx="10668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7" name="Line 8">
            <a:extLst>
              <a:ext uri="{FF2B5EF4-FFF2-40B4-BE49-F238E27FC236}">
                <a16:creationId xmlns:a16="http://schemas.microsoft.com/office/drawing/2014/main" id="{D54A2680-607E-4F17-99C2-FAE8DC4299EF}"/>
              </a:ext>
            </a:extLst>
          </p:cNvPr>
          <p:cNvSpPr>
            <a:spLocks noChangeShapeType="1"/>
          </p:cNvSpPr>
          <p:nvPr/>
        </p:nvSpPr>
        <p:spPr bwMode="auto">
          <a:xfrm>
            <a:off x="2350604" y="2562293"/>
            <a:ext cx="21336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8" name="Line 9">
            <a:extLst>
              <a:ext uri="{FF2B5EF4-FFF2-40B4-BE49-F238E27FC236}">
                <a16:creationId xmlns:a16="http://schemas.microsoft.com/office/drawing/2014/main" id="{F75CEE00-3450-4A7E-AD26-5A5FADFA2694}"/>
              </a:ext>
            </a:extLst>
          </p:cNvPr>
          <p:cNvSpPr>
            <a:spLocks noChangeShapeType="1"/>
          </p:cNvSpPr>
          <p:nvPr/>
        </p:nvSpPr>
        <p:spPr bwMode="auto">
          <a:xfrm flipV="1">
            <a:off x="1741004" y="3705293"/>
            <a:ext cx="11430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 name="Line 10">
            <a:extLst>
              <a:ext uri="{FF2B5EF4-FFF2-40B4-BE49-F238E27FC236}">
                <a16:creationId xmlns:a16="http://schemas.microsoft.com/office/drawing/2014/main" id="{BD572763-6898-4C67-B900-ABDD31BB24C3}"/>
              </a:ext>
            </a:extLst>
          </p:cNvPr>
          <p:cNvSpPr>
            <a:spLocks noChangeShapeType="1"/>
          </p:cNvSpPr>
          <p:nvPr/>
        </p:nvSpPr>
        <p:spPr bwMode="auto">
          <a:xfrm>
            <a:off x="2426804" y="4238693"/>
            <a:ext cx="7620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0" name="Line 11">
            <a:extLst>
              <a:ext uri="{FF2B5EF4-FFF2-40B4-BE49-F238E27FC236}">
                <a16:creationId xmlns:a16="http://schemas.microsoft.com/office/drawing/2014/main" id="{6A9110D7-3A48-4A84-BA18-45312FB67342}"/>
              </a:ext>
            </a:extLst>
          </p:cNvPr>
          <p:cNvSpPr>
            <a:spLocks noChangeShapeType="1"/>
          </p:cNvSpPr>
          <p:nvPr/>
        </p:nvSpPr>
        <p:spPr bwMode="auto">
          <a:xfrm>
            <a:off x="3417404" y="5381693"/>
            <a:ext cx="8382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1" name="Line 12">
            <a:extLst>
              <a:ext uri="{FF2B5EF4-FFF2-40B4-BE49-F238E27FC236}">
                <a16:creationId xmlns:a16="http://schemas.microsoft.com/office/drawing/2014/main" id="{8E605AAE-0BD9-44EA-9BBF-793C0947A7F9}"/>
              </a:ext>
            </a:extLst>
          </p:cNvPr>
          <p:cNvSpPr>
            <a:spLocks noChangeShapeType="1"/>
          </p:cNvSpPr>
          <p:nvPr/>
        </p:nvSpPr>
        <p:spPr bwMode="auto">
          <a:xfrm>
            <a:off x="1055204" y="5686493"/>
            <a:ext cx="2362200" cy="0"/>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2" name="Line 13">
            <a:extLst>
              <a:ext uri="{FF2B5EF4-FFF2-40B4-BE49-F238E27FC236}">
                <a16:creationId xmlns:a16="http://schemas.microsoft.com/office/drawing/2014/main" id="{B7AF9380-E7DC-4EED-978B-54AF31E49C5D}"/>
              </a:ext>
            </a:extLst>
          </p:cNvPr>
          <p:cNvSpPr>
            <a:spLocks noChangeShapeType="1"/>
          </p:cNvSpPr>
          <p:nvPr/>
        </p:nvSpPr>
        <p:spPr bwMode="auto">
          <a:xfrm flipH="1">
            <a:off x="3417404" y="1644974"/>
            <a:ext cx="152400" cy="420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3" name="Line 14">
            <a:extLst>
              <a:ext uri="{FF2B5EF4-FFF2-40B4-BE49-F238E27FC236}">
                <a16:creationId xmlns:a16="http://schemas.microsoft.com/office/drawing/2014/main" id="{9CB4FADA-D203-48C7-84D6-DD780876339F}"/>
              </a:ext>
            </a:extLst>
          </p:cNvPr>
          <p:cNvSpPr>
            <a:spLocks noChangeShapeType="1"/>
          </p:cNvSpPr>
          <p:nvPr/>
        </p:nvSpPr>
        <p:spPr bwMode="auto">
          <a:xfrm flipH="1">
            <a:off x="2807804" y="3321374"/>
            <a:ext cx="152400" cy="42036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24" name="Rectangle: Rounded Corners 23">
            <a:extLst>
              <a:ext uri="{FF2B5EF4-FFF2-40B4-BE49-F238E27FC236}">
                <a16:creationId xmlns:a16="http://schemas.microsoft.com/office/drawing/2014/main" id="{1BE337FB-D9DB-45BD-9657-E4C49A3059CE}"/>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298930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73;p9">
            <a:extLst>
              <a:ext uri="{FF2B5EF4-FFF2-40B4-BE49-F238E27FC236}">
                <a16:creationId xmlns:a16="http://schemas.microsoft.com/office/drawing/2014/main" id="{21E2F1F1-A1C7-4D22-AF8A-8437B21D8E04}"/>
              </a:ext>
            </a:extLst>
          </p:cNvPr>
          <p:cNvSpPr/>
          <p:nvPr/>
        </p:nvSpPr>
        <p:spPr>
          <a:xfrm>
            <a:off x="2177716" y="2305673"/>
            <a:ext cx="4848725" cy="1524000"/>
          </a:xfrm>
          <a:custGeom>
            <a:avLst/>
            <a:gdLst/>
            <a:ahLst/>
            <a:cxnLst/>
            <a:rect l="l" t="t" r="r" b="b"/>
            <a:pathLst>
              <a:path w="394" h="406" extrusionOk="0">
                <a:moveTo>
                  <a:pt x="192" y="3"/>
                </a:moveTo>
                <a:cubicBezTo>
                  <a:pt x="153" y="11"/>
                  <a:pt x="35" y="4"/>
                  <a:pt x="15" y="43"/>
                </a:cubicBezTo>
                <a:cubicBezTo>
                  <a:pt x="3" y="60"/>
                  <a:pt x="1" y="178"/>
                  <a:pt x="2" y="199"/>
                </a:cubicBezTo>
                <a:cubicBezTo>
                  <a:pt x="3" y="231"/>
                  <a:pt x="0" y="318"/>
                  <a:pt x="14" y="344"/>
                </a:cubicBezTo>
                <a:cubicBezTo>
                  <a:pt x="43" y="406"/>
                  <a:pt x="142" y="386"/>
                  <a:pt x="195" y="383"/>
                </a:cubicBezTo>
                <a:cubicBezTo>
                  <a:pt x="225" y="381"/>
                  <a:pt x="330" y="393"/>
                  <a:pt x="360" y="370"/>
                </a:cubicBezTo>
                <a:cubicBezTo>
                  <a:pt x="394" y="341"/>
                  <a:pt x="383" y="251"/>
                  <a:pt x="381" y="197"/>
                </a:cubicBezTo>
                <a:cubicBezTo>
                  <a:pt x="380" y="165"/>
                  <a:pt x="382" y="82"/>
                  <a:pt x="368" y="50"/>
                </a:cubicBezTo>
                <a:cubicBezTo>
                  <a:pt x="344" y="4"/>
                  <a:pt x="273" y="0"/>
                  <a:pt x="192" y="3"/>
                </a:cubicBezTo>
              </a:path>
            </a:pathLst>
          </a:custGeom>
          <a:solidFill>
            <a:srgbClr val="FC6C2D"/>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Arial"/>
              <a:ea typeface="Arial"/>
              <a:cs typeface="Arial"/>
              <a:sym typeface="Arial"/>
            </a:endParaRPr>
          </a:p>
        </p:txBody>
      </p:sp>
      <p:sp>
        <p:nvSpPr>
          <p:cNvPr id="5" name="Title 3">
            <a:extLst>
              <a:ext uri="{FF2B5EF4-FFF2-40B4-BE49-F238E27FC236}">
                <a16:creationId xmlns:a16="http://schemas.microsoft.com/office/drawing/2014/main" id="{440B0EBB-EF33-4F12-9096-43EB9F4A4D8E}"/>
              </a:ext>
            </a:extLst>
          </p:cNvPr>
          <p:cNvSpPr txBox="1">
            <a:spLocks/>
          </p:cNvSpPr>
          <p:nvPr/>
        </p:nvSpPr>
        <p:spPr>
          <a:xfrm>
            <a:off x="628650" y="2793752"/>
            <a:ext cx="7886700" cy="547842"/>
          </a:xfrm>
          <a:prstGeom prst="rect">
            <a:avLst/>
          </a:prstGeom>
          <a:noFill/>
        </p:spPr>
        <p:txBody>
          <a:bodyPr vert="horz" wrap="square" lIns="91440" tIns="45720" rIns="91440" bIns="45720" rtlCol="0" anchor="ct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b="1" i="1" dirty="0" err="1">
                <a:latin typeface="HP001 4 hàng" panose="020B0603050302020204" pitchFamily="34" charset="0"/>
                <a:cs typeface="Times New Roman" pitchFamily="18" charset="0"/>
              </a:rPr>
              <a:t>Vận</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dụng</a:t>
            </a:r>
            <a:endParaRPr lang="en-US" sz="3200" b="1" i="1" dirty="0">
              <a:latin typeface="HP001 4 hàng" panose="020B0603050302020204" pitchFamily="34" charset="0"/>
              <a:cs typeface="Times New Roman" pitchFamily="18" charset="0"/>
            </a:endParaRPr>
          </a:p>
        </p:txBody>
      </p:sp>
      <p:sp>
        <p:nvSpPr>
          <p:cNvPr id="7" name="Rectangle: Rounded Corners 6">
            <a:extLst>
              <a:ext uri="{FF2B5EF4-FFF2-40B4-BE49-F238E27FC236}">
                <a16:creationId xmlns:a16="http://schemas.microsoft.com/office/drawing/2014/main" id="{EE984434-F770-41DA-8662-6E88F453BE18}"/>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5925866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F285F10-4802-4F12-8C64-B9AA90F1DDC9}"/>
              </a:ext>
            </a:extLst>
          </p:cNvPr>
          <p:cNvSpPr txBox="1"/>
          <p:nvPr/>
        </p:nvSpPr>
        <p:spPr>
          <a:xfrm>
            <a:off x="508360" y="401373"/>
            <a:ext cx="8344091" cy="1077218"/>
          </a:xfrm>
          <a:prstGeom prst="rect">
            <a:avLst/>
          </a:prstGeom>
          <a:noFill/>
        </p:spPr>
        <p:txBody>
          <a:bodyPr wrap="square">
            <a:spAutoFit/>
          </a:bodyPr>
          <a:lstStyle/>
          <a:p>
            <a:pPr marL="0" lvl="5" algn="ctr">
              <a:defRPr/>
            </a:pPr>
            <a:r>
              <a:rPr lang="en-US" sz="3200" b="1" dirty="0" err="1">
                <a:solidFill>
                  <a:srgbClr val="00B0F0"/>
                </a:solidFill>
                <a:latin typeface="HP001 4 hàng" panose="020B0603050302020204" pitchFamily="34" charset="0"/>
                <a:cs typeface="Arial" charset="0"/>
              </a:rPr>
              <a:t>Kể</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tên</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một</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vài</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tấm</a:t>
            </a:r>
            <a:r>
              <a:rPr lang="en-US" sz="3200" b="1" dirty="0">
                <a:solidFill>
                  <a:srgbClr val="00B0F0"/>
                </a:solidFill>
                <a:latin typeface="HP001 4 hàng" panose="020B0603050302020204" pitchFamily="34" charset="0"/>
                <a:cs typeface="Arial" charset="0"/>
              </a:rPr>
              <a:t> g</a:t>
            </a:r>
            <a:r>
              <a:rPr lang="vi-VN" sz="3200" b="1" dirty="0">
                <a:solidFill>
                  <a:srgbClr val="00B0F0"/>
                </a:solidFill>
                <a:latin typeface="HP001 4 hàng" panose="020B0603050302020204" pitchFamily="34" charset="0"/>
                <a:cs typeface="Arial" charset="0"/>
              </a:rPr>
              <a:t>ươ</a:t>
            </a:r>
            <a:r>
              <a:rPr lang="en-US" sz="3200" b="1" dirty="0">
                <a:solidFill>
                  <a:srgbClr val="00B0F0"/>
                </a:solidFill>
                <a:latin typeface="HP001 4 hàng" panose="020B0603050302020204" pitchFamily="34" charset="0"/>
                <a:cs typeface="Arial" charset="0"/>
              </a:rPr>
              <a:t>ng </a:t>
            </a:r>
            <a:r>
              <a:rPr lang="en-US" sz="3200" b="1" dirty="0" err="1">
                <a:solidFill>
                  <a:srgbClr val="00B0F0"/>
                </a:solidFill>
                <a:latin typeface="HP001 4 hàng" panose="020B0603050302020204" pitchFamily="34" charset="0"/>
                <a:cs typeface="Arial" charset="0"/>
              </a:rPr>
              <a:t>có</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tính</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cách</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chính</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trực</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ngay</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thẳng</a:t>
            </a:r>
            <a:r>
              <a:rPr lang="en-US" sz="3200" b="1" dirty="0">
                <a:solidFill>
                  <a:srgbClr val="00B0F0"/>
                </a:solidFill>
                <a:latin typeface="HP001 4 hàng" panose="020B0603050302020204" pitchFamily="34" charset="0"/>
                <a:cs typeface="Arial" charset="0"/>
              </a:rPr>
              <a:t> </a:t>
            </a:r>
            <a:r>
              <a:rPr lang="en-US" sz="3200" b="1" dirty="0" err="1">
                <a:solidFill>
                  <a:srgbClr val="00B0F0"/>
                </a:solidFill>
                <a:latin typeface="HP001 4 hàng" panose="020B0603050302020204" pitchFamily="34" charset="0"/>
                <a:cs typeface="Arial" charset="0"/>
              </a:rPr>
              <a:t>mà</a:t>
            </a:r>
            <a:r>
              <a:rPr lang="en-US" sz="3200" b="1" dirty="0">
                <a:solidFill>
                  <a:srgbClr val="00B0F0"/>
                </a:solidFill>
                <a:latin typeface="HP001 4 hàng" panose="020B0603050302020204" pitchFamily="34" charset="0"/>
                <a:cs typeface="Arial" charset="0"/>
              </a:rPr>
              <a:t> con </a:t>
            </a:r>
            <a:r>
              <a:rPr lang="en-US" sz="3200" b="1" dirty="0" err="1">
                <a:solidFill>
                  <a:srgbClr val="00B0F0"/>
                </a:solidFill>
                <a:latin typeface="HP001 4 hàng" panose="020B0603050302020204" pitchFamily="34" charset="0"/>
                <a:cs typeface="Arial" charset="0"/>
              </a:rPr>
              <a:t>biết</a:t>
            </a:r>
            <a:r>
              <a:rPr lang="en-US" sz="3200" b="1" dirty="0">
                <a:solidFill>
                  <a:srgbClr val="00B0F0"/>
                </a:solidFill>
                <a:latin typeface="HP001 4 hàng" panose="020B0603050302020204" pitchFamily="34" charset="0"/>
                <a:cs typeface="Arial" charset="0"/>
              </a:rPr>
              <a:t>? </a:t>
            </a:r>
            <a:endParaRPr lang="vi-VN" sz="3200" b="1" dirty="0">
              <a:solidFill>
                <a:srgbClr val="00B0F0"/>
              </a:solidFill>
              <a:latin typeface="HP001 4 hàng" panose="020B0603050302020204" pitchFamily="34" charset="0"/>
              <a:cs typeface="Arial" charset="0"/>
            </a:endParaRPr>
          </a:p>
        </p:txBody>
      </p:sp>
      <p:sp>
        <p:nvSpPr>
          <p:cNvPr id="4" name="Rectangle: Rounded Corners 3">
            <a:extLst>
              <a:ext uri="{FF2B5EF4-FFF2-40B4-BE49-F238E27FC236}">
                <a16:creationId xmlns:a16="http://schemas.microsoft.com/office/drawing/2014/main" id="{4F5AAFF5-F548-475D-9FDE-41802C7877EB}"/>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DAED6D03-D481-4A0D-8327-7393AE18BAD1}"/>
              </a:ext>
            </a:extLst>
          </p:cNvPr>
          <p:cNvSpPr txBox="1"/>
          <p:nvPr/>
        </p:nvSpPr>
        <p:spPr>
          <a:xfrm>
            <a:off x="2980703" y="2773104"/>
            <a:ext cx="5618922" cy="2246769"/>
          </a:xfrm>
          <a:prstGeom prst="rect">
            <a:avLst/>
          </a:prstGeom>
          <a:noFill/>
        </p:spPr>
        <p:txBody>
          <a:bodyPr wrap="square">
            <a:spAutoFit/>
          </a:bodyPr>
          <a:lstStyle/>
          <a:p>
            <a:r>
              <a:rPr lang="vi-VN" sz="2000" b="0" i="0" dirty="0">
                <a:effectLst/>
                <a:latin typeface="+mj-lt"/>
              </a:rPr>
              <a:t>Chu Văn An tên thật là Chu An</a:t>
            </a:r>
            <a:r>
              <a:rPr lang="en-US" sz="2000" b="0" i="0" dirty="0">
                <a:effectLst/>
                <a:latin typeface="+mj-lt"/>
              </a:rPr>
              <a:t>. </a:t>
            </a:r>
            <a:r>
              <a:rPr lang="vi-VN" sz="2000" b="0" i="0" dirty="0">
                <a:effectLst/>
                <a:latin typeface="+mj-lt"/>
              </a:rPr>
              <a:t>Ông sinh ra tại làng Văn Thôn, xã Quang Liệt, huyện Thanh Đàm (nay thuộc xóm Văn, xã Thanh Liệt, huyện Thanh Trì, Hà Nội)</a:t>
            </a:r>
            <a:endParaRPr lang="en-US" sz="2000" b="0" i="0" dirty="0">
              <a:effectLst/>
              <a:latin typeface="+mj-lt"/>
            </a:endParaRPr>
          </a:p>
          <a:p>
            <a:r>
              <a:rPr lang="en-US" sz="2000" dirty="0" err="1">
                <a:latin typeface="Times New Roman" panose="02020603050405020304" pitchFamily="18" charset="0"/>
                <a:ea typeface="Tahoma" panose="020B0604030504040204" pitchFamily="34" charset="0"/>
                <a:cs typeface="Times New Roman" panose="02020603050405020304" pitchFamily="18" charset="0"/>
              </a:rPr>
              <a:t>Ông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nổi</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tiếng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là</a:t>
            </a:r>
            <a:r>
              <a:rPr lang="en-US" sz="2000" dirty="0">
                <a:latin typeface="Times New Roman" panose="02020603050405020304" pitchFamily="18" charset="0"/>
                <a:ea typeface="Tahoma" panose="020B0604030504040204" pitchFamily="34" charset="0"/>
                <a:cs typeface="Times New Roman" panose="02020603050405020304" pitchFamily="18" charset="0"/>
              </a:rPr>
              <a:t> ng</a:t>
            </a:r>
            <a:r>
              <a:rPr lang="vi-VN" sz="2000" dirty="0">
                <a:latin typeface="Times New Roman" panose="02020603050405020304" pitchFamily="18" charset="0"/>
                <a:ea typeface="Tahoma" panose="020B0604030504040204" pitchFamily="34" charset="0"/>
                <a:cs typeface="Times New Roman" panose="02020603050405020304" pitchFamily="18" charset="0"/>
              </a:rPr>
              <a:t>ười</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chính</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trực</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không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màng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danh</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lợi</a:t>
            </a:r>
            <a:r>
              <a:rPr lang="en-US" sz="2000" dirty="0">
                <a:latin typeface="Times New Roman" panose="02020603050405020304" pitchFamily="18" charset="0"/>
                <a:ea typeface="Tahoma" panose="020B0604030504040204" pitchFamily="34" charset="0"/>
                <a:cs typeface="Times New Roman" panose="02020603050405020304" pitchFamily="18" charset="0"/>
              </a:rPr>
              <a:t>. D</a:t>
            </a:r>
            <a:r>
              <a:rPr lang="vi-VN" sz="2000" dirty="0">
                <a:latin typeface="Times New Roman" panose="02020603050405020304" pitchFamily="18" charset="0"/>
                <a:ea typeface="Tahoma" panose="020B0604030504040204" pitchFamily="34" charset="0"/>
                <a:cs typeface="Times New Roman" panose="02020603050405020304" pitchFamily="18" charset="0"/>
              </a:rPr>
              <a:t>ưới</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triều</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đại</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nhà</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Trần</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ông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đã</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đứng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lên</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tố</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cáo</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những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tên</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quan</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tham</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trong</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triều</a:t>
            </a:r>
            <a:r>
              <a:rPr lang="en-US" sz="2000" dirty="0">
                <a:latin typeface="Times New Roman" panose="02020603050405020304" pitchFamily="18" charset="0"/>
                <a:ea typeface="Tahoma" panose="020B0604030504040204" pitchFamily="34" charset="0"/>
                <a:cs typeface="Times New Roman" panose="02020603050405020304" pitchFamily="18" charset="0"/>
              </a:rPr>
              <a:t> </a:t>
            </a:r>
            <a:r>
              <a:rPr lang="en-US" sz="2000" dirty="0" err="1">
                <a:latin typeface="Times New Roman" panose="02020603050405020304" pitchFamily="18" charset="0"/>
                <a:ea typeface="Tahoma" panose="020B0604030504040204" pitchFamily="34" charset="0"/>
                <a:cs typeface="Times New Roman" panose="02020603050405020304" pitchFamily="18" charset="0"/>
              </a:rPr>
              <a:t>đình</a:t>
            </a:r>
            <a:r>
              <a:rPr lang="en-US" sz="2000" dirty="0">
                <a:latin typeface="Times New Roman" panose="02020603050405020304" pitchFamily="18" charset="0"/>
                <a:ea typeface="Tahoma" panose="020B0604030504040204" pitchFamily="34" charset="0"/>
                <a:cs typeface="Times New Roman" panose="02020603050405020304" pitchFamily="18" charset="0"/>
              </a:rPr>
              <a:t>.</a:t>
            </a:r>
          </a:p>
        </p:txBody>
      </p:sp>
      <p:grpSp>
        <p:nvGrpSpPr>
          <p:cNvPr id="13" name="Group 12">
            <a:extLst>
              <a:ext uri="{FF2B5EF4-FFF2-40B4-BE49-F238E27FC236}">
                <a16:creationId xmlns:a16="http://schemas.microsoft.com/office/drawing/2014/main" id="{2D00C469-8457-4A2C-9E10-6DDEB08FF448}"/>
              </a:ext>
            </a:extLst>
          </p:cNvPr>
          <p:cNvGrpSpPr/>
          <p:nvPr/>
        </p:nvGrpSpPr>
        <p:grpSpPr>
          <a:xfrm>
            <a:off x="210999" y="1879964"/>
            <a:ext cx="2558705" cy="4034313"/>
            <a:chOff x="210999" y="1879964"/>
            <a:chExt cx="2558705" cy="4034313"/>
          </a:xfrm>
        </p:grpSpPr>
        <p:pic>
          <p:nvPicPr>
            <p:cNvPr id="5" name="Picture 4" descr="A person sitting at a desk&#10;&#10;Description automatically generated with medium confidence">
              <a:extLst>
                <a:ext uri="{FF2B5EF4-FFF2-40B4-BE49-F238E27FC236}">
                  <a16:creationId xmlns:a16="http://schemas.microsoft.com/office/drawing/2014/main" id="{A0CC98C0-3695-4F49-B58A-9F3C8318DD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999" y="1879964"/>
              <a:ext cx="2558705" cy="3632940"/>
            </a:xfrm>
            <a:prstGeom prst="rect">
              <a:avLst/>
            </a:prstGeom>
          </p:spPr>
        </p:pic>
        <p:sp>
          <p:nvSpPr>
            <p:cNvPr id="12" name="TextBox 11">
              <a:extLst>
                <a:ext uri="{FF2B5EF4-FFF2-40B4-BE49-F238E27FC236}">
                  <a16:creationId xmlns:a16="http://schemas.microsoft.com/office/drawing/2014/main" id="{2E5BF0B3-EC7E-4D28-97F8-EFD0B3A85286}"/>
                </a:ext>
              </a:extLst>
            </p:cNvPr>
            <p:cNvSpPr txBox="1"/>
            <p:nvPr/>
          </p:nvSpPr>
          <p:spPr>
            <a:xfrm>
              <a:off x="742123" y="5544945"/>
              <a:ext cx="1643270" cy="369332"/>
            </a:xfrm>
            <a:prstGeom prst="rect">
              <a:avLst/>
            </a:prstGeom>
            <a:noFill/>
          </p:spPr>
          <p:txBody>
            <a:bodyPr wrap="square">
              <a:spAutoFit/>
            </a:bodyPr>
            <a:lstStyle/>
            <a:p>
              <a:r>
                <a:rPr lang="en-US" b="1" dirty="0">
                  <a:solidFill>
                    <a:srgbClr val="FF0000"/>
                  </a:solidFill>
                  <a:latin typeface="Roboto" panose="02000000000000000000" pitchFamily="2" charset="0"/>
                </a:rPr>
                <a:t>Chu </a:t>
              </a:r>
              <a:r>
                <a:rPr lang="en-US" b="1" dirty="0" err="1">
                  <a:solidFill>
                    <a:srgbClr val="FF0000"/>
                  </a:solidFill>
                  <a:latin typeface="Roboto" panose="02000000000000000000" pitchFamily="2" charset="0"/>
                </a:rPr>
                <a:t>Văn</a:t>
              </a:r>
              <a:r>
                <a:rPr lang="en-US" b="1" dirty="0">
                  <a:solidFill>
                    <a:srgbClr val="FF0000"/>
                  </a:solidFill>
                  <a:latin typeface="Roboto" panose="02000000000000000000" pitchFamily="2" charset="0"/>
                </a:rPr>
                <a:t> An</a:t>
              </a:r>
              <a:endParaRPr lang="en-US" b="1" dirty="0">
                <a:solidFill>
                  <a:srgbClr val="FF0000"/>
                </a:solidFill>
              </a:endParaRPr>
            </a:p>
          </p:txBody>
        </p:sp>
      </p:grpSp>
    </p:spTree>
    <p:extLst>
      <p:ext uri="{BB962C8B-B14F-4D97-AF65-F5344CB8AC3E}">
        <p14:creationId xmlns:p14="http://schemas.microsoft.com/office/powerpoint/2010/main" val="2439252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heel(4)">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arn(inVertic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
            <a:extLst>
              <a:ext uri="{FF2B5EF4-FFF2-40B4-BE49-F238E27FC236}">
                <a16:creationId xmlns:a16="http://schemas.microsoft.com/office/drawing/2014/main" id="{883D04A6-3015-473E-951D-ACFB4745919D}"/>
              </a:ext>
            </a:extLst>
          </p:cNvPr>
          <p:cNvSpPr txBox="1">
            <a:spLocks noChangeArrowheads="1"/>
          </p:cNvSpPr>
          <p:nvPr/>
        </p:nvSpPr>
        <p:spPr bwMode="auto">
          <a:xfrm>
            <a:off x="3589201" y="1304256"/>
            <a:ext cx="168988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defTabSz="1555750">
              <a:defRPr>
                <a:solidFill>
                  <a:schemeClr val="tx1"/>
                </a:solidFill>
                <a:latin typeface="Verdana" panose="020B0604030504040204" pitchFamily="34" charset="0"/>
                <a:cs typeface="Arial" panose="020B0604020202020204" pitchFamily="34" charset="0"/>
              </a:defRPr>
            </a:lvl1pPr>
            <a:lvl2pPr defTabSz="1555750">
              <a:defRPr>
                <a:solidFill>
                  <a:schemeClr val="tx1"/>
                </a:solidFill>
                <a:latin typeface="Verdana" panose="020B0604030504040204" pitchFamily="34" charset="0"/>
                <a:cs typeface="Arial" panose="020B0604020202020204" pitchFamily="34" charset="0"/>
              </a:defRPr>
            </a:lvl2pPr>
            <a:lvl3pPr marL="1143000" indent="-228600" defTabSz="1555750">
              <a:defRPr>
                <a:solidFill>
                  <a:schemeClr val="tx1"/>
                </a:solidFill>
                <a:latin typeface="Verdana" panose="020B0604030504040204" pitchFamily="34" charset="0"/>
                <a:cs typeface="Arial" panose="020B0604020202020204" pitchFamily="34" charset="0"/>
              </a:defRPr>
            </a:lvl3pPr>
            <a:lvl4pPr marL="1600200" indent="-228600" defTabSz="1555750">
              <a:defRPr>
                <a:solidFill>
                  <a:schemeClr val="tx1"/>
                </a:solidFill>
                <a:latin typeface="Verdana" panose="020B0604030504040204" pitchFamily="34" charset="0"/>
                <a:cs typeface="Arial" panose="020B0604020202020204" pitchFamily="34" charset="0"/>
              </a:defRPr>
            </a:lvl4pPr>
            <a:lvl5pPr marL="2057400" indent="-228600" defTabSz="1555750">
              <a:defRPr>
                <a:solidFill>
                  <a:schemeClr val="tx1"/>
                </a:solidFill>
                <a:latin typeface="Verdana" panose="020B0604030504040204" pitchFamily="34" charset="0"/>
                <a:cs typeface="Arial" panose="020B0604020202020204" pitchFamily="34" charset="0"/>
              </a:defRPr>
            </a:lvl5pPr>
            <a:lvl6pPr marL="2514600" indent="-228600" defTabSz="155575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6pPr>
            <a:lvl7pPr marL="2971800" indent="-228600" defTabSz="155575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7pPr>
            <a:lvl8pPr marL="3429000" indent="-228600" defTabSz="155575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8pPr>
            <a:lvl9pPr marL="3886200" indent="-228600" defTabSz="1555750" eaLnBrk="0" fontAlgn="base" hangingPunct="0">
              <a:spcBef>
                <a:spcPct val="0"/>
              </a:spcBef>
              <a:spcAft>
                <a:spcPct val="0"/>
              </a:spcAft>
              <a:defRPr>
                <a:solidFill>
                  <a:schemeClr val="tx1"/>
                </a:solidFill>
                <a:latin typeface="Verdana" panose="020B0604030504040204" pitchFamily="34" charset="0"/>
                <a:cs typeface="Arial" panose="020B0604020202020204" pitchFamily="34" charset="0"/>
              </a:defRPr>
            </a:lvl9pPr>
          </a:lstStyle>
          <a:p>
            <a:pPr marL="0" lvl="1" algn="ctr">
              <a:lnSpc>
                <a:spcPct val="90000"/>
              </a:lnSpc>
              <a:spcAft>
                <a:spcPct val="15000"/>
              </a:spcAft>
            </a:pPr>
            <a:r>
              <a:rPr lang="en-US" altLang="en-US" sz="3000" b="1" u="sng">
                <a:solidFill>
                  <a:srgbClr val="FF0000"/>
                </a:solidFill>
                <a:latin typeface="Times New Roman" panose="02020603050405020304" pitchFamily="18" charset="0"/>
                <a:cs typeface="Times New Roman" panose="02020603050405020304" pitchFamily="18" charset="0"/>
              </a:rPr>
              <a:t>DẶN DÒ</a:t>
            </a:r>
            <a:endParaRPr lang="en-US" altLang="en-US" sz="3000" b="1">
              <a:solidFill>
                <a:srgbClr val="FF0000"/>
              </a:solidFill>
              <a:latin typeface="Times New Roman" panose="02020603050405020304" pitchFamily="18" charset="0"/>
              <a:cs typeface="Times New Roman" panose="02020603050405020304" pitchFamily="18" charset="0"/>
            </a:endParaRPr>
          </a:p>
        </p:txBody>
      </p:sp>
      <p:grpSp>
        <p:nvGrpSpPr>
          <p:cNvPr id="45" name="Group 44">
            <a:extLst>
              <a:ext uri="{FF2B5EF4-FFF2-40B4-BE49-F238E27FC236}">
                <a16:creationId xmlns:a16="http://schemas.microsoft.com/office/drawing/2014/main" id="{CC79A85B-E00C-4D57-8F61-26668FF659DC}"/>
              </a:ext>
            </a:extLst>
          </p:cNvPr>
          <p:cNvGrpSpPr>
            <a:grpSpLocks/>
          </p:cNvGrpSpPr>
          <p:nvPr/>
        </p:nvGrpSpPr>
        <p:grpSpPr bwMode="auto">
          <a:xfrm>
            <a:off x="737253" y="1452801"/>
            <a:ext cx="816769" cy="4405313"/>
            <a:chOff x="1374772" y="1213680"/>
            <a:chExt cx="274322" cy="5187394"/>
          </a:xfrm>
        </p:grpSpPr>
        <p:sp>
          <p:nvSpPr>
            <p:cNvPr id="7" name="Pentagon 6">
              <a:extLst>
                <a:ext uri="{FF2B5EF4-FFF2-40B4-BE49-F238E27FC236}">
                  <a16:creationId xmlns:a16="http://schemas.microsoft.com/office/drawing/2014/main" id="{787579F5-40F5-424F-8719-00E6C15782A6}"/>
                </a:ext>
              </a:extLst>
            </p:cNvPr>
            <p:cNvSpPr/>
            <p:nvPr/>
          </p:nvSpPr>
          <p:spPr>
            <a:xfrm rot="5400000">
              <a:off x="1103767" y="5857517"/>
              <a:ext cx="814561" cy="272552"/>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470BF08D-25FC-4B97-AB02-8D3C32BF03ED}"/>
                </a:ext>
              </a:extLst>
            </p:cNvPr>
            <p:cNvSpPr/>
            <p:nvPr/>
          </p:nvSpPr>
          <p:spPr>
            <a:xfrm>
              <a:off x="1374772" y="2007211"/>
              <a:ext cx="273437" cy="3776984"/>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rgbClr val="C87B14"/>
                </a:gs>
                <a:gs pos="82000">
                  <a:srgbClr val="FF9F0B">
                    <a:lumMod val="90000"/>
                  </a:srgbClr>
                </a:gs>
                <a:gs pos="34000">
                  <a:srgbClr val="FEA30A">
                    <a:lumMod val="90000"/>
                  </a:srgbClr>
                </a:gs>
                <a:gs pos="0">
                  <a:srgbClr val="B87B00">
                    <a:lumMod val="90000"/>
                    <a:lumOff val="10000"/>
                  </a:srgbClr>
                </a:gs>
                <a:gs pos="33000">
                  <a:srgbClr val="BD7C04">
                    <a:lumMod val="100000"/>
                  </a:srgbClr>
                </a:gs>
                <a:gs pos="100000">
                  <a:srgbClr val="BC7908"/>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171" name="Rectangle 170">
              <a:extLst>
                <a:ext uri="{FF2B5EF4-FFF2-40B4-BE49-F238E27FC236}">
                  <a16:creationId xmlns:a16="http://schemas.microsoft.com/office/drawing/2014/main" id="{A285E30C-454D-4445-AAED-C680715E5118}"/>
                </a:ext>
              </a:extLst>
            </p:cNvPr>
            <p:cNvSpPr/>
            <p:nvPr/>
          </p:nvSpPr>
          <p:spPr>
            <a:xfrm>
              <a:off x="1374772" y="1416969"/>
              <a:ext cx="272552" cy="590242"/>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172" name="Rectangle 171">
              <a:extLst>
                <a:ext uri="{FF2B5EF4-FFF2-40B4-BE49-F238E27FC236}">
                  <a16:creationId xmlns:a16="http://schemas.microsoft.com/office/drawing/2014/main" id="{EAE4FF84-3A7C-4E42-A6CE-F9BD5217D296}"/>
                </a:ext>
              </a:extLst>
            </p:cNvPr>
            <p:cNvSpPr/>
            <p:nvPr/>
          </p:nvSpPr>
          <p:spPr>
            <a:xfrm>
              <a:off x="1404859" y="1213680"/>
              <a:ext cx="212378" cy="203289"/>
            </a:xfrm>
            <a:prstGeom prst="rect">
              <a:avLst/>
            </a:prstGeom>
            <a:gradFill flip="none" rotWithShape="1">
              <a:gsLst>
                <a:gs pos="16000">
                  <a:srgbClr val="B24349"/>
                </a:gs>
                <a:gs pos="52000">
                  <a:srgbClr val="FFB3C7">
                    <a:lumMod val="84000"/>
                  </a:srgbClr>
                </a:gs>
                <a:gs pos="100000">
                  <a:srgbClr val="CC7190">
                    <a:lumMod val="84000"/>
                  </a:srgbClr>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176" name="Freeform 175">
              <a:extLst>
                <a:ext uri="{FF2B5EF4-FFF2-40B4-BE49-F238E27FC236}">
                  <a16:creationId xmlns:a16="http://schemas.microsoft.com/office/drawing/2014/main" id="{4A75A3F3-441B-41D8-8664-1ED238439082}"/>
                </a:ext>
              </a:extLst>
            </p:cNvPr>
            <p:cNvSpPr/>
            <p:nvPr/>
          </p:nvSpPr>
          <p:spPr>
            <a:xfrm rot="5400000">
              <a:off x="1396785" y="6250530"/>
              <a:ext cx="228526" cy="72563"/>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cxnSp>
          <p:nvCxnSpPr>
            <p:cNvPr id="35" name="Straight Connector 34">
              <a:extLst>
                <a:ext uri="{FF2B5EF4-FFF2-40B4-BE49-F238E27FC236}">
                  <a16:creationId xmlns:a16="http://schemas.microsoft.com/office/drawing/2014/main" id="{E9AE7D96-DEE6-4942-AEAB-E473383AA458}"/>
                </a:ext>
              </a:extLst>
            </p:cNvPr>
            <p:cNvCxnSpPr/>
            <p:nvPr/>
          </p:nvCxnSpPr>
          <p:spPr>
            <a:xfrm>
              <a:off x="1374772" y="1487069"/>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8FE10A88-E35B-466E-B335-4FE5C318FBCB}"/>
                </a:ext>
              </a:extLst>
            </p:cNvPr>
            <p:cNvCxnSpPr/>
            <p:nvPr/>
          </p:nvCxnSpPr>
          <p:spPr>
            <a:xfrm>
              <a:off x="1374772" y="1562777"/>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5C49A6B5-4A3A-45F2-89F5-A946B8AA710D}"/>
                </a:ext>
              </a:extLst>
            </p:cNvPr>
            <p:cNvCxnSpPr/>
            <p:nvPr/>
          </p:nvCxnSpPr>
          <p:spPr>
            <a:xfrm>
              <a:off x="1374772" y="1638485"/>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88" name="Straight Connector 187">
              <a:extLst>
                <a:ext uri="{FF2B5EF4-FFF2-40B4-BE49-F238E27FC236}">
                  <a16:creationId xmlns:a16="http://schemas.microsoft.com/office/drawing/2014/main" id="{1AA64C30-2243-4C78-BDBC-D126FB4C3381}"/>
                </a:ext>
              </a:extLst>
            </p:cNvPr>
            <p:cNvCxnSpPr/>
            <p:nvPr/>
          </p:nvCxnSpPr>
          <p:spPr>
            <a:xfrm>
              <a:off x="1374772" y="1714193"/>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89" name="Straight Connector 188">
              <a:extLst>
                <a:ext uri="{FF2B5EF4-FFF2-40B4-BE49-F238E27FC236}">
                  <a16:creationId xmlns:a16="http://schemas.microsoft.com/office/drawing/2014/main" id="{861E0FF8-7D51-4BAE-A445-D830A4503FCB}"/>
                </a:ext>
              </a:extLst>
            </p:cNvPr>
            <p:cNvCxnSpPr/>
            <p:nvPr/>
          </p:nvCxnSpPr>
          <p:spPr>
            <a:xfrm>
              <a:off x="1374772" y="1789901"/>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90" name="Straight Connector 189">
              <a:extLst>
                <a:ext uri="{FF2B5EF4-FFF2-40B4-BE49-F238E27FC236}">
                  <a16:creationId xmlns:a16="http://schemas.microsoft.com/office/drawing/2014/main" id="{B628A61D-F9EE-43ED-8A9B-5FE36CE6D895}"/>
                </a:ext>
              </a:extLst>
            </p:cNvPr>
            <p:cNvCxnSpPr/>
            <p:nvPr/>
          </p:nvCxnSpPr>
          <p:spPr>
            <a:xfrm>
              <a:off x="1374772" y="1865609"/>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191" name="Straight Connector 190">
              <a:extLst>
                <a:ext uri="{FF2B5EF4-FFF2-40B4-BE49-F238E27FC236}">
                  <a16:creationId xmlns:a16="http://schemas.microsoft.com/office/drawing/2014/main" id="{56B673FC-8D4F-4EB3-AF77-67F7210439B4}"/>
                </a:ext>
              </a:extLst>
            </p:cNvPr>
            <p:cNvCxnSpPr/>
            <p:nvPr/>
          </p:nvCxnSpPr>
          <p:spPr>
            <a:xfrm>
              <a:off x="1374772" y="1941317"/>
              <a:ext cx="274322"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grpSp>
        <p:nvGrpSpPr>
          <p:cNvPr id="4" name="Group 3">
            <a:extLst>
              <a:ext uri="{FF2B5EF4-FFF2-40B4-BE49-F238E27FC236}">
                <a16:creationId xmlns:a16="http://schemas.microsoft.com/office/drawing/2014/main" id="{AE87DE9A-0EF8-45C9-9D48-15EDDDF52FDB}"/>
              </a:ext>
            </a:extLst>
          </p:cNvPr>
          <p:cNvGrpSpPr>
            <a:grpSpLocks/>
          </p:cNvGrpSpPr>
          <p:nvPr/>
        </p:nvGrpSpPr>
        <p:grpSpPr bwMode="auto">
          <a:xfrm>
            <a:off x="1117503" y="2197136"/>
            <a:ext cx="5359003" cy="602277"/>
            <a:chOff x="816491" y="3018734"/>
            <a:chExt cx="8144003" cy="650688"/>
          </a:xfrm>
        </p:grpSpPr>
        <p:sp>
          <p:nvSpPr>
            <p:cNvPr id="178" name="Pentagon 177">
              <a:extLst>
                <a:ext uri="{FF2B5EF4-FFF2-40B4-BE49-F238E27FC236}">
                  <a16:creationId xmlns:a16="http://schemas.microsoft.com/office/drawing/2014/main" id="{BA090FBC-7AEB-4F00-9598-25F94AD2FF49}"/>
                </a:ext>
              </a:extLst>
            </p:cNvPr>
            <p:cNvSpPr/>
            <p:nvPr/>
          </p:nvSpPr>
          <p:spPr>
            <a:xfrm>
              <a:off x="1715751" y="3018734"/>
              <a:ext cx="7244743" cy="647138"/>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192" name="TextBox 191">
              <a:extLst>
                <a:ext uri="{FF2B5EF4-FFF2-40B4-BE49-F238E27FC236}">
                  <a16:creationId xmlns:a16="http://schemas.microsoft.com/office/drawing/2014/main" id="{62F09B12-34BC-4555-B43F-FB4226545804}"/>
                </a:ext>
              </a:extLst>
            </p:cNvPr>
            <p:cNvSpPr txBox="1"/>
            <p:nvPr/>
          </p:nvSpPr>
          <p:spPr>
            <a:xfrm>
              <a:off x="816491" y="3025901"/>
              <a:ext cx="1546538" cy="548651"/>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1</a:t>
              </a:r>
            </a:p>
          </p:txBody>
        </p:sp>
        <p:sp>
          <p:nvSpPr>
            <p:cNvPr id="195" name="TextBox 194">
              <a:extLst>
                <a:ext uri="{FF2B5EF4-FFF2-40B4-BE49-F238E27FC236}">
                  <a16:creationId xmlns:a16="http://schemas.microsoft.com/office/drawing/2014/main" id="{3DAC544B-ED26-429D-9550-23A275F743C2}"/>
                </a:ext>
              </a:extLst>
            </p:cNvPr>
            <p:cNvSpPr txBox="1"/>
            <p:nvPr/>
          </p:nvSpPr>
          <p:spPr>
            <a:xfrm>
              <a:off x="2849520" y="3120771"/>
              <a:ext cx="5395561" cy="548651"/>
            </a:xfrm>
            <a:prstGeom prst="rect">
              <a:avLst/>
            </a:prstGeom>
            <a:noFill/>
            <a:effectLst/>
          </p:spPr>
          <p:txBody>
            <a:bodyPr>
              <a:spAutoFit/>
            </a:bodyPr>
            <a:lstStyle/>
            <a:p>
              <a:pPr>
                <a:defRPr/>
              </a:pPr>
              <a:r>
                <a:rPr lang="en-US" sz="2700" b="1" dirty="0" err="1">
                  <a:solidFill>
                    <a:schemeClr val="bg2">
                      <a:lumMod val="10000"/>
                    </a:schemeClr>
                  </a:solidFill>
                  <a:latin typeface="Times New Roman" panose="02020603050405020304" pitchFamily="18" charset="0"/>
                  <a:cs typeface="Times New Roman" panose="02020603050405020304" pitchFamily="18" charset="0"/>
                </a:rPr>
                <a:t>Luyện</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đọc</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lại</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bài</a:t>
              </a:r>
              <a:endParaRPr lang="en-US" sz="2700" dirty="0">
                <a:solidFill>
                  <a:schemeClr val="bg2">
                    <a:lumMod val="10000"/>
                  </a:schemeClr>
                </a:solidFill>
                <a:latin typeface="Times New Roman" panose="02020603050405020304" pitchFamily="18" charset="0"/>
                <a:cs typeface="Times New Roman" panose="02020603050405020304" pitchFamily="18" charset="0"/>
              </a:endParaRPr>
            </a:p>
          </p:txBody>
        </p:sp>
      </p:grpSp>
      <p:grpSp>
        <p:nvGrpSpPr>
          <p:cNvPr id="5" name="Group 4">
            <a:extLst>
              <a:ext uri="{FF2B5EF4-FFF2-40B4-BE49-F238E27FC236}">
                <a16:creationId xmlns:a16="http://schemas.microsoft.com/office/drawing/2014/main" id="{A8110140-D679-42D8-A86F-D87FF712B7EC}"/>
              </a:ext>
            </a:extLst>
          </p:cNvPr>
          <p:cNvGrpSpPr>
            <a:grpSpLocks/>
          </p:cNvGrpSpPr>
          <p:nvPr/>
        </p:nvGrpSpPr>
        <p:grpSpPr bwMode="auto">
          <a:xfrm>
            <a:off x="1127174" y="2966160"/>
            <a:ext cx="6066234" cy="720016"/>
            <a:chOff x="751023" y="4390961"/>
            <a:chExt cx="10836280" cy="787215"/>
          </a:xfrm>
        </p:grpSpPr>
        <p:sp>
          <p:nvSpPr>
            <p:cNvPr id="182" name="Trapezoid 181">
              <a:extLst>
                <a:ext uri="{FF2B5EF4-FFF2-40B4-BE49-F238E27FC236}">
                  <a16:creationId xmlns:a16="http://schemas.microsoft.com/office/drawing/2014/main" id="{5E60037D-0849-4DAE-A185-85DB2C25275E}"/>
                </a:ext>
              </a:extLst>
            </p:cNvPr>
            <p:cNvSpPr/>
            <p:nvPr/>
          </p:nvSpPr>
          <p:spPr>
            <a:xfrm rot="16200000">
              <a:off x="409524" y="4734588"/>
              <a:ext cx="787215" cy="99962"/>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181" name="Pentagon 180">
              <a:extLst>
                <a:ext uri="{FF2B5EF4-FFF2-40B4-BE49-F238E27FC236}">
                  <a16:creationId xmlns:a16="http://schemas.microsoft.com/office/drawing/2014/main" id="{BF022EE1-C0D5-429A-88DF-61CA0BC33805}"/>
                </a:ext>
              </a:extLst>
            </p:cNvPr>
            <p:cNvSpPr/>
            <p:nvPr/>
          </p:nvSpPr>
          <p:spPr>
            <a:xfrm>
              <a:off x="751023" y="4467977"/>
              <a:ext cx="10836280" cy="646331"/>
            </a:xfrm>
            <a:prstGeom prst="homePlate">
              <a:avLst>
                <a:gd name="adj" fmla="val 36274"/>
              </a:avLst>
            </a:prstGeom>
            <a:solidFill>
              <a:schemeClr val="accent5">
                <a:lumMod val="20000"/>
                <a:lumOff val="80000"/>
              </a:schemeClr>
            </a:solidFill>
            <a:ln w="3175">
              <a:solidFill>
                <a:srgbClr val="00B0F0"/>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193" name="TextBox 192">
              <a:extLst>
                <a:ext uri="{FF2B5EF4-FFF2-40B4-BE49-F238E27FC236}">
                  <a16:creationId xmlns:a16="http://schemas.microsoft.com/office/drawing/2014/main" id="{738D0954-B3B5-4F4E-B655-129DAC7B0EFD}"/>
                </a:ext>
              </a:extLst>
            </p:cNvPr>
            <p:cNvSpPr txBox="1"/>
            <p:nvPr/>
          </p:nvSpPr>
          <p:spPr>
            <a:xfrm>
              <a:off x="751023" y="4470247"/>
              <a:ext cx="1990796" cy="555227"/>
            </a:xfrm>
            <a:prstGeom prst="rect">
              <a:avLst/>
            </a:prstGeom>
            <a:solidFill>
              <a:srgbClr val="00B050"/>
            </a:solidFill>
            <a:effectLst/>
            <a:scene3d>
              <a:camera prst="orthographicFront"/>
              <a:lightRig rig="threePt" dir="t"/>
            </a:scene3d>
            <a:sp3d>
              <a:bevelT/>
            </a:sp3d>
          </p:spPr>
          <p:txBody>
            <a:bodyPr>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2</a:t>
              </a:r>
            </a:p>
          </p:txBody>
        </p:sp>
        <p:sp>
          <p:nvSpPr>
            <p:cNvPr id="196" name="TextBox 195">
              <a:extLst>
                <a:ext uri="{FF2B5EF4-FFF2-40B4-BE49-F238E27FC236}">
                  <a16:creationId xmlns:a16="http://schemas.microsoft.com/office/drawing/2014/main" id="{66DF3CEE-0A54-4766-A729-E19CD26C1191}"/>
                </a:ext>
              </a:extLst>
            </p:cNvPr>
            <p:cNvSpPr txBox="1"/>
            <p:nvPr/>
          </p:nvSpPr>
          <p:spPr>
            <a:xfrm>
              <a:off x="3187370" y="4519574"/>
              <a:ext cx="6051123" cy="555227"/>
            </a:xfrm>
            <a:prstGeom prst="rect">
              <a:avLst/>
            </a:prstGeom>
            <a:noFill/>
            <a:effectLst/>
          </p:spPr>
          <p:txBody>
            <a:bodyPr wrap="none">
              <a:spAutoFit/>
            </a:bodyPr>
            <a:lstStyle/>
            <a:p>
              <a:pPr algn="ctr">
                <a:defRPr/>
              </a:pPr>
              <a:r>
                <a:rPr lang="en-US" sz="2700" b="1" dirty="0" err="1">
                  <a:solidFill>
                    <a:schemeClr val="bg2">
                      <a:lumMod val="10000"/>
                    </a:schemeClr>
                  </a:solidFill>
                  <a:latin typeface="Times New Roman" panose="02020603050405020304" pitchFamily="18" charset="0"/>
                  <a:cs typeface="Times New Roman" panose="02020603050405020304" pitchFamily="18" charset="0"/>
                </a:rPr>
                <a:t>Trả</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lời</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lại</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các</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câu</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hỏi</a:t>
              </a:r>
              <a:endParaRPr lang="en-US" sz="2700" b="1" dirty="0">
                <a:solidFill>
                  <a:schemeClr val="bg2">
                    <a:lumMod val="10000"/>
                  </a:schemeClr>
                </a:solidFill>
                <a:latin typeface="Times New Roman" panose="02020603050405020304" pitchFamily="18" charset="0"/>
                <a:cs typeface="Times New Roman" panose="02020603050405020304" pitchFamily="18" charset="0"/>
              </a:endParaRPr>
            </a:p>
          </p:txBody>
        </p:sp>
      </p:grpSp>
      <p:grpSp>
        <p:nvGrpSpPr>
          <p:cNvPr id="27" name="Group 26">
            <a:extLst>
              <a:ext uri="{FF2B5EF4-FFF2-40B4-BE49-F238E27FC236}">
                <a16:creationId xmlns:a16="http://schemas.microsoft.com/office/drawing/2014/main" id="{77550C32-9868-4DFB-B1C7-FC0E553A20A2}"/>
              </a:ext>
            </a:extLst>
          </p:cNvPr>
          <p:cNvGrpSpPr>
            <a:grpSpLocks/>
          </p:cNvGrpSpPr>
          <p:nvPr/>
        </p:nvGrpSpPr>
        <p:grpSpPr bwMode="auto">
          <a:xfrm>
            <a:off x="1184326" y="3986687"/>
            <a:ext cx="7502474" cy="578646"/>
            <a:chOff x="816491" y="3018733"/>
            <a:chExt cx="10470251" cy="625158"/>
          </a:xfrm>
        </p:grpSpPr>
        <p:sp>
          <p:nvSpPr>
            <p:cNvPr id="28" name="Pentagon 177">
              <a:extLst>
                <a:ext uri="{FF2B5EF4-FFF2-40B4-BE49-F238E27FC236}">
                  <a16:creationId xmlns:a16="http://schemas.microsoft.com/office/drawing/2014/main" id="{C9F4B13B-598E-4BD4-9733-24A397258072}"/>
                </a:ext>
              </a:extLst>
            </p:cNvPr>
            <p:cNvSpPr/>
            <p:nvPr/>
          </p:nvSpPr>
          <p:spPr>
            <a:xfrm>
              <a:off x="1715749" y="3018733"/>
              <a:ext cx="9570993" cy="625158"/>
            </a:xfrm>
            <a:prstGeom prst="homePlate">
              <a:avLst>
                <a:gd name="adj" fmla="val 36274"/>
              </a:avLst>
            </a:prstGeom>
            <a:ln/>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n-US" sz="2700">
                <a:latin typeface="Times New Roman" panose="02020603050405020304" pitchFamily="18" charset="0"/>
                <a:cs typeface="Times New Roman" panose="02020603050405020304" pitchFamily="18" charset="0"/>
              </a:endParaRPr>
            </a:p>
          </p:txBody>
        </p:sp>
        <p:sp>
          <p:nvSpPr>
            <p:cNvPr id="29" name="TextBox 28">
              <a:extLst>
                <a:ext uri="{FF2B5EF4-FFF2-40B4-BE49-F238E27FC236}">
                  <a16:creationId xmlns:a16="http://schemas.microsoft.com/office/drawing/2014/main" id="{840FAD6B-9376-41D3-887B-0267A8FF877C}"/>
                </a:ext>
              </a:extLst>
            </p:cNvPr>
            <p:cNvSpPr txBox="1"/>
            <p:nvPr/>
          </p:nvSpPr>
          <p:spPr>
            <a:xfrm>
              <a:off x="816491" y="3025901"/>
              <a:ext cx="1546538" cy="548651"/>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lgn="ctr">
                <a:defRPr/>
              </a:pPr>
              <a:r>
                <a:rPr lang="en-US" sz="2700" b="1" dirty="0">
                  <a:solidFill>
                    <a:schemeClr val="bg1"/>
                  </a:solidFill>
                  <a:latin typeface="Times New Roman" panose="02020603050405020304" pitchFamily="18" charset="0"/>
                  <a:cs typeface="Times New Roman" panose="02020603050405020304" pitchFamily="18" charset="0"/>
                </a:rPr>
                <a:t>3</a:t>
              </a:r>
            </a:p>
          </p:txBody>
        </p:sp>
        <p:sp>
          <p:nvSpPr>
            <p:cNvPr id="30" name="TextBox 29">
              <a:extLst>
                <a:ext uri="{FF2B5EF4-FFF2-40B4-BE49-F238E27FC236}">
                  <a16:creationId xmlns:a16="http://schemas.microsoft.com/office/drawing/2014/main" id="{2A5FC140-FABB-4762-9070-0B0AB2D99A68}"/>
                </a:ext>
              </a:extLst>
            </p:cNvPr>
            <p:cNvSpPr txBox="1"/>
            <p:nvPr/>
          </p:nvSpPr>
          <p:spPr>
            <a:xfrm>
              <a:off x="2466199" y="3095240"/>
              <a:ext cx="8581272" cy="548651"/>
            </a:xfrm>
            <a:prstGeom prst="rect">
              <a:avLst/>
            </a:prstGeom>
            <a:noFill/>
            <a:effectLst/>
          </p:spPr>
          <p:txBody>
            <a:bodyPr wrap="square">
              <a:spAutoFit/>
            </a:bodyPr>
            <a:lstStyle/>
            <a:p>
              <a:pPr>
                <a:defRPr/>
              </a:pPr>
              <a:r>
                <a:rPr lang="en-US" sz="2700" b="1" dirty="0" err="1">
                  <a:solidFill>
                    <a:schemeClr val="bg2">
                      <a:lumMod val="10000"/>
                    </a:schemeClr>
                  </a:solidFill>
                  <a:latin typeface="Times New Roman" panose="02020603050405020304" pitchFamily="18" charset="0"/>
                  <a:cs typeface="Times New Roman" panose="02020603050405020304" pitchFamily="18" charset="0"/>
                </a:rPr>
                <a:t>Chuẩn</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bị</a:t>
              </a:r>
              <a:r>
                <a:rPr lang="en-US"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dirty="0" err="1">
                  <a:solidFill>
                    <a:schemeClr val="bg2">
                      <a:lumMod val="10000"/>
                    </a:schemeClr>
                  </a:solidFill>
                  <a:latin typeface="Times New Roman" panose="02020603050405020304" pitchFamily="18" charset="0"/>
                  <a:cs typeface="Times New Roman" panose="02020603050405020304" pitchFamily="18" charset="0"/>
                </a:rPr>
                <a:t>bài</a:t>
              </a:r>
              <a:r>
                <a:rPr lang="en-US" sz="2700" b="1" dirty="0">
                  <a:solidFill>
                    <a:schemeClr val="bg2">
                      <a:lumMod val="10000"/>
                    </a:schemeClr>
                  </a:solidFill>
                  <a:latin typeface="Times New Roman" panose="02020603050405020304" pitchFamily="18" charset="0"/>
                  <a:cs typeface="Times New Roman" panose="02020603050405020304" pitchFamily="18" charset="0"/>
                </a:rPr>
                <a:t>:</a:t>
              </a:r>
              <a:r>
                <a:rPr lang="pt-BR" sz="2700" b="1" dirty="0">
                  <a:solidFill>
                    <a:schemeClr val="bg2">
                      <a:lumMod val="10000"/>
                    </a:schemeClr>
                  </a:solidFill>
                  <a:latin typeface="Times New Roman" panose="02020603050405020304" pitchFamily="18" charset="0"/>
                  <a:cs typeface="Times New Roman" panose="02020603050405020304" pitchFamily="18" charset="0"/>
                </a:rPr>
                <a:t> </a:t>
              </a:r>
              <a:r>
                <a:rPr lang="en-US" sz="2700" b="1" i="1" dirty="0">
                  <a:solidFill>
                    <a:schemeClr val="bg2">
                      <a:lumMod val="10000"/>
                    </a:schemeClr>
                  </a:solidFill>
                  <a:latin typeface="Times New Roman" panose="02020603050405020304" pitchFamily="18" charset="0"/>
                  <a:cs typeface="Times New Roman" panose="02020603050405020304" pitchFamily="18" charset="0"/>
                </a:rPr>
                <a:t>Ng</a:t>
              </a:r>
              <a:r>
                <a:rPr lang="vi-VN" sz="2700" b="1" i="1" dirty="0">
                  <a:solidFill>
                    <a:schemeClr val="bg2">
                      <a:lumMod val="10000"/>
                    </a:schemeClr>
                  </a:solidFill>
                  <a:latin typeface="Times New Roman" panose="02020603050405020304" pitchFamily="18" charset="0"/>
                  <a:cs typeface="Times New Roman" panose="02020603050405020304" pitchFamily="18" charset="0"/>
                </a:rPr>
                <a:t>ười</a:t>
              </a:r>
              <a:r>
                <a:rPr lang="en-US" sz="2700" b="1" i="1" dirty="0">
                  <a:solidFill>
                    <a:schemeClr val="bg2">
                      <a:lumMod val="10000"/>
                    </a:schemeClr>
                  </a:solidFill>
                  <a:latin typeface="Times New Roman" panose="02020603050405020304" pitchFamily="18" charset="0"/>
                  <a:cs typeface="Times New Roman" panose="02020603050405020304" pitchFamily="18" charset="0"/>
                </a:rPr>
                <a:t> </a:t>
              </a:r>
              <a:r>
                <a:rPr lang="en-US" sz="2700" b="1" i="1" dirty="0" err="1">
                  <a:solidFill>
                    <a:schemeClr val="bg2">
                      <a:lumMod val="10000"/>
                    </a:schemeClr>
                  </a:solidFill>
                  <a:latin typeface="Times New Roman" panose="02020603050405020304" pitchFamily="18" charset="0"/>
                  <a:cs typeface="Times New Roman" panose="02020603050405020304" pitchFamily="18" charset="0"/>
                </a:rPr>
                <a:t>ăn</a:t>
              </a:r>
              <a:r>
                <a:rPr lang="en-US" sz="2700" b="1" i="1" dirty="0">
                  <a:solidFill>
                    <a:schemeClr val="bg2">
                      <a:lumMod val="10000"/>
                    </a:schemeClr>
                  </a:solidFill>
                  <a:latin typeface="Times New Roman" panose="02020603050405020304" pitchFamily="18" charset="0"/>
                  <a:cs typeface="Times New Roman" panose="02020603050405020304" pitchFamily="18" charset="0"/>
                </a:rPr>
                <a:t> </a:t>
              </a:r>
              <a:r>
                <a:rPr lang="en-US" sz="2700" b="1" i="1" dirty="0" err="1">
                  <a:solidFill>
                    <a:schemeClr val="bg2">
                      <a:lumMod val="10000"/>
                    </a:schemeClr>
                  </a:solidFill>
                  <a:latin typeface="Times New Roman" panose="02020603050405020304" pitchFamily="18" charset="0"/>
                  <a:cs typeface="Times New Roman" panose="02020603050405020304" pitchFamily="18" charset="0"/>
                </a:rPr>
                <a:t>xin</a:t>
              </a:r>
              <a:endParaRPr lang="en-US" sz="2700" b="1" i="1" dirty="0">
                <a:solidFill>
                  <a:schemeClr val="bg2">
                    <a:lumMod val="10000"/>
                  </a:schemeClr>
                </a:solidFill>
                <a:latin typeface="Times New Roman" panose="02020603050405020304" pitchFamily="18" charset="0"/>
                <a:cs typeface="Times New Roman" panose="02020603050405020304" pitchFamily="18" charset="0"/>
              </a:endParaRPr>
            </a:p>
          </p:txBody>
        </p:sp>
      </p:grpSp>
      <p:sp>
        <p:nvSpPr>
          <p:cNvPr id="32" name="Rectangle: Rounded Corners 31">
            <a:extLst>
              <a:ext uri="{FF2B5EF4-FFF2-40B4-BE49-F238E27FC236}">
                <a16:creationId xmlns:a16="http://schemas.microsoft.com/office/drawing/2014/main" id="{89B25961-992F-43D1-973F-9EF3D6EF3972}"/>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cSld>
  <p:clrMapOvr>
    <a:masterClrMapping/>
  </p:clrMapOvr>
  <p:transition spd="slow" advClick="0">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up)">
                                      <p:cBhvr>
                                        <p:cTn id="7" dur="500"/>
                                        <p:tgtEl>
                                          <p:spTgt spid="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left)">
                                      <p:cBhvr>
                                        <p:cTn id="2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90"/>
        <p:cNvGrpSpPr/>
        <p:nvPr/>
      </p:nvGrpSpPr>
      <p:grpSpPr>
        <a:xfrm>
          <a:off x="0" y="0"/>
          <a:ext cx="0" cy="0"/>
          <a:chOff x="0" y="0"/>
          <a:chExt cx="0" cy="0"/>
        </a:xfrm>
      </p:grpSpPr>
      <p:pic>
        <p:nvPicPr>
          <p:cNvPr id="891" name="Google Shape;891;p25" descr="图片包含 地图, 文字&#10;&#10;描述已自动生成"/>
          <p:cNvPicPr preferRelativeResize="0"/>
          <p:nvPr/>
        </p:nvPicPr>
        <p:blipFill rotWithShape="1">
          <a:blip r:embed="rId3">
            <a:alphaModFix/>
          </a:blip>
          <a:srcRect l="11111"/>
          <a:stretch/>
        </p:blipFill>
        <p:spPr>
          <a:xfrm>
            <a:off x="15" y="0"/>
            <a:ext cx="9143984" cy="6857999"/>
          </a:xfrm>
          <a:prstGeom prst="rect">
            <a:avLst/>
          </a:prstGeom>
          <a:noFill/>
          <a:ln>
            <a:noFill/>
          </a:ln>
        </p:spPr>
      </p:pic>
      <p:sp>
        <p:nvSpPr>
          <p:cNvPr id="892" name="Google Shape;892;p25"/>
          <p:cNvSpPr txBox="1"/>
          <p:nvPr/>
        </p:nvSpPr>
        <p:spPr>
          <a:xfrm>
            <a:off x="391305" y="1615956"/>
            <a:ext cx="8015400" cy="3116207"/>
          </a:xfrm>
          <a:prstGeom prst="rect">
            <a:avLst/>
          </a:prstGeom>
          <a:noFill/>
          <a:ln>
            <a:noFill/>
          </a:ln>
        </p:spPr>
        <p:txBody>
          <a:bodyPr spcFirstLastPara="1" wrap="square" lIns="68569" tIns="34275" rIns="68569" bIns="34275" anchor="t" anchorCtr="0">
            <a:spAutoFit/>
          </a:bodyPr>
          <a:lstStyle/>
          <a:p>
            <a:pPr algn="ctr"/>
            <a:r>
              <a:rPr lang="en-US" sz="6600" b="1" dirty="0">
                <a:solidFill>
                  <a:schemeClr val="dk1"/>
                </a:solidFill>
                <a:latin typeface="HP001 4 hàng" panose="020B0603050302020204" pitchFamily="34" charset="0"/>
              </a:rPr>
              <a:t>Xin </a:t>
            </a:r>
            <a:r>
              <a:rPr lang="en-US" sz="6600" b="1" dirty="0" err="1">
                <a:solidFill>
                  <a:schemeClr val="dk1"/>
                </a:solidFill>
                <a:latin typeface="HP001 4 hàng" panose="020B0603050302020204" pitchFamily="34" charset="0"/>
              </a:rPr>
              <a:t>chào</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và</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hẹn</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gặp</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lại</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các</a:t>
            </a:r>
            <a:r>
              <a:rPr lang="en-US" sz="6600" b="1" dirty="0">
                <a:solidFill>
                  <a:schemeClr val="dk1"/>
                </a:solidFill>
                <a:latin typeface="HP001 4 hàng" panose="020B0603050302020204" pitchFamily="34" charset="0"/>
              </a:rPr>
              <a:t> con </a:t>
            </a:r>
            <a:r>
              <a:rPr lang="en-US" sz="6600" b="1" dirty="0" err="1">
                <a:solidFill>
                  <a:schemeClr val="dk1"/>
                </a:solidFill>
                <a:latin typeface="HP001 4 hàng" panose="020B0603050302020204" pitchFamily="34" charset="0"/>
              </a:rPr>
              <a:t>trong</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tiết</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học</a:t>
            </a:r>
            <a:r>
              <a:rPr lang="en-US" sz="6600" b="1" dirty="0">
                <a:solidFill>
                  <a:schemeClr val="dk1"/>
                </a:solidFill>
                <a:latin typeface="HP001 4 hàng" panose="020B0603050302020204" pitchFamily="34" charset="0"/>
              </a:rPr>
              <a:t> </a:t>
            </a:r>
            <a:r>
              <a:rPr lang="en-US" sz="6600" b="1" dirty="0" err="1">
                <a:solidFill>
                  <a:schemeClr val="dk1"/>
                </a:solidFill>
                <a:latin typeface="HP001 4 hàng" panose="020B0603050302020204" pitchFamily="34" charset="0"/>
              </a:rPr>
              <a:t>sau</a:t>
            </a:r>
            <a:r>
              <a:rPr lang="en-US" sz="6600" b="1" dirty="0">
                <a:solidFill>
                  <a:schemeClr val="dk1"/>
                </a:solidFill>
                <a:latin typeface="HP001 4 hàng" panose="020B0603050302020204" pitchFamily="34" charset="0"/>
              </a:rPr>
              <a:t>!</a:t>
            </a:r>
            <a:endParaRPr sz="400" dirty="0">
              <a:latin typeface="HP001 4 hàng" panose="020B0603050302020204" pitchFamily="34" charset="0"/>
            </a:endParaRPr>
          </a:p>
        </p:txBody>
      </p:sp>
      <p:pic>
        <p:nvPicPr>
          <p:cNvPr id="893" name="Google Shape;893;p25" descr="图片包含 文字&#10;&#10;描述已自动生成"/>
          <p:cNvPicPr preferRelativeResize="0"/>
          <p:nvPr/>
        </p:nvPicPr>
        <p:blipFill rotWithShape="1">
          <a:blip r:embed="rId4">
            <a:alphaModFix/>
          </a:blip>
          <a:srcRect/>
          <a:stretch/>
        </p:blipFill>
        <p:spPr>
          <a:xfrm rot="1072869">
            <a:off x="-82898" y="2147076"/>
            <a:ext cx="1194947" cy="119494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
      <p:transition spd="slow" advClick="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92"/>
                                        </p:tgtEl>
                                        <p:attrNameLst>
                                          <p:attrName>style.visibility</p:attrName>
                                        </p:attrNameLst>
                                      </p:cBhvr>
                                      <p:to>
                                        <p:strVal val="visible"/>
                                      </p:to>
                                    </p:set>
                                    <p:animEffect transition="in" filter="fade">
                                      <p:cBhvr>
                                        <p:cTn id="7" dur="500"/>
                                        <p:tgtEl>
                                          <p:spTgt spid="8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E0F4F8E-2225-4FC6-A396-3BC33DB58BC9}"/>
              </a:ext>
            </a:extLst>
          </p:cNvPr>
          <p:cNvPicPr>
            <a:picLocks noChangeAspect="1"/>
          </p:cNvPicPr>
          <p:nvPr/>
        </p:nvPicPr>
        <p:blipFill rotWithShape="1">
          <a:blip r:embed="rId2"/>
          <a:srcRect t="10627"/>
          <a:stretch/>
        </p:blipFill>
        <p:spPr>
          <a:xfrm>
            <a:off x="2209800" y="759056"/>
            <a:ext cx="4724400" cy="6098944"/>
          </a:xfrm>
          <a:prstGeom prst="rect">
            <a:avLst/>
          </a:prstGeom>
        </p:spPr>
      </p:pic>
      <p:sp>
        <p:nvSpPr>
          <p:cNvPr id="6" name="TextBox 5">
            <a:extLst>
              <a:ext uri="{FF2B5EF4-FFF2-40B4-BE49-F238E27FC236}">
                <a16:creationId xmlns:a16="http://schemas.microsoft.com/office/drawing/2014/main" id="{B8C7AD19-7BEC-482D-836E-E5CF9B352B3A}"/>
              </a:ext>
            </a:extLst>
          </p:cNvPr>
          <p:cNvSpPr txBox="1"/>
          <p:nvPr/>
        </p:nvSpPr>
        <p:spPr>
          <a:xfrm>
            <a:off x="258417" y="195577"/>
            <a:ext cx="7401339" cy="620170"/>
          </a:xfrm>
          <a:prstGeom prst="rect">
            <a:avLst/>
          </a:prstGeom>
          <a:noFill/>
        </p:spPr>
        <p:txBody>
          <a:bodyPr wrap="square">
            <a:spAutoFit/>
          </a:bodyPr>
          <a:lstStyle/>
          <a:p>
            <a:pPr algn="just">
              <a:lnSpc>
                <a:spcPct val="130000"/>
              </a:lnSpc>
            </a:pP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Chủ</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điểm</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Times New Roman" panose="02020603050405020304" pitchFamily="18" charset="0"/>
                <a:ea typeface="zihun35hao-jindianyahei" panose="00000500000000000000" pitchFamily="2" charset="-122"/>
                <a:cs typeface="Times New Roman" panose="02020603050405020304" pitchFamily="18" charset="0"/>
                <a:sym typeface="zihun35hao-jindianyahei" panose="00000500000000000000" pitchFamily="2" charset="-122"/>
              </a:rPr>
              <a:t>Măng</a:t>
            </a:r>
            <a:r>
              <a:rPr lang="en-US" altLang="zh-CN" sz="2800" b="1" dirty="0">
                <a:solidFill>
                  <a:schemeClr val="tx1">
                    <a:lumMod val="85000"/>
                    <a:lumOff val="15000"/>
                  </a:schemeClr>
                </a:solidFill>
                <a:latin typeface="Times New Roman" panose="02020603050405020304" pitchFamily="18" charset="0"/>
                <a:ea typeface="zihun35hao-jindianyahei" panose="00000500000000000000" pitchFamily="2" charset="-122"/>
                <a:cs typeface="Times New Roman" panose="02020603050405020304" pitchFamily="18" charset="0"/>
                <a:sym typeface="zihun35hao-jindianyahei" panose="00000500000000000000" pitchFamily="2" charset="-122"/>
              </a:rPr>
              <a:t> </a:t>
            </a:r>
            <a:r>
              <a:rPr lang="en-US" altLang="zh-CN" sz="2800" b="1" dirty="0" err="1">
                <a:solidFill>
                  <a:schemeClr val="tx1">
                    <a:lumMod val="85000"/>
                    <a:lumOff val="15000"/>
                  </a:schemeClr>
                </a:solidFill>
                <a:latin typeface="Times New Roman" panose="02020603050405020304" pitchFamily="18" charset="0"/>
                <a:ea typeface="zihun35hao-jindianyahei" panose="00000500000000000000" pitchFamily="2" charset="-122"/>
                <a:cs typeface="Times New Roman" panose="02020603050405020304" pitchFamily="18" charset="0"/>
                <a:sym typeface="zihun35hao-jindianyahei" panose="00000500000000000000" pitchFamily="2" charset="-122"/>
              </a:rPr>
              <a:t>mọc</a:t>
            </a:r>
            <a:r>
              <a:rPr lang="en-US" altLang="zh-CN" sz="2800" b="1" dirty="0">
                <a:solidFill>
                  <a:schemeClr val="tx1">
                    <a:lumMod val="85000"/>
                    <a:lumOff val="15000"/>
                  </a:schemeClr>
                </a:solidFill>
                <a:latin typeface="Times New Roman" panose="02020603050405020304" pitchFamily="18" charset="0"/>
                <a:ea typeface="zihun35hao-jindianyahei" panose="00000500000000000000" pitchFamily="2" charset="-122"/>
                <a:cs typeface="Times New Roman" panose="02020603050405020304" pitchFamily="18" charset="0"/>
                <a:sym typeface="zihun35hao-jindianyahei" panose="00000500000000000000" pitchFamily="2" charset="-122"/>
              </a:rPr>
              <a:t> </a:t>
            </a:r>
            <a:r>
              <a:rPr lang="en-US" altLang="zh-CN" sz="2800" b="1" dirty="0" err="1">
                <a:solidFill>
                  <a:schemeClr val="tx1">
                    <a:lumMod val="85000"/>
                    <a:lumOff val="15000"/>
                  </a:schemeClr>
                </a:solidFill>
                <a:latin typeface="Times New Roman" panose="02020603050405020304" pitchFamily="18" charset="0"/>
                <a:ea typeface="zihun35hao-jindianyahei" panose="00000500000000000000" pitchFamily="2" charset="-122"/>
                <a:cs typeface="Times New Roman" panose="02020603050405020304" pitchFamily="18" charset="0"/>
                <a:sym typeface="zihun35hao-jindianyahei" panose="00000500000000000000" pitchFamily="2" charset="-122"/>
              </a:rPr>
              <a:t>thẳng</a:t>
            </a:r>
            <a:endParaRPr lang="zh-CN" altLang="en-US"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endParaRPr>
          </a:p>
        </p:txBody>
      </p:sp>
      <p:sp>
        <p:nvSpPr>
          <p:cNvPr id="7" name="Rectangle: Rounded Corners 6">
            <a:extLst>
              <a:ext uri="{FF2B5EF4-FFF2-40B4-BE49-F238E27FC236}">
                <a16:creationId xmlns:a16="http://schemas.microsoft.com/office/drawing/2014/main" id="{5E9D0F6D-3C47-4EF6-BC0E-882ADDBB60FE}"/>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79857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Tiếng Việt 4 VNEN Bài 1A: Thương người như thể thương thân | Soạn Tiếng  Việt lớp 4 VNEN hay nhất"/>
          <p:cNvSpPr>
            <a:spLocks noChangeAspect="1" noChangeArrowheads="1"/>
          </p:cNvSpPr>
          <p:nvPr/>
        </p:nvSpPr>
        <p:spPr bwMode="auto">
          <a:xfrm>
            <a:off x="-1581579" y="-20590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TextBox 9">
            <a:extLst>
              <a:ext uri="{FF2B5EF4-FFF2-40B4-BE49-F238E27FC236}">
                <a16:creationId xmlns:a16="http://schemas.microsoft.com/office/drawing/2014/main" id="{44A36FF7-E0E2-4B5A-A783-BA9D24A26377}"/>
              </a:ext>
            </a:extLst>
          </p:cNvPr>
          <p:cNvSpPr txBox="1"/>
          <p:nvPr/>
        </p:nvSpPr>
        <p:spPr>
          <a:xfrm>
            <a:off x="1280160" y="211068"/>
            <a:ext cx="6583679" cy="523220"/>
          </a:xfrm>
          <a:prstGeom prst="rect">
            <a:avLst/>
          </a:prstGeom>
          <a:noFill/>
        </p:spPr>
        <p:txBody>
          <a:bodyPr wrap="square" rtlCol="0">
            <a:spAutoFit/>
          </a:bodyPr>
          <a:lstStyle/>
          <a:p>
            <a:pPr algn="ctr"/>
            <a:r>
              <a:rPr lang="en-US" sz="2800" b="1" dirty="0" err="1">
                <a:latin typeface="HP001 4 hàng" panose="020B0603050302020204" pitchFamily="34" charset="0"/>
              </a:rPr>
              <a:t>Thứ</a:t>
            </a:r>
            <a:r>
              <a:rPr lang="en-US" sz="2800" b="1" dirty="0">
                <a:latin typeface="HP001 4 hàng" panose="020B0603050302020204" pitchFamily="34" charset="0"/>
              </a:rPr>
              <a:t> </a:t>
            </a:r>
            <a:r>
              <a:rPr lang="en-US" sz="2800" b="1" dirty="0" err="1">
                <a:latin typeface="HP001 4 hàng" panose="020B0603050302020204" pitchFamily="34" charset="0"/>
              </a:rPr>
              <a:t>hai</a:t>
            </a:r>
            <a:r>
              <a:rPr lang="en-US" sz="2800" b="1" dirty="0">
                <a:latin typeface="HP001 4 hàng" panose="020B0603050302020204" pitchFamily="34" charset="0"/>
              </a:rPr>
              <a:t> </a:t>
            </a:r>
            <a:r>
              <a:rPr lang="en-US" sz="2800" b="1" dirty="0" err="1">
                <a:latin typeface="HP001 4 hàng" panose="020B0603050302020204" pitchFamily="34" charset="0"/>
              </a:rPr>
              <a:t>ngày</a:t>
            </a:r>
            <a:r>
              <a:rPr lang="en-US" sz="2800" b="1" dirty="0">
                <a:latin typeface="HP001 4 hàng" panose="020B0603050302020204" pitchFamily="34" charset="0"/>
              </a:rPr>
              <a:t> 27 </a:t>
            </a:r>
            <a:r>
              <a:rPr lang="en-US" sz="2800" b="1" dirty="0" err="1">
                <a:latin typeface="HP001 4 hàng" panose="020B0603050302020204" pitchFamily="34" charset="0"/>
              </a:rPr>
              <a:t>tháng</a:t>
            </a:r>
            <a:r>
              <a:rPr lang="en-US" sz="2800" b="1" dirty="0">
                <a:latin typeface="HP001 4 hàng" panose="020B0603050302020204" pitchFamily="34" charset="0"/>
              </a:rPr>
              <a:t> 9 </a:t>
            </a:r>
            <a:r>
              <a:rPr lang="en-US" sz="2800" b="1" dirty="0" err="1">
                <a:latin typeface="HP001 4 hàng" panose="020B0603050302020204" pitchFamily="34" charset="0"/>
              </a:rPr>
              <a:t>năm</a:t>
            </a:r>
            <a:r>
              <a:rPr lang="en-US" sz="2800" b="1" dirty="0">
                <a:latin typeface="HP001 4 hàng" panose="020B0603050302020204" pitchFamily="34" charset="0"/>
              </a:rPr>
              <a:t> 2021</a:t>
            </a:r>
          </a:p>
        </p:txBody>
      </p:sp>
      <p:sp>
        <p:nvSpPr>
          <p:cNvPr id="11" name="TextBox 10">
            <a:extLst>
              <a:ext uri="{FF2B5EF4-FFF2-40B4-BE49-F238E27FC236}">
                <a16:creationId xmlns:a16="http://schemas.microsoft.com/office/drawing/2014/main" id="{2FC59DFC-439F-4C6E-AAB7-B2DE6E709F0C}"/>
              </a:ext>
            </a:extLst>
          </p:cNvPr>
          <p:cNvSpPr txBox="1"/>
          <p:nvPr/>
        </p:nvSpPr>
        <p:spPr>
          <a:xfrm>
            <a:off x="3501694" y="778100"/>
            <a:ext cx="1803010" cy="523220"/>
          </a:xfrm>
          <a:prstGeom prst="rect">
            <a:avLst/>
          </a:prstGeom>
          <a:noFill/>
        </p:spPr>
        <p:txBody>
          <a:bodyPr wrap="square" rtlCol="0">
            <a:spAutoFit/>
          </a:bodyPr>
          <a:lstStyle/>
          <a:p>
            <a:pPr algn="ctr"/>
            <a:r>
              <a:rPr lang="en-US" sz="2800" b="1" dirty="0" err="1">
                <a:latin typeface="HP001 4 hàng" panose="020B0603050302020204" pitchFamily="34" charset="0"/>
              </a:rPr>
              <a:t>Tập</a:t>
            </a:r>
            <a:r>
              <a:rPr lang="en-US" sz="2800" b="1" dirty="0">
                <a:latin typeface="HP001 4 hàng" panose="020B0603050302020204" pitchFamily="34" charset="0"/>
              </a:rPr>
              <a:t> </a:t>
            </a:r>
            <a:r>
              <a:rPr lang="en-US" sz="2800" b="1" dirty="0" err="1">
                <a:latin typeface="HP001 4 hàng" panose="020B0603050302020204" pitchFamily="34" charset="0"/>
              </a:rPr>
              <a:t>đọc</a:t>
            </a:r>
            <a:endParaRPr lang="en-US" sz="2800" b="1" dirty="0">
              <a:latin typeface="HP001 4 hàng" panose="020B0603050302020204" pitchFamily="34" charset="0"/>
            </a:endParaRPr>
          </a:p>
        </p:txBody>
      </p:sp>
      <p:sp>
        <p:nvSpPr>
          <p:cNvPr id="13" name="TextBox 12">
            <a:extLst>
              <a:ext uri="{FF2B5EF4-FFF2-40B4-BE49-F238E27FC236}">
                <a16:creationId xmlns:a16="http://schemas.microsoft.com/office/drawing/2014/main" id="{098E7616-C082-4EE3-ABF7-E9B46F4598F3}"/>
              </a:ext>
            </a:extLst>
          </p:cNvPr>
          <p:cNvSpPr txBox="1"/>
          <p:nvPr/>
        </p:nvSpPr>
        <p:spPr>
          <a:xfrm>
            <a:off x="2091994" y="1179771"/>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16" name="Rectangle: Rounded Corners 15">
            <a:extLst>
              <a:ext uri="{FF2B5EF4-FFF2-40B4-BE49-F238E27FC236}">
                <a16:creationId xmlns:a16="http://schemas.microsoft.com/office/drawing/2014/main" id="{160A171D-B5A5-4136-91C3-51641A4044CA}"/>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01D26D30-E463-49CF-8F28-FBBF1A461871}"/>
              </a:ext>
            </a:extLst>
          </p:cNvPr>
          <p:cNvPicPr>
            <a:picLocks noChangeAspect="1"/>
          </p:cNvPicPr>
          <p:nvPr/>
        </p:nvPicPr>
        <p:blipFill>
          <a:blip r:embed="rId2"/>
          <a:stretch>
            <a:fillRect/>
          </a:stretch>
        </p:blipFill>
        <p:spPr>
          <a:xfrm>
            <a:off x="772858" y="1702991"/>
            <a:ext cx="7598284" cy="5100348"/>
          </a:xfrm>
          <a:prstGeom prst="rect">
            <a:avLst/>
          </a:prstGeom>
        </p:spPr>
      </p:pic>
    </p:spTree>
    <p:extLst>
      <p:ext uri="{BB962C8B-B14F-4D97-AF65-F5344CB8AC3E}">
        <p14:creationId xmlns:p14="http://schemas.microsoft.com/office/powerpoint/2010/main" val="40009042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21">
            <a:extLst>
              <a:ext uri="{FF2B5EF4-FFF2-40B4-BE49-F238E27FC236}">
                <a16:creationId xmlns:a16="http://schemas.microsoft.com/office/drawing/2014/main" id="{411AE8FF-69A3-4FD4-88A2-CD31367C020A}"/>
              </a:ext>
            </a:extLst>
          </p:cNvPr>
          <p:cNvGrpSpPr>
            <a:grpSpLocks/>
          </p:cNvGrpSpPr>
          <p:nvPr/>
        </p:nvGrpSpPr>
        <p:grpSpPr bwMode="auto">
          <a:xfrm>
            <a:off x="864274" y="1862603"/>
            <a:ext cx="7868909" cy="1311275"/>
            <a:chOff x="1440" y="1680"/>
            <a:chExt cx="3765" cy="432"/>
          </a:xfrm>
        </p:grpSpPr>
        <p:sp>
          <p:nvSpPr>
            <p:cNvPr id="5" name="AutoShape 66">
              <a:extLst>
                <a:ext uri="{FF2B5EF4-FFF2-40B4-BE49-F238E27FC236}">
                  <a16:creationId xmlns:a16="http://schemas.microsoft.com/office/drawing/2014/main" id="{38D123A5-4A78-4241-B9B8-1E18C0DE1250}"/>
                </a:ext>
              </a:extLst>
            </p:cNvPr>
            <p:cNvSpPr>
              <a:spLocks noChangeArrowheads="1"/>
            </p:cNvSpPr>
            <p:nvPr/>
          </p:nvSpPr>
          <p:spPr bwMode="auto">
            <a:xfrm>
              <a:off x="1654" y="1709"/>
              <a:ext cx="2714" cy="345"/>
            </a:xfrm>
            <a:prstGeom prst="roundRect">
              <a:avLst>
                <a:gd name="adj" fmla="val 50000"/>
              </a:avLst>
            </a:prstGeom>
            <a:gradFill rotWithShape="1">
              <a:gsLst>
                <a:gs pos="0">
                  <a:srgbClr val="F9F5D5"/>
                </a:gs>
                <a:gs pos="100000">
                  <a:srgbClr val="F5EEB7"/>
                </a:gs>
              </a:gsLst>
              <a:lin ang="0" scaled="1"/>
            </a:gradFill>
            <a:ln w="38100">
              <a:solidFill>
                <a:srgbClr val="74A731"/>
              </a:solidFill>
              <a:round/>
              <a:headEnd/>
              <a:tailEnd/>
            </a:ln>
          </p:spPr>
          <p:txBody>
            <a:bodyPr vert="eaVert"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6" name="Oval 67">
              <a:extLst>
                <a:ext uri="{FF2B5EF4-FFF2-40B4-BE49-F238E27FC236}">
                  <a16:creationId xmlns:a16="http://schemas.microsoft.com/office/drawing/2014/main" id="{1A65E3A4-29A0-4537-86F6-F2C901AB31BE}"/>
                </a:ext>
              </a:extLst>
            </p:cNvPr>
            <p:cNvSpPr>
              <a:spLocks noChangeArrowheads="1"/>
            </p:cNvSpPr>
            <p:nvPr/>
          </p:nvSpPr>
          <p:spPr bwMode="auto">
            <a:xfrm rot="1758052">
              <a:off x="1454" y="1695"/>
              <a:ext cx="514" cy="417"/>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7" name="Oval 68">
              <a:extLst>
                <a:ext uri="{FF2B5EF4-FFF2-40B4-BE49-F238E27FC236}">
                  <a16:creationId xmlns:a16="http://schemas.microsoft.com/office/drawing/2014/main" id="{033D5CCB-899D-40AE-A865-3BB22F6D2F25}"/>
                </a:ext>
              </a:extLst>
            </p:cNvPr>
            <p:cNvSpPr>
              <a:spLocks noChangeArrowheads="1"/>
            </p:cNvSpPr>
            <p:nvPr/>
          </p:nvSpPr>
          <p:spPr bwMode="auto">
            <a:xfrm rot="1758052">
              <a:off x="1440" y="1680"/>
              <a:ext cx="514" cy="417"/>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8" name="Oval 69">
              <a:extLst>
                <a:ext uri="{FF2B5EF4-FFF2-40B4-BE49-F238E27FC236}">
                  <a16:creationId xmlns:a16="http://schemas.microsoft.com/office/drawing/2014/main" id="{77B3A2E6-A79E-46F7-9351-EF674236EDD0}"/>
                </a:ext>
              </a:extLst>
            </p:cNvPr>
            <p:cNvSpPr>
              <a:spLocks noChangeArrowheads="1"/>
            </p:cNvSpPr>
            <p:nvPr/>
          </p:nvSpPr>
          <p:spPr bwMode="auto">
            <a:xfrm>
              <a:off x="1491" y="1706"/>
              <a:ext cx="231" cy="235"/>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9" name="Text Box 70">
              <a:extLst>
                <a:ext uri="{FF2B5EF4-FFF2-40B4-BE49-F238E27FC236}">
                  <a16:creationId xmlns:a16="http://schemas.microsoft.com/office/drawing/2014/main" id="{5DD28439-8BAF-48D1-A6EF-0CCC04BFE81D}"/>
                </a:ext>
              </a:extLst>
            </p:cNvPr>
            <p:cNvSpPr txBox="1">
              <a:spLocks noChangeArrowheads="1"/>
            </p:cNvSpPr>
            <p:nvPr/>
          </p:nvSpPr>
          <p:spPr bwMode="auto">
            <a:xfrm>
              <a:off x="1920" y="1728"/>
              <a:ext cx="2160"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2400" b="1">
                  <a:solidFill>
                    <a:srgbClr val="000000"/>
                  </a:solidFill>
                  <a:latin typeface="Times New Roman" panose="02020603050405020304" pitchFamily="18" charset="0"/>
                  <a:cs typeface="Times New Roman" panose="02020603050405020304" pitchFamily="18" charset="0"/>
                </a:rPr>
                <a:t>Click to add Title</a:t>
              </a:r>
            </a:p>
          </p:txBody>
        </p:sp>
        <p:sp>
          <p:nvSpPr>
            <p:cNvPr id="10" name="Text Box 71">
              <a:extLst>
                <a:ext uri="{FF2B5EF4-FFF2-40B4-BE49-F238E27FC236}">
                  <a16:creationId xmlns:a16="http://schemas.microsoft.com/office/drawing/2014/main" id="{E2F628B7-A394-4D3A-A3BB-A74A353A00B5}"/>
                </a:ext>
              </a:extLst>
            </p:cNvPr>
            <p:cNvSpPr txBox="1">
              <a:spLocks noChangeArrowheads="1"/>
            </p:cNvSpPr>
            <p:nvPr/>
          </p:nvSpPr>
          <p:spPr bwMode="auto">
            <a:xfrm>
              <a:off x="1560" y="1698"/>
              <a:ext cx="121"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2400" b="1">
                  <a:solidFill>
                    <a:srgbClr val="FFFFFF"/>
                  </a:solidFill>
                  <a:latin typeface="Times New Roman" panose="02020603050405020304" pitchFamily="18" charset="0"/>
                  <a:cs typeface="Times New Roman" panose="02020603050405020304" pitchFamily="18" charset="0"/>
                </a:rPr>
                <a:t>2</a:t>
              </a:r>
            </a:p>
          </p:txBody>
        </p:sp>
        <p:sp>
          <p:nvSpPr>
            <p:cNvPr id="11" name="AutoShape 103">
              <a:extLst>
                <a:ext uri="{FF2B5EF4-FFF2-40B4-BE49-F238E27FC236}">
                  <a16:creationId xmlns:a16="http://schemas.microsoft.com/office/drawing/2014/main" id="{CE92FCF4-BA32-4A31-9631-468CDB19C106}"/>
                </a:ext>
              </a:extLst>
            </p:cNvPr>
            <p:cNvSpPr>
              <a:spLocks noChangeArrowheads="1"/>
            </p:cNvSpPr>
            <p:nvPr/>
          </p:nvSpPr>
          <p:spPr bwMode="gray">
            <a:xfrm>
              <a:off x="1654" y="1709"/>
              <a:ext cx="3434" cy="345"/>
            </a:xfrm>
            <a:prstGeom prst="roundRect">
              <a:avLst>
                <a:gd name="adj" fmla="val 50000"/>
              </a:avLst>
            </a:prstGeom>
            <a:gradFill rotWithShape="1">
              <a:gsLst>
                <a:gs pos="0">
                  <a:schemeClr val="accent6">
                    <a:lumMod val="60000"/>
                    <a:lumOff val="40000"/>
                  </a:schemeClr>
                </a:gs>
                <a:gs pos="100000">
                  <a:srgbClr val="D5D8FF"/>
                </a:gs>
              </a:gsLst>
              <a:lin ang="0" scaled="1"/>
            </a:gradFill>
            <a:ln w="38100" algn="ctr">
              <a:solidFill>
                <a:srgbClr val="6D85E9"/>
              </a:solidFill>
              <a:round/>
            </a:ln>
          </p:spPr>
          <p:txBody>
            <a:bodyPr vert="eaVert" wrap="none" anchor="ctr"/>
            <a:lstStyle/>
            <a:p>
              <a:pPr defTabSz="457189">
                <a:defRPr/>
              </a:pPr>
              <a:endParaRPr lang="en-US" sz="2400" b="1">
                <a:solidFill>
                  <a:prstClr val="black"/>
                </a:solidFill>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12" name="Oval 104">
              <a:extLst>
                <a:ext uri="{FF2B5EF4-FFF2-40B4-BE49-F238E27FC236}">
                  <a16:creationId xmlns:a16="http://schemas.microsoft.com/office/drawing/2014/main" id="{0B79ED7B-BAC7-4A78-9607-562E728A6484}"/>
                </a:ext>
              </a:extLst>
            </p:cNvPr>
            <p:cNvSpPr>
              <a:spLocks noChangeArrowheads="1"/>
            </p:cNvSpPr>
            <p:nvPr/>
          </p:nvSpPr>
          <p:spPr bwMode="auto">
            <a:xfrm rot="1758052">
              <a:off x="1454" y="1695"/>
              <a:ext cx="514" cy="417"/>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13" name="Oval 105">
              <a:extLst>
                <a:ext uri="{FF2B5EF4-FFF2-40B4-BE49-F238E27FC236}">
                  <a16:creationId xmlns:a16="http://schemas.microsoft.com/office/drawing/2014/main" id="{7514A8E7-2C05-4A24-8959-27846C7E209E}"/>
                </a:ext>
              </a:extLst>
            </p:cNvPr>
            <p:cNvSpPr>
              <a:spLocks noChangeArrowheads="1"/>
            </p:cNvSpPr>
            <p:nvPr/>
          </p:nvSpPr>
          <p:spPr bwMode="auto">
            <a:xfrm rot="1758052">
              <a:off x="1440" y="1680"/>
              <a:ext cx="514" cy="417"/>
            </a:xfrm>
            <a:prstGeom prst="ellipse">
              <a:avLst/>
            </a:pr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14" name="Text Box 107">
              <a:extLst>
                <a:ext uri="{FF2B5EF4-FFF2-40B4-BE49-F238E27FC236}">
                  <a16:creationId xmlns:a16="http://schemas.microsoft.com/office/drawing/2014/main" id="{301C6C44-1C29-4F0F-8F4E-B977B7221734}"/>
                </a:ext>
              </a:extLst>
            </p:cNvPr>
            <p:cNvSpPr txBox="1">
              <a:spLocks noChangeArrowheads="1"/>
            </p:cNvSpPr>
            <p:nvPr/>
          </p:nvSpPr>
          <p:spPr bwMode="auto">
            <a:xfrm>
              <a:off x="2049" y="1806"/>
              <a:ext cx="3156" cy="152"/>
            </a:xfrm>
            <a:prstGeom prst="rect">
              <a:avLst/>
            </a:prstGeom>
            <a:noFill/>
            <a:ln>
              <a:noFill/>
            </a:ln>
          </p:spPr>
          <p:txBody>
            <a:bodyPr>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lgn="just">
                <a:spcBef>
                  <a:spcPts val="0"/>
                </a:spcBef>
                <a:spcAft>
                  <a:spcPts val="0"/>
                </a:spcAft>
                <a:buFontTx/>
                <a:buNone/>
                <a:defRPr/>
              </a:pPr>
              <a:r>
                <a:rPr lang="it-IT" sz="2400" b="1" dirty="0">
                  <a:effectLst/>
                  <a:latin typeface="Times New Roman" panose="02020603050405020304" pitchFamily="18" charset="0"/>
                  <a:ea typeface="Times New Roman" panose="02020603050405020304" pitchFamily="18" charset="0"/>
                </a:rPr>
                <a:t>Đọc lưu loát, trôi chảy toàn bài</a:t>
              </a:r>
              <a:endParaRPr lang="en-US" sz="3600" b="1" dirty="0">
                <a:solidFill>
                  <a:schemeClr val="accent5">
                    <a:lumMod val="10000"/>
                  </a:schemeClr>
                </a:solidFill>
                <a:latin typeface=".VnTime"/>
                <a:ea typeface="SimSun" panose="02010600030101010101" pitchFamily="2" charset="-122"/>
                <a:cs typeface="Times New Roman" panose="02020603050405020304" pitchFamily="18" charset="0"/>
              </a:endParaRPr>
            </a:p>
          </p:txBody>
        </p:sp>
        <p:pic>
          <p:nvPicPr>
            <p:cNvPr id="15" name="Picture 216" descr="Picture1">
              <a:extLst>
                <a:ext uri="{FF2B5EF4-FFF2-40B4-BE49-F238E27FC236}">
                  <a16:creationId xmlns:a16="http://schemas.microsoft.com/office/drawing/2014/main" id="{78F93410-154D-438D-B9CC-D89112727EF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8" y="1704"/>
              <a:ext cx="23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 Box 108">
              <a:extLst>
                <a:ext uri="{FF2B5EF4-FFF2-40B4-BE49-F238E27FC236}">
                  <a16:creationId xmlns:a16="http://schemas.microsoft.com/office/drawing/2014/main" id="{FBD656E8-3C4D-4B12-A8DD-DB17D40D8300}"/>
                </a:ext>
              </a:extLst>
            </p:cNvPr>
            <p:cNvSpPr txBox="1">
              <a:spLocks noChangeArrowheads="1"/>
            </p:cNvSpPr>
            <p:nvPr/>
          </p:nvSpPr>
          <p:spPr bwMode="auto">
            <a:xfrm>
              <a:off x="1616" y="1745"/>
              <a:ext cx="219"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4400" b="1" dirty="0">
                  <a:solidFill>
                    <a:srgbClr val="FFFFFF"/>
                  </a:solidFill>
                  <a:latin typeface="Times New Roman" panose="02020603050405020304" pitchFamily="18" charset="0"/>
                  <a:cs typeface="Times New Roman" panose="02020603050405020304" pitchFamily="18" charset="0"/>
                </a:rPr>
                <a:t>1</a:t>
              </a:r>
            </a:p>
          </p:txBody>
        </p:sp>
      </p:grpSp>
      <p:grpSp>
        <p:nvGrpSpPr>
          <p:cNvPr id="17" name="Group 221">
            <a:extLst>
              <a:ext uri="{FF2B5EF4-FFF2-40B4-BE49-F238E27FC236}">
                <a16:creationId xmlns:a16="http://schemas.microsoft.com/office/drawing/2014/main" id="{2D66F639-2C57-4B04-86AA-C5F73E6CC864}"/>
              </a:ext>
            </a:extLst>
          </p:cNvPr>
          <p:cNvGrpSpPr>
            <a:grpSpLocks/>
          </p:cNvGrpSpPr>
          <p:nvPr/>
        </p:nvGrpSpPr>
        <p:grpSpPr bwMode="auto">
          <a:xfrm>
            <a:off x="963411" y="3461183"/>
            <a:ext cx="7584241" cy="1363662"/>
            <a:chOff x="1440" y="1680"/>
            <a:chExt cx="3556" cy="432"/>
          </a:xfrm>
        </p:grpSpPr>
        <p:sp>
          <p:nvSpPr>
            <p:cNvPr id="18" name="AutoShape 66">
              <a:extLst>
                <a:ext uri="{FF2B5EF4-FFF2-40B4-BE49-F238E27FC236}">
                  <a16:creationId xmlns:a16="http://schemas.microsoft.com/office/drawing/2014/main" id="{C0E78928-7C1A-4D82-9B3D-0346984F295F}"/>
                </a:ext>
              </a:extLst>
            </p:cNvPr>
            <p:cNvSpPr>
              <a:spLocks noChangeArrowheads="1"/>
            </p:cNvSpPr>
            <p:nvPr/>
          </p:nvSpPr>
          <p:spPr bwMode="auto">
            <a:xfrm>
              <a:off x="1654" y="1709"/>
              <a:ext cx="2714" cy="345"/>
            </a:xfrm>
            <a:prstGeom prst="roundRect">
              <a:avLst>
                <a:gd name="adj" fmla="val 50000"/>
              </a:avLst>
            </a:prstGeom>
            <a:gradFill rotWithShape="1">
              <a:gsLst>
                <a:gs pos="0">
                  <a:srgbClr val="F9F5D5"/>
                </a:gs>
                <a:gs pos="100000">
                  <a:srgbClr val="F5EEB7"/>
                </a:gs>
              </a:gsLst>
              <a:lin ang="0" scaled="1"/>
            </a:gradFill>
            <a:ln w="38100">
              <a:solidFill>
                <a:srgbClr val="74A731"/>
              </a:solidFill>
              <a:round/>
              <a:headEnd/>
              <a:tailEnd/>
            </a:ln>
          </p:spPr>
          <p:txBody>
            <a:bodyPr vert="eaVert"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19" name="Oval 67">
              <a:extLst>
                <a:ext uri="{FF2B5EF4-FFF2-40B4-BE49-F238E27FC236}">
                  <a16:creationId xmlns:a16="http://schemas.microsoft.com/office/drawing/2014/main" id="{CB406F2E-700E-4764-BB52-93214684F7F8}"/>
                </a:ext>
              </a:extLst>
            </p:cNvPr>
            <p:cNvSpPr>
              <a:spLocks noChangeArrowheads="1"/>
            </p:cNvSpPr>
            <p:nvPr/>
          </p:nvSpPr>
          <p:spPr bwMode="auto">
            <a:xfrm rot="1758052">
              <a:off x="1454" y="1695"/>
              <a:ext cx="514" cy="417"/>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20" name="Oval 68">
              <a:extLst>
                <a:ext uri="{FF2B5EF4-FFF2-40B4-BE49-F238E27FC236}">
                  <a16:creationId xmlns:a16="http://schemas.microsoft.com/office/drawing/2014/main" id="{7521D550-0C1A-479C-A2D5-E58B9E3D3185}"/>
                </a:ext>
              </a:extLst>
            </p:cNvPr>
            <p:cNvSpPr>
              <a:spLocks noChangeArrowheads="1"/>
            </p:cNvSpPr>
            <p:nvPr/>
          </p:nvSpPr>
          <p:spPr bwMode="auto">
            <a:xfrm rot="1758052">
              <a:off x="1440" y="1680"/>
              <a:ext cx="514" cy="417"/>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21" name="Oval 69">
              <a:extLst>
                <a:ext uri="{FF2B5EF4-FFF2-40B4-BE49-F238E27FC236}">
                  <a16:creationId xmlns:a16="http://schemas.microsoft.com/office/drawing/2014/main" id="{62A005C3-1F79-4115-9620-ADC123A89AB5}"/>
                </a:ext>
              </a:extLst>
            </p:cNvPr>
            <p:cNvSpPr>
              <a:spLocks noChangeArrowheads="1"/>
            </p:cNvSpPr>
            <p:nvPr/>
          </p:nvSpPr>
          <p:spPr bwMode="auto">
            <a:xfrm>
              <a:off x="1491" y="1706"/>
              <a:ext cx="231" cy="235"/>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22" name="Text Box 70">
              <a:extLst>
                <a:ext uri="{FF2B5EF4-FFF2-40B4-BE49-F238E27FC236}">
                  <a16:creationId xmlns:a16="http://schemas.microsoft.com/office/drawing/2014/main" id="{C0A1CB1D-35DA-4FB5-85E9-94DA3EC61E3C}"/>
                </a:ext>
              </a:extLst>
            </p:cNvPr>
            <p:cNvSpPr txBox="1">
              <a:spLocks noChangeArrowheads="1"/>
            </p:cNvSpPr>
            <p:nvPr/>
          </p:nvSpPr>
          <p:spPr bwMode="auto">
            <a:xfrm>
              <a:off x="1920" y="1728"/>
              <a:ext cx="2160"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2400" b="1">
                  <a:solidFill>
                    <a:srgbClr val="000000"/>
                  </a:solidFill>
                  <a:latin typeface="Times New Roman" panose="02020603050405020304" pitchFamily="18" charset="0"/>
                  <a:cs typeface="Times New Roman" panose="02020603050405020304" pitchFamily="18" charset="0"/>
                </a:rPr>
                <a:t>Click to add Title</a:t>
              </a:r>
            </a:p>
          </p:txBody>
        </p:sp>
        <p:sp>
          <p:nvSpPr>
            <p:cNvPr id="23" name="Text Box 71">
              <a:extLst>
                <a:ext uri="{FF2B5EF4-FFF2-40B4-BE49-F238E27FC236}">
                  <a16:creationId xmlns:a16="http://schemas.microsoft.com/office/drawing/2014/main" id="{CDF2B4A1-AC0E-4C8E-9F2D-934E26C05570}"/>
                </a:ext>
              </a:extLst>
            </p:cNvPr>
            <p:cNvSpPr txBox="1">
              <a:spLocks noChangeArrowheads="1"/>
            </p:cNvSpPr>
            <p:nvPr/>
          </p:nvSpPr>
          <p:spPr bwMode="auto">
            <a:xfrm>
              <a:off x="1560" y="1698"/>
              <a:ext cx="121" cy="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2400" b="1">
                  <a:solidFill>
                    <a:srgbClr val="FFFFFF"/>
                  </a:solidFill>
                  <a:latin typeface="Times New Roman" panose="02020603050405020304" pitchFamily="18" charset="0"/>
                  <a:cs typeface="Times New Roman" panose="02020603050405020304" pitchFamily="18" charset="0"/>
                </a:rPr>
                <a:t>2</a:t>
              </a:r>
            </a:p>
          </p:txBody>
        </p:sp>
        <p:sp>
          <p:nvSpPr>
            <p:cNvPr id="24" name="AutoShape 103">
              <a:extLst>
                <a:ext uri="{FF2B5EF4-FFF2-40B4-BE49-F238E27FC236}">
                  <a16:creationId xmlns:a16="http://schemas.microsoft.com/office/drawing/2014/main" id="{14B28864-EC05-4A2D-8DF5-29CB15AC936C}"/>
                </a:ext>
              </a:extLst>
            </p:cNvPr>
            <p:cNvSpPr>
              <a:spLocks noChangeArrowheads="1"/>
            </p:cNvSpPr>
            <p:nvPr/>
          </p:nvSpPr>
          <p:spPr bwMode="auto">
            <a:xfrm>
              <a:off x="1654" y="1709"/>
              <a:ext cx="3342" cy="345"/>
            </a:xfrm>
            <a:prstGeom prst="roundRect">
              <a:avLst>
                <a:gd name="adj" fmla="val 50000"/>
              </a:avLst>
            </a:prstGeom>
            <a:gradFill rotWithShape="1">
              <a:gsLst>
                <a:gs pos="0">
                  <a:srgbClr val="FFFFFF"/>
                </a:gs>
                <a:gs pos="100000">
                  <a:srgbClr val="D5D8FF"/>
                </a:gs>
              </a:gsLst>
              <a:lin ang="0" scaled="1"/>
            </a:gradFill>
            <a:ln w="38100">
              <a:solidFill>
                <a:srgbClr val="6D85E9"/>
              </a:solidFill>
              <a:round/>
              <a:headEnd/>
              <a:tailEnd/>
            </a:ln>
          </p:spPr>
          <p:txBody>
            <a:bodyPr vert="eaVert"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25" name="Oval 104">
              <a:extLst>
                <a:ext uri="{FF2B5EF4-FFF2-40B4-BE49-F238E27FC236}">
                  <a16:creationId xmlns:a16="http://schemas.microsoft.com/office/drawing/2014/main" id="{A36FEA4D-4FE4-4459-B935-EFB9704D1105}"/>
                </a:ext>
              </a:extLst>
            </p:cNvPr>
            <p:cNvSpPr>
              <a:spLocks noChangeArrowheads="1"/>
            </p:cNvSpPr>
            <p:nvPr/>
          </p:nvSpPr>
          <p:spPr bwMode="auto">
            <a:xfrm rot="1758052">
              <a:off x="1454" y="1695"/>
              <a:ext cx="514" cy="417"/>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26" name="Oval 105">
              <a:extLst>
                <a:ext uri="{FF2B5EF4-FFF2-40B4-BE49-F238E27FC236}">
                  <a16:creationId xmlns:a16="http://schemas.microsoft.com/office/drawing/2014/main" id="{10EB4BFD-AFC2-4D01-8978-FB41E86A3EC1}"/>
                </a:ext>
              </a:extLst>
            </p:cNvPr>
            <p:cNvSpPr>
              <a:spLocks noChangeArrowheads="1"/>
            </p:cNvSpPr>
            <p:nvPr/>
          </p:nvSpPr>
          <p:spPr bwMode="gray">
            <a:xfrm rot="1758052">
              <a:off x="1440" y="1680"/>
              <a:ext cx="514" cy="417"/>
            </a:xfrm>
            <a:prstGeom prst="ellipse">
              <a:avLst/>
            </a:prstGeom>
            <a:solidFill>
              <a:schemeClr val="accent6">
                <a:lumMod val="50000"/>
              </a:schemeClr>
            </a:solidFill>
            <a:ln w="9525">
              <a:noFill/>
              <a:round/>
            </a:ln>
          </p:spPr>
          <p:txBody>
            <a:bodyPr wrap="none" anchor="ctr"/>
            <a:lstStyle/>
            <a:p>
              <a:pPr defTabSz="457189">
                <a:defRPr/>
              </a:pPr>
              <a:endParaRPr lang="en-US" sz="2400" b="1">
                <a:solidFill>
                  <a:prstClr val="black"/>
                </a:solidFill>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27" name="Text Box 107">
              <a:extLst>
                <a:ext uri="{FF2B5EF4-FFF2-40B4-BE49-F238E27FC236}">
                  <a16:creationId xmlns:a16="http://schemas.microsoft.com/office/drawing/2014/main" id="{7DD01E96-EFD7-46BF-8825-C123DD5ACE88}"/>
                </a:ext>
              </a:extLst>
            </p:cNvPr>
            <p:cNvSpPr txBox="1">
              <a:spLocks noChangeArrowheads="1"/>
            </p:cNvSpPr>
            <p:nvPr/>
          </p:nvSpPr>
          <p:spPr bwMode="auto">
            <a:xfrm>
              <a:off x="1979" y="1736"/>
              <a:ext cx="2832" cy="263"/>
            </a:xfrm>
            <a:prstGeom prst="rect">
              <a:avLst/>
            </a:prstGeom>
            <a:noFill/>
            <a:ln>
              <a:noFill/>
            </a:ln>
          </p:spPr>
          <p:txBody>
            <a:bodyPr wrap="square">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lgn="just">
                <a:spcBef>
                  <a:spcPts val="0"/>
                </a:spcBef>
                <a:spcAft>
                  <a:spcPts val="0"/>
                </a:spcAft>
                <a:buFontTx/>
                <a:buNone/>
                <a:tabLst>
                  <a:tab pos="6400800" algn="l"/>
                </a:tabLst>
                <a:defRPr/>
              </a:pPr>
              <a:r>
                <a:rPr lang="it-IT" sz="2400" b="1" dirty="0">
                  <a:effectLst/>
                  <a:latin typeface="Times New Roman" panose="02020603050405020304" pitchFamily="18" charset="0"/>
                  <a:ea typeface="Times New Roman" panose="02020603050405020304" pitchFamily="18" charset="0"/>
                </a:rPr>
                <a:t>Hiểu ý nghĩa các từ ngữ trong bài và ý nghĩa của bài</a:t>
              </a:r>
              <a:endParaRPr lang="en-US" sz="3600" b="1" dirty="0">
                <a:solidFill>
                  <a:schemeClr val="accent5">
                    <a:lumMod val="10000"/>
                  </a:schemeClr>
                </a:solidFill>
                <a:latin typeface=".VnTime"/>
                <a:ea typeface="SimSun" panose="02010600030101010101" pitchFamily="2" charset="-122"/>
                <a:cs typeface="Times New Roman" panose="02020603050405020304" pitchFamily="18" charset="0"/>
              </a:endParaRPr>
            </a:p>
          </p:txBody>
        </p:sp>
        <p:pic>
          <p:nvPicPr>
            <p:cNvPr id="28" name="Picture 216" descr="Picture1">
              <a:extLst>
                <a:ext uri="{FF2B5EF4-FFF2-40B4-BE49-F238E27FC236}">
                  <a16:creationId xmlns:a16="http://schemas.microsoft.com/office/drawing/2014/main" id="{BD52554B-80A9-4CEE-8CDC-90093BE6B66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8" y="1704"/>
              <a:ext cx="23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Text Box 108">
              <a:extLst>
                <a:ext uri="{FF2B5EF4-FFF2-40B4-BE49-F238E27FC236}">
                  <a16:creationId xmlns:a16="http://schemas.microsoft.com/office/drawing/2014/main" id="{763E2F92-58B8-47E1-B2A4-E354CB4EE488}"/>
                </a:ext>
              </a:extLst>
            </p:cNvPr>
            <p:cNvSpPr txBox="1">
              <a:spLocks noChangeArrowheads="1"/>
            </p:cNvSpPr>
            <p:nvPr/>
          </p:nvSpPr>
          <p:spPr bwMode="auto">
            <a:xfrm>
              <a:off x="1583" y="1753"/>
              <a:ext cx="167"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4400" b="1">
                  <a:solidFill>
                    <a:srgbClr val="FFFFFF"/>
                  </a:solidFill>
                  <a:latin typeface="Times New Roman" panose="02020603050405020304" pitchFamily="18" charset="0"/>
                  <a:cs typeface="Times New Roman" panose="02020603050405020304" pitchFamily="18" charset="0"/>
                </a:rPr>
                <a:t>2</a:t>
              </a:r>
            </a:p>
          </p:txBody>
        </p:sp>
      </p:grpSp>
      <p:grpSp>
        <p:nvGrpSpPr>
          <p:cNvPr id="30" name="Google Shape;1351;p29">
            <a:extLst>
              <a:ext uri="{FF2B5EF4-FFF2-40B4-BE49-F238E27FC236}">
                <a16:creationId xmlns:a16="http://schemas.microsoft.com/office/drawing/2014/main" id="{5FCD7267-A528-447D-A520-8789494F750C}"/>
              </a:ext>
            </a:extLst>
          </p:cNvPr>
          <p:cNvGrpSpPr/>
          <p:nvPr/>
        </p:nvGrpSpPr>
        <p:grpSpPr>
          <a:xfrm>
            <a:off x="2271742" y="-178903"/>
            <a:ext cx="5451771" cy="2137952"/>
            <a:chOff x="1966944" y="49159"/>
            <a:chExt cx="5930106" cy="1251496"/>
          </a:xfrm>
          <a:solidFill>
            <a:schemeClr val="tx1">
              <a:lumMod val="20000"/>
              <a:lumOff val="80000"/>
            </a:schemeClr>
          </a:solidFill>
        </p:grpSpPr>
        <p:sp>
          <p:nvSpPr>
            <p:cNvPr id="31" name="Google Shape;1352;p29">
              <a:extLst>
                <a:ext uri="{FF2B5EF4-FFF2-40B4-BE49-F238E27FC236}">
                  <a16:creationId xmlns:a16="http://schemas.microsoft.com/office/drawing/2014/main" id="{38C69D92-77C3-4B2B-8263-D33451954B11}"/>
                </a:ext>
              </a:extLst>
            </p:cNvPr>
            <p:cNvSpPr/>
            <p:nvPr/>
          </p:nvSpPr>
          <p:spPr>
            <a:xfrm>
              <a:off x="2255338" y="374887"/>
              <a:ext cx="5438514" cy="625071"/>
            </a:xfrm>
            <a:custGeom>
              <a:avLst/>
              <a:gdLst/>
              <a:ahLst/>
              <a:cxnLst/>
              <a:rect l="l" t="t" r="r" b="b"/>
              <a:pathLst>
                <a:path w="35452" h="6761" extrusionOk="0">
                  <a:moveTo>
                    <a:pt x="13370" y="1"/>
                  </a:moveTo>
                  <a:lnTo>
                    <a:pt x="13370" y="1"/>
                  </a:lnTo>
                  <a:cubicBezTo>
                    <a:pt x="13358" y="32"/>
                    <a:pt x="13345" y="71"/>
                    <a:pt x="13334" y="71"/>
                  </a:cubicBezTo>
                  <a:cubicBezTo>
                    <a:pt x="13333" y="71"/>
                    <a:pt x="13331" y="70"/>
                    <a:pt x="13330" y="68"/>
                  </a:cubicBezTo>
                  <a:lnTo>
                    <a:pt x="13330" y="68"/>
                  </a:lnTo>
                  <a:cubicBezTo>
                    <a:pt x="13330" y="107"/>
                    <a:pt x="13330" y="147"/>
                    <a:pt x="13333" y="187"/>
                  </a:cubicBezTo>
                  <a:lnTo>
                    <a:pt x="11147" y="187"/>
                  </a:lnTo>
                  <a:cubicBezTo>
                    <a:pt x="11144" y="157"/>
                    <a:pt x="11144" y="123"/>
                    <a:pt x="11138" y="94"/>
                  </a:cubicBezTo>
                  <a:cubicBezTo>
                    <a:pt x="11134" y="123"/>
                    <a:pt x="11134" y="157"/>
                    <a:pt x="11131" y="187"/>
                  </a:cubicBezTo>
                  <a:lnTo>
                    <a:pt x="893" y="187"/>
                  </a:lnTo>
                  <a:cubicBezTo>
                    <a:pt x="893" y="187"/>
                    <a:pt x="318" y="633"/>
                    <a:pt x="195" y="1730"/>
                  </a:cubicBezTo>
                  <a:cubicBezTo>
                    <a:pt x="0" y="3433"/>
                    <a:pt x="519" y="3282"/>
                    <a:pt x="453" y="4115"/>
                  </a:cubicBezTo>
                  <a:cubicBezTo>
                    <a:pt x="351" y="5385"/>
                    <a:pt x="569" y="5877"/>
                    <a:pt x="404" y="6681"/>
                  </a:cubicBezTo>
                  <a:lnTo>
                    <a:pt x="10949" y="6681"/>
                  </a:lnTo>
                  <a:cubicBezTo>
                    <a:pt x="10955" y="6710"/>
                    <a:pt x="10963" y="6737"/>
                    <a:pt x="10972" y="6760"/>
                  </a:cubicBezTo>
                  <a:lnTo>
                    <a:pt x="10975" y="6681"/>
                  </a:lnTo>
                  <a:lnTo>
                    <a:pt x="19778" y="6681"/>
                  </a:lnTo>
                  <a:cubicBezTo>
                    <a:pt x="19784" y="6710"/>
                    <a:pt x="19795" y="6737"/>
                    <a:pt x="19804" y="6760"/>
                  </a:cubicBezTo>
                  <a:lnTo>
                    <a:pt x="19804" y="6681"/>
                  </a:lnTo>
                  <a:lnTo>
                    <a:pt x="28607" y="6681"/>
                  </a:lnTo>
                  <a:cubicBezTo>
                    <a:pt x="28613" y="6710"/>
                    <a:pt x="28624" y="6737"/>
                    <a:pt x="28633" y="6760"/>
                  </a:cubicBezTo>
                  <a:lnTo>
                    <a:pt x="28633" y="6681"/>
                  </a:lnTo>
                  <a:lnTo>
                    <a:pt x="35452" y="6681"/>
                  </a:lnTo>
                  <a:cubicBezTo>
                    <a:pt x="35452" y="6681"/>
                    <a:pt x="35412" y="6142"/>
                    <a:pt x="35161" y="5616"/>
                  </a:cubicBezTo>
                  <a:cubicBezTo>
                    <a:pt x="35038" y="5358"/>
                    <a:pt x="34860" y="5100"/>
                    <a:pt x="34612" y="4915"/>
                  </a:cubicBezTo>
                  <a:cubicBezTo>
                    <a:pt x="33858" y="4356"/>
                    <a:pt x="34454" y="3552"/>
                    <a:pt x="34371" y="2911"/>
                  </a:cubicBezTo>
                  <a:cubicBezTo>
                    <a:pt x="34288" y="2270"/>
                    <a:pt x="33799" y="1549"/>
                    <a:pt x="33465" y="1149"/>
                  </a:cubicBezTo>
                  <a:cubicBezTo>
                    <a:pt x="33343" y="1003"/>
                    <a:pt x="33220" y="834"/>
                    <a:pt x="33114" y="683"/>
                  </a:cubicBezTo>
                  <a:cubicBezTo>
                    <a:pt x="32929" y="414"/>
                    <a:pt x="32793" y="187"/>
                    <a:pt x="32793" y="187"/>
                  </a:cubicBezTo>
                  <a:lnTo>
                    <a:pt x="31018" y="187"/>
                  </a:lnTo>
                  <a:cubicBezTo>
                    <a:pt x="31021" y="123"/>
                    <a:pt x="31024" y="64"/>
                    <a:pt x="31028" y="1"/>
                  </a:cubicBezTo>
                  <a:lnTo>
                    <a:pt x="31028" y="1"/>
                  </a:lnTo>
                  <a:cubicBezTo>
                    <a:pt x="31019" y="32"/>
                    <a:pt x="31006" y="71"/>
                    <a:pt x="30994" y="71"/>
                  </a:cubicBezTo>
                  <a:cubicBezTo>
                    <a:pt x="30992" y="71"/>
                    <a:pt x="30990" y="70"/>
                    <a:pt x="30988" y="68"/>
                  </a:cubicBezTo>
                  <a:lnTo>
                    <a:pt x="30988" y="68"/>
                  </a:lnTo>
                  <a:cubicBezTo>
                    <a:pt x="30988" y="107"/>
                    <a:pt x="30991" y="147"/>
                    <a:pt x="30991" y="187"/>
                  </a:cubicBezTo>
                  <a:lnTo>
                    <a:pt x="28809" y="187"/>
                  </a:lnTo>
                  <a:cubicBezTo>
                    <a:pt x="28805" y="157"/>
                    <a:pt x="28802" y="123"/>
                    <a:pt x="28799" y="94"/>
                  </a:cubicBezTo>
                  <a:cubicBezTo>
                    <a:pt x="28796" y="123"/>
                    <a:pt x="28792" y="157"/>
                    <a:pt x="28789" y="187"/>
                  </a:cubicBezTo>
                  <a:lnTo>
                    <a:pt x="22189" y="187"/>
                  </a:lnTo>
                  <a:cubicBezTo>
                    <a:pt x="22192" y="123"/>
                    <a:pt x="22195" y="64"/>
                    <a:pt x="22199" y="1"/>
                  </a:cubicBezTo>
                  <a:lnTo>
                    <a:pt x="22199" y="1"/>
                  </a:lnTo>
                  <a:cubicBezTo>
                    <a:pt x="22190" y="32"/>
                    <a:pt x="22175" y="71"/>
                    <a:pt x="22164" y="71"/>
                  </a:cubicBezTo>
                  <a:cubicBezTo>
                    <a:pt x="22162" y="71"/>
                    <a:pt x="22160" y="70"/>
                    <a:pt x="22159" y="68"/>
                  </a:cubicBezTo>
                  <a:lnTo>
                    <a:pt x="22159" y="68"/>
                  </a:lnTo>
                  <a:cubicBezTo>
                    <a:pt x="22159" y="107"/>
                    <a:pt x="22159" y="147"/>
                    <a:pt x="22162" y="187"/>
                  </a:cubicBezTo>
                  <a:lnTo>
                    <a:pt x="19976" y="187"/>
                  </a:lnTo>
                  <a:cubicBezTo>
                    <a:pt x="19976" y="157"/>
                    <a:pt x="19973" y="123"/>
                    <a:pt x="19967" y="94"/>
                  </a:cubicBezTo>
                  <a:cubicBezTo>
                    <a:pt x="19967" y="123"/>
                    <a:pt x="19963" y="157"/>
                    <a:pt x="19960" y="187"/>
                  </a:cubicBezTo>
                  <a:lnTo>
                    <a:pt x="13360" y="187"/>
                  </a:lnTo>
                  <a:cubicBezTo>
                    <a:pt x="13363" y="123"/>
                    <a:pt x="13366" y="64"/>
                    <a:pt x="13370" y="1"/>
                  </a:cubicBezTo>
                  <a:close/>
                </a:path>
              </a:pathLst>
            </a:custGeom>
            <a:grpFill/>
            <a:ln>
              <a:noFill/>
            </a:ln>
            <a:effectLst>
              <a:outerShdw blurRad="28575" dist="19050" dir="19320000" algn="bl" rotWithShape="0">
                <a:srgbClr val="000000">
                  <a:alpha val="21000"/>
                </a:srgbClr>
              </a:outerShdw>
            </a:effectLst>
          </p:spPr>
          <p:txBody>
            <a:bodyPr spcFirstLastPara="1" lIns="91425" tIns="91425" rIns="91425" bIns="91425" anchor="ctr"/>
            <a:lstStyle/>
            <a:p>
              <a:pPr eaLnBrk="1" fontAlgn="auto" hangingPunct="1">
                <a:spcBef>
                  <a:spcPts val="0"/>
                </a:spcBef>
                <a:spcAft>
                  <a:spcPts val="0"/>
                </a:spcAft>
                <a:buClr>
                  <a:srgbClr val="000000"/>
                </a:buClr>
                <a:buFont typeface="Arial"/>
                <a:buNone/>
                <a:defRPr/>
              </a:pPr>
              <a:endParaRPr sz="1400" kern="0">
                <a:solidFill>
                  <a:srgbClr val="434343">
                    <a:lumMod val="50000"/>
                  </a:srgbClr>
                </a:solidFill>
                <a:latin typeface="Arial"/>
                <a:cs typeface="Arial"/>
                <a:sym typeface="Arial"/>
              </a:endParaRPr>
            </a:p>
          </p:txBody>
        </p:sp>
        <p:sp>
          <p:nvSpPr>
            <p:cNvPr id="32" name="Google Shape;1353;p29">
              <a:extLst>
                <a:ext uri="{FF2B5EF4-FFF2-40B4-BE49-F238E27FC236}">
                  <a16:creationId xmlns:a16="http://schemas.microsoft.com/office/drawing/2014/main" id="{E23EEB01-629D-4087-A307-BC6E8FCD7D5F}"/>
                </a:ext>
              </a:extLst>
            </p:cNvPr>
            <p:cNvSpPr/>
            <p:nvPr/>
          </p:nvSpPr>
          <p:spPr>
            <a:xfrm rot="7791998">
              <a:off x="7058505" y="716709"/>
              <a:ext cx="882084" cy="299122"/>
            </a:xfrm>
            <a:custGeom>
              <a:avLst/>
              <a:gdLst/>
              <a:ahLst/>
              <a:cxnLst/>
              <a:rect l="l" t="t" r="r" b="b"/>
              <a:pathLst>
                <a:path w="9177" h="3112" extrusionOk="0">
                  <a:moveTo>
                    <a:pt x="9011" y="1"/>
                  </a:moveTo>
                  <a:lnTo>
                    <a:pt x="1" y="655"/>
                  </a:lnTo>
                  <a:lnTo>
                    <a:pt x="1" y="682"/>
                  </a:lnTo>
                  <a:lnTo>
                    <a:pt x="34" y="728"/>
                  </a:lnTo>
                  <a:lnTo>
                    <a:pt x="7" y="741"/>
                  </a:lnTo>
                  <a:lnTo>
                    <a:pt x="7" y="758"/>
                  </a:lnTo>
                  <a:lnTo>
                    <a:pt x="106" y="821"/>
                  </a:lnTo>
                  <a:lnTo>
                    <a:pt x="14" y="827"/>
                  </a:lnTo>
                  <a:lnTo>
                    <a:pt x="109" y="867"/>
                  </a:lnTo>
                  <a:lnTo>
                    <a:pt x="57" y="897"/>
                  </a:lnTo>
                  <a:lnTo>
                    <a:pt x="117" y="940"/>
                  </a:lnTo>
                  <a:lnTo>
                    <a:pt x="63" y="986"/>
                  </a:lnTo>
                  <a:lnTo>
                    <a:pt x="120" y="1022"/>
                  </a:lnTo>
                  <a:cubicBezTo>
                    <a:pt x="120" y="1022"/>
                    <a:pt x="60" y="1042"/>
                    <a:pt x="67" y="1055"/>
                  </a:cubicBezTo>
                  <a:cubicBezTo>
                    <a:pt x="77" y="1068"/>
                    <a:pt x="126" y="1112"/>
                    <a:pt x="126" y="1112"/>
                  </a:cubicBezTo>
                  <a:lnTo>
                    <a:pt x="86" y="1128"/>
                  </a:lnTo>
                  <a:lnTo>
                    <a:pt x="109" y="1181"/>
                  </a:lnTo>
                  <a:lnTo>
                    <a:pt x="100" y="1227"/>
                  </a:lnTo>
                  <a:lnTo>
                    <a:pt x="126" y="1297"/>
                  </a:lnTo>
                  <a:lnTo>
                    <a:pt x="113" y="1419"/>
                  </a:lnTo>
                  <a:lnTo>
                    <a:pt x="159" y="1541"/>
                  </a:lnTo>
                  <a:lnTo>
                    <a:pt x="143" y="1660"/>
                  </a:lnTo>
                  <a:lnTo>
                    <a:pt x="176" y="1782"/>
                  </a:lnTo>
                  <a:lnTo>
                    <a:pt x="140" y="2014"/>
                  </a:lnTo>
                  <a:lnTo>
                    <a:pt x="209" y="2246"/>
                  </a:lnTo>
                  <a:lnTo>
                    <a:pt x="179" y="2394"/>
                  </a:lnTo>
                  <a:lnTo>
                    <a:pt x="216" y="2563"/>
                  </a:lnTo>
                  <a:lnTo>
                    <a:pt x="216" y="2705"/>
                  </a:lnTo>
                  <a:lnTo>
                    <a:pt x="248" y="2788"/>
                  </a:lnTo>
                  <a:cubicBezTo>
                    <a:pt x="248" y="2788"/>
                    <a:pt x="202" y="2805"/>
                    <a:pt x="216" y="2814"/>
                  </a:cubicBezTo>
                  <a:cubicBezTo>
                    <a:pt x="225" y="2824"/>
                    <a:pt x="265" y="2861"/>
                    <a:pt x="255" y="2874"/>
                  </a:cubicBezTo>
                  <a:cubicBezTo>
                    <a:pt x="248" y="2890"/>
                    <a:pt x="213" y="3026"/>
                    <a:pt x="213" y="3026"/>
                  </a:cubicBezTo>
                  <a:lnTo>
                    <a:pt x="272" y="3052"/>
                  </a:lnTo>
                  <a:lnTo>
                    <a:pt x="228" y="3076"/>
                  </a:lnTo>
                  <a:lnTo>
                    <a:pt x="239" y="3112"/>
                  </a:lnTo>
                  <a:lnTo>
                    <a:pt x="9177" y="2461"/>
                  </a:lnTo>
                  <a:lnTo>
                    <a:pt x="9038" y="2368"/>
                  </a:lnTo>
                  <a:lnTo>
                    <a:pt x="9094" y="2252"/>
                  </a:lnTo>
                  <a:lnTo>
                    <a:pt x="8958" y="2143"/>
                  </a:lnTo>
                  <a:lnTo>
                    <a:pt x="9097" y="2044"/>
                  </a:lnTo>
                  <a:lnTo>
                    <a:pt x="8946" y="1935"/>
                  </a:lnTo>
                  <a:cubicBezTo>
                    <a:pt x="8946" y="1935"/>
                    <a:pt x="9081" y="1782"/>
                    <a:pt x="9101" y="1759"/>
                  </a:cubicBezTo>
                  <a:cubicBezTo>
                    <a:pt x="9124" y="1736"/>
                    <a:pt x="8992" y="1620"/>
                    <a:pt x="8992" y="1620"/>
                  </a:cubicBezTo>
                  <a:lnTo>
                    <a:pt x="9081" y="1532"/>
                  </a:lnTo>
                  <a:lnTo>
                    <a:pt x="8935" y="1290"/>
                  </a:lnTo>
                  <a:lnTo>
                    <a:pt x="9097" y="1164"/>
                  </a:lnTo>
                  <a:lnTo>
                    <a:pt x="9061" y="691"/>
                  </a:lnTo>
                  <a:lnTo>
                    <a:pt x="8879" y="513"/>
                  </a:lnTo>
                  <a:lnTo>
                    <a:pt x="9038" y="341"/>
                  </a:lnTo>
                  <a:lnTo>
                    <a:pt x="9028" y="228"/>
                  </a:lnTo>
                  <a:lnTo>
                    <a:pt x="8859" y="242"/>
                  </a:lnTo>
                  <a:lnTo>
                    <a:pt x="8859" y="242"/>
                  </a:lnTo>
                  <a:lnTo>
                    <a:pt x="9011" y="1"/>
                  </a:lnTo>
                  <a:close/>
                </a:path>
              </a:pathLst>
            </a:custGeom>
            <a:grpFill/>
            <a:ln>
              <a:noFill/>
            </a:ln>
            <a:effectLst>
              <a:outerShdw blurRad="28575" dist="19050" dir="19200000" algn="bl" rotWithShape="0">
                <a:srgbClr val="000000">
                  <a:alpha val="20000"/>
                </a:srgbClr>
              </a:outerShdw>
            </a:effectLst>
          </p:spPr>
          <p:txBody>
            <a:bodyPr spcFirstLastPara="1" lIns="91425" tIns="91425" rIns="91425" bIns="91425" anchor="ctr"/>
            <a:lstStyle/>
            <a:p>
              <a:pPr eaLnBrk="1" fontAlgn="auto" hangingPunct="1">
                <a:spcBef>
                  <a:spcPts val="0"/>
                </a:spcBef>
                <a:spcAft>
                  <a:spcPts val="0"/>
                </a:spcAft>
                <a:buClr>
                  <a:srgbClr val="000000"/>
                </a:buClr>
                <a:buFont typeface="Arial"/>
                <a:buNone/>
                <a:defRPr/>
              </a:pPr>
              <a:endParaRPr sz="1400" kern="0">
                <a:solidFill>
                  <a:srgbClr val="434343">
                    <a:lumMod val="50000"/>
                  </a:srgbClr>
                </a:solidFill>
                <a:latin typeface="Arial"/>
                <a:cs typeface="Arial"/>
                <a:sym typeface="Arial"/>
              </a:endParaRPr>
            </a:p>
          </p:txBody>
        </p:sp>
        <p:sp>
          <p:nvSpPr>
            <p:cNvPr id="33" name="Google Shape;1354;p29">
              <a:extLst>
                <a:ext uri="{FF2B5EF4-FFF2-40B4-BE49-F238E27FC236}">
                  <a16:creationId xmlns:a16="http://schemas.microsoft.com/office/drawing/2014/main" id="{4AD20067-5FCF-4B29-9CDD-26ADCDBAEA1D}"/>
                </a:ext>
              </a:extLst>
            </p:cNvPr>
            <p:cNvSpPr/>
            <p:nvPr/>
          </p:nvSpPr>
          <p:spPr>
            <a:xfrm rot="7791998">
              <a:off x="1923405" y="333984"/>
              <a:ext cx="882084" cy="299122"/>
            </a:xfrm>
            <a:custGeom>
              <a:avLst/>
              <a:gdLst/>
              <a:ahLst/>
              <a:cxnLst/>
              <a:rect l="l" t="t" r="r" b="b"/>
              <a:pathLst>
                <a:path w="9177" h="3112" extrusionOk="0">
                  <a:moveTo>
                    <a:pt x="9011" y="1"/>
                  </a:moveTo>
                  <a:lnTo>
                    <a:pt x="1" y="655"/>
                  </a:lnTo>
                  <a:lnTo>
                    <a:pt x="1" y="682"/>
                  </a:lnTo>
                  <a:lnTo>
                    <a:pt x="34" y="728"/>
                  </a:lnTo>
                  <a:lnTo>
                    <a:pt x="7" y="741"/>
                  </a:lnTo>
                  <a:lnTo>
                    <a:pt x="7" y="758"/>
                  </a:lnTo>
                  <a:lnTo>
                    <a:pt x="106" y="821"/>
                  </a:lnTo>
                  <a:lnTo>
                    <a:pt x="14" y="827"/>
                  </a:lnTo>
                  <a:lnTo>
                    <a:pt x="109" y="867"/>
                  </a:lnTo>
                  <a:lnTo>
                    <a:pt x="57" y="897"/>
                  </a:lnTo>
                  <a:lnTo>
                    <a:pt x="117" y="940"/>
                  </a:lnTo>
                  <a:lnTo>
                    <a:pt x="63" y="986"/>
                  </a:lnTo>
                  <a:lnTo>
                    <a:pt x="120" y="1022"/>
                  </a:lnTo>
                  <a:cubicBezTo>
                    <a:pt x="120" y="1022"/>
                    <a:pt x="60" y="1042"/>
                    <a:pt x="67" y="1055"/>
                  </a:cubicBezTo>
                  <a:cubicBezTo>
                    <a:pt x="77" y="1068"/>
                    <a:pt x="126" y="1112"/>
                    <a:pt x="126" y="1112"/>
                  </a:cubicBezTo>
                  <a:lnTo>
                    <a:pt x="86" y="1128"/>
                  </a:lnTo>
                  <a:lnTo>
                    <a:pt x="109" y="1181"/>
                  </a:lnTo>
                  <a:lnTo>
                    <a:pt x="100" y="1227"/>
                  </a:lnTo>
                  <a:lnTo>
                    <a:pt x="126" y="1297"/>
                  </a:lnTo>
                  <a:lnTo>
                    <a:pt x="113" y="1419"/>
                  </a:lnTo>
                  <a:lnTo>
                    <a:pt x="159" y="1541"/>
                  </a:lnTo>
                  <a:lnTo>
                    <a:pt x="143" y="1660"/>
                  </a:lnTo>
                  <a:lnTo>
                    <a:pt x="176" y="1782"/>
                  </a:lnTo>
                  <a:lnTo>
                    <a:pt x="140" y="2014"/>
                  </a:lnTo>
                  <a:lnTo>
                    <a:pt x="209" y="2246"/>
                  </a:lnTo>
                  <a:lnTo>
                    <a:pt x="179" y="2394"/>
                  </a:lnTo>
                  <a:lnTo>
                    <a:pt x="216" y="2563"/>
                  </a:lnTo>
                  <a:lnTo>
                    <a:pt x="216" y="2705"/>
                  </a:lnTo>
                  <a:lnTo>
                    <a:pt x="248" y="2788"/>
                  </a:lnTo>
                  <a:cubicBezTo>
                    <a:pt x="248" y="2788"/>
                    <a:pt x="202" y="2805"/>
                    <a:pt x="216" y="2814"/>
                  </a:cubicBezTo>
                  <a:cubicBezTo>
                    <a:pt x="225" y="2824"/>
                    <a:pt x="265" y="2861"/>
                    <a:pt x="255" y="2874"/>
                  </a:cubicBezTo>
                  <a:cubicBezTo>
                    <a:pt x="248" y="2890"/>
                    <a:pt x="213" y="3026"/>
                    <a:pt x="213" y="3026"/>
                  </a:cubicBezTo>
                  <a:lnTo>
                    <a:pt x="272" y="3052"/>
                  </a:lnTo>
                  <a:lnTo>
                    <a:pt x="228" y="3076"/>
                  </a:lnTo>
                  <a:lnTo>
                    <a:pt x="239" y="3112"/>
                  </a:lnTo>
                  <a:lnTo>
                    <a:pt x="9177" y="2461"/>
                  </a:lnTo>
                  <a:lnTo>
                    <a:pt x="9038" y="2368"/>
                  </a:lnTo>
                  <a:lnTo>
                    <a:pt x="9094" y="2252"/>
                  </a:lnTo>
                  <a:lnTo>
                    <a:pt x="8958" y="2143"/>
                  </a:lnTo>
                  <a:lnTo>
                    <a:pt x="9097" y="2044"/>
                  </a:lnTo>
                  <a:lnTo>
                    <a:pt x="8946" y="1935"/>
                  </a:lnTo>
                  <a:cubicBezTo>
                    <a:pt x="8946" y="1935"/>
                    <a:pt x="9081" y="1782"/>
                    <a:pt x="9101" y="1759"/>
                  </a:cubicBezTo>
                  <a:cubicBezTo>
                    <a:pt x="9124" y="1736"/>
                    <a:pt x="8992" y="1620"/>
                    <a:pt x="8992" y="1620"/>
                  </a:cubicBezTo>
                  <a:lnTo>
                    <a:pt x="9081" y="1532"/>
                  </a:lnTo>
                  <a:lnTo>
                    <a:pt x="8935" y="1290"/>
                  </a:lnTo>
                  <a:lnTo>
                    <a:pt x="9097" y="1164"/>
                  </a:lnTo>
                  <a:lnTo>
                    <a:pt x="9061" y="691"/>
                  </a:lnTo>
                  <a:lnTo>
                    <a:pt x="8879" y="513"/>
                  </a:lnTo>
                  <a:lnTo>
                    <a:pt x="9038" y="341"/>
                  </a:lnTo>
                  <a:lnTo>
                    <a:pt x="9028" y="228"/>
                  </a:lnTo>
                  <a:lnTo>
                    <a:pt x="8859" y="242"/>
                  </a:lnTo>
                  <a:lnTo>
                    <a:pt x="8859" y="242"/>
                  </a:lnTo>
                  <a:lnTo>
                    <a:pt x="9011" y="1"/>
                  </a:lnTo>
                  <a:close/>
                </a:path>
              </a:pathLst>
            </a:custGeom>
            <a:grpFill/>
            <a:ln>
              <a:noFill/>
            </a:ln>
            <a:effectLst>
              <a:outerShdw blurRad="28575" dist="19050" dir="19200000" algn="bl" rotWithShape="0">
                <a:srgbClr val="000000">
                  <a:alpha val="20000"/>
                </a:srgbClr>
              </a:outerShdw>
            </a:effectLst>
          </p:spPr>
          <p:txBody>
            <a:bodyPr spcFirstLastPara="1" lIns="91425" tIns="91425" rIns="91425" bIns="91425" anchor="ctr"/>
            <a:lstStyle/>
            <a:p>
              <a:pPr eaLnBrk="1" fontAlgn="auto" hangingPunct="1">
                <a:spcBef>
                  <a:spcPts val="0"/>
                </a:spcBef>
                <a:spcAft>
                  <a:spcPts val="0"/>
                </a:spcAft>
                <a:buClr>
                  <a:srgbClr val="000000"/>
                </a:buClr>
                <a:buFont typeface="Arial"/>
                <a:buNone/>
                <a:defRPr/>
              </a:pPr>
              <a:endParaRPr sz="1400" kern="0">
                <a:solidFill>
                  <a:srgbClr val="434343">
                    <a:lumMod val="50000"/>
                  </a:srgbClr>
                </a:solidFill>
                <a:latin typeface="Arial"/>
                <a:cs typeface="Arial"/>
                <a:sym typeface="Arial"/>
              </a:endParaRPr>
            </a:p>
          </p:txBody>
        </p:sp>
      </p:grpSp>
      <p:sp>
        <p:nvSpPr>
          <p:cNvPr id="34" name="Google Shape;595;p35">
            <a:extLst>
              <a:ext uri="{FF2B5EF4-FFF2-40B4-BE49-F238E27FC236}">
                <a16:creationId xmlns:a16="http://schemas.microsoft.com/office/drawing/2014/main" id="{33809349-26DB-4A02-9C23-F3A81534AAFB}"/>
              </a:ext>
            </a:extLst>
          </p:cNvPr>
          <p:cNvSpPr txBox="1">
            <a:spLocks noChangeArrowheads="1"/>
          </p:cNvSpPr>
          <p:nvPr/>
        </p:nvSpPr>
        <p:spPr bwMode="auto">
          <a:xfrm>
            <a:off x="2345123" y="479425"/>
            <a:ext cx="4623111"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lgn="ctr">
              <a:spcBef>
                <a:spcPct val="0"/>
              </a:spcBef>
              <a:buClr>
                <a:srgbClr val="000000"/>
              </a:buClr>
              <a:buSzPts val="1600"/>
              <a:buFont typeface="Fira Sans Condensed Medium" panose="020B0603050000020004" pitchFamily="34" charset="0"/>
              <a:buNone/>
            </a:pPr>
            <a:r>
              <a:rPr lang="en-US" altLang="en-US" b="1" i="1">
                <a:solidFill>
                  <a:srgbClr val="FF0000"/>
                </a:solidFill>
                <a:latin typeface="Times New Roman" panose="02020603050405020304" pitchFamily="18" charset="0"/>
                <a:ea typeface="Fredoka One"/>
                <a:cs typeface="Times New Roman" panose="02020603050405020304" pitchFamily="18" charset="0"/>
                <a:sym typeface="Fredoka One"/>
              </a:rPr>
              <a:t>YÊU CẦU CẦN ĐẠT</a:t>
            </a:r>
          </a:p>
        </p:txBody>
      </p:sp>
      <p:pic>
        <p:nvPicPr>
          <p:cNvPr id="35" name="Picture 4" descr="Drawing Draw Sticker for iOS &amp;amp; Android | GIPHY">
            <a:extLst>
              <a:ext uri="{FF2B5EF4-FFF2-40B4-BE49-F238E27FC236}">
                <a16:creationId xmlns:a16="http://schemas.microsoft.com/office/drawing/2014/main" id="{14A5C7B8-ACD0-4AF5-8824-8D27FC8987A5}"/>
              </a:ext>
            </a:extLst>
          </p:cNvPr>
          <p:cNvPicPr>
            <a:picLocks noChangeAspect="1" noChangeArrowheads="1" noCrop="1"/>
          </p:cNvPicPr>
          <p:nvPr/>
        </p:nvPicPr>
        <p:blipFill>
          <a:blip r:embed="rId3"/>
          <a:srcRect/>
          <a:stretch>
            <a:fillRect/>
          </a:stretch>
        </p:blipFill>
        <p:spPr bwMode="auto">
          <a:xfrm rot="11109036" flipV="1">
            <a:off x="-92838" y="1488190"/>
            <a:ext cx="1045394" cy="1382712"/>
          </a:xfrm>
          <a:prstGeom prst="rect">
            <a:avLst/>
          </a:prstGeom>
          <a:noFill/>
          <a:effectLst>
            <a:outerShdw blurRad="63500" sx="102000" sy="102000" algn="ctr" rotWithShape="0">
              <a:prstClr val="black">
                <a:alpha val="40000"/>
              </a:prstClr>
            </a:outerShdw>
          </a:effectLst>
        </p:spPr>
      </p:pic>
      <p:pic>
        <p:nvPicPr>
          <p:cNvPr id="36" name="Picture 4" descr="Drawing Draw Sticker for iOS &amp;amp; Android | GIPHY">
            <a:extLst>
              <a:ext uri="{FF2B5EF4-FFF2-40B4-BE49-F238E27FC236}">
                <a16:creationId xmlns:a16="http://schemas.microsoft.com/office/drawing/2014/main" id="{D03ACD5F-0103-4A5F-9E2B-FBD151B1DE9E}"/>
              </a:ext>
            </a:extLst>
          </p:cNvPr>
          <p:cNvPicPr>
            <a:picLocks noChangeAspect="1" noChangeArrowheads="1" noCrop="1"/>
          </p:cNvPicPr>
          <p:nvPr/>
        </p:nvPicPr>
        <p:blipFill>
          <a:blip r:embed="rId3"/>
          <a:srcRect/>
          <a:stretch>
            <a:fillRect/>
          </a:stretch>
        </p:blipFill>
        <p:spPr bwMode="auto">
          <a:xfrm rot="11109036" flipV="1">
            <a:off x="96074" y="3183661"/>
            <a:ext cx="1044252" cy="1384300"/>
          </a:xfrm>
          <a:prstGeom prst="rect">
            <a:avLst/>
          </a:prstGeom>
          <a:noFill/>
          <a:effectLst>
            <a:outerShdw blurRad="63500" sx="102000" sy="102000" algn="ctr" rotWithShape="0">
              <a:prstClr val="black">
                <a:alpha val="40000"/>
              </a:prstClr>
            </a:outerShdw>
          </a:effectLst>
        </p:spPr>
      </p:pic>
      <p:sp>
        <p:nvSpPr>
          <p:cNvPr id="37" name="Google Shape;151;p19">
            <a:extLst>
              <a:ext uri="{FF2B5EF4-FFF2-40B4-BE49-F238E27FC236}">
                <a16:creationId xmlns:a16="http://schemas.microsoft.com/office/drawing/2014/main" id="{C79B00F6-1157-45C0-95FE-6C59530CEDCB}"/>
              </a:ext>
            </a:extLst>
          </p:cNvPr>
          <p:cNvSpPr/>
          <p:nvPr/>
        </p:nvSpPr>
        <p:spPr>
          <a:xfrm>
            <a:off x="255588" y="265113"/>
            <a:ext cx="8384829" cy="6327775"/>
          </a:xfrm>
          <a:prstGeom prst="rect">
            <a:avLst/>
          </a:prstGeom>
          <a:noFill/>
          <a:ln w="28575" cap="flat" cmpd="sng">
            <a:solidFill>
              <a:srgbClr val="DC5D3D"/>
            </a:solidFill>
            <a:prstDash val="solid"/>
            <a:miter lim="800000"/>
            <a:headEnd type="none" w="sm" len="sm"/>
            <a:tailEnd type="none" w="sm" len="sm"/>
          </a:ln>
        </p:spPr>
        <p:txBody>
          <a:bodyPr spcFirstLastPara="1" lIns="82283" tIns="41130" rIns="82283" bIns="41130" anchor="ctr"/>
          <a:lstStyle/>
          <a:p>
            <a:pPr algn="ctr">
              <a:defRPr/>
            </a:pPr>
            <a:endParaRPr sz="1620">
              <a:solidFill>
                <a:schemeClr val="lt1"/>
              </a:solidFill>
              <a:latin typeface="Arial"/>
              <a:ea typeface="Arial"/>
              <a:cs typeface="Arial"/>
              <a:sym typeface="Arial"/>
            </a:endParaRPr>
          </a:p>
        </p:txBody>
      </p:sp>
      <p:pic>
        <p:nvPicPr>
          <p:cNvPr id="38" name="Picture 37">
            <a:extLst>
              <a:ext uri="{FF2B5EF4-FFF2-40B4-BE49-F238E27FC236}">
                <a16:creationId xmlns:a16="http://schemas.microsoft.com/office/drawing/2014/main" id="{74B35A40-E805-4DCF-9E26-B3E8CFA401E2}"/>
              </a:ext>
            </a:extLst>
          </p:cNvPr>
          <p:cNvPicPr>
            <a:picLocks noChangeAspect="1"/>
          </p:cNvPicPr>
          <p:nvPr/>
        </p:nvPicPr>
        <p:blipFill>
          <a:blip r:embed="rId4"/>
          <a:stretch>
            <a:fillRect/>
          </a:stretch>
        </p:blipFill>
        <p:spPr>
          <a:xfrm>
            <a:off x="264641" y="224359"/>
            <a:ext cx="1055527" cy="1468246"/>
          </a:xfrm>
          <a:prstGeom prst="ellipse">
            <a:avLst/>
          </a:prstGeom>
          <a:ln>
            <a:noFill/>
          </a:ln>
          <a:effectLst>
            <a:softEdge rad="112500"/>
          </a:effectLst>
        </p:spPr>
      </p:pic>
      <p:grpSp>
        <p:nvGrpSpPr>
          <p:cNvPr id="39" name="Group 221">
            <a:extLst>
              <a:ext uri="{FF2B5EF4-FFF2-40B4-BE49-F238E27FC236}">
                <a16:creationId xmlns:a16="http://schemas.microsoft.com/office/drawing/2014/main" id="{5E07EFF7-A29D-46F3-B862-45E1AB6078AE}"/>
              </a:ext>
            </a:extLst>
          </p:cNvPr>
          <p:cNvGrpSpPr>
            <a:grpSpLocks/>
          </p:cNvGrpSpPr>
          <p:nvPr/>
        </p:nvGrpSpPr>
        <p:grpSpPr bwMode="auto">
          <a:xfrm>
            <a:off x="963411" y="5191555"/>
            <a:ext cx="7584241" cy="1233488"/>
            <a:chOff x="1440" y="1680"/>
            <a:chExt cx="3556" cy="432"/>
          </a:xfrm>
        </p:grpSpPr>
        <p:sp>
          <p:nvSpPr>
            <p:cNvPr id="40" name="AutoShape 66">
              <a:extLst>
                <a:ext uri="{FF2B5EF4-FFF2-40B4-BE49-F238E27FC236}">
                  <a16:creationId xmlns:a16="http://schemas.microsoft.com/office/drawing/2014/main" id="{C42ED64C-00AA-4773-9CF0-6C644B7605A8}"/>
                </a:ext>
              </a:extLst>
            </p:cNvPr>
            <p:cNvSpPr>
              <a:spLocks noChangeArrowheads="1"/>
            </p:cNvSpPr>
            <p:nvPr/>
          </p:nvSpPr>
          <p:spPr bwMode="auto">
            <a:xfrm>
              <a:off x="1654" y="1709"/>
              <a:ext cx="2714" cy="345"/>
            </a:xfrm>
            <a:prstGeom prst="roundRect">
              <a:avLst>
                <a:gd name="adj" fmla="val 50000"/>
              </a:avLst>
            </a:prstGeom>
            <a:gradFill rotWithShape="1">
              <a:gsLst>
                <a:gs pos="0">
                  <a:srgbClr val="F9F5D5"/>
                </a:gs>
                <a:gs pos="100000">
                  <a:srgbClr val="F5EEB7"/>
                </a:gs>
              </a:gsLst>
              <a:lin ang="0" scaled="1"/>
            </a:gradFill>
            <a:ln w="38100">
              <a:solidFill>
                <a:srgbClr val="74A731"/>
              </a:solidFill>
              <a:round/>
              <a:headEnd/>
              <a:tailEnd/>
            </a:ln>
          </p:spPr>
          <p:txBody>
            <a:bodyPr vert="eaVert"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41" name="Oval 67">
              <a:extLst>
                <a:ext uri="{FF2B5EF4-FFF2-40B4-BE49-F238E27FC236}">
                  <a16:creationId xmlns:a16="http://schemas.microsoft.com/office/drawing/2014/main" id="{5723FF34-02E0-4F84-B575-47219488B563}"/>
                </a:ext>
              </a:extLst>
            </p:cNvPr>
            <p:cNvSpPr>
              <a:spLocks noChangeArrowheads="1"/>
            </p:cNvSpPr>
            <p:nvPr/>
          </p:nvSpPr>
          <p:spPr bwMode="auto">
            <a:xfrm rot="1758052">
              <a:off x="1454" y="1695"/>
              <a:ext cx="514" cy="417"/>
            </a:xfrm>
            <a:prstGeom prst="ellipse">
              <a:avLst/>
            </a:prstGeom>
            <a:gradFill rotWithShape="1">
              <a:gsLst>
                <a:gs pos="0">
                  <a:srgbClr val="006600"/>
                </a:gs>
                <a:gs pos="100000">
                  <a:srgbClr val="002F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42" name="Oval 68">
              <a:extLst>
                <a:ext uri="{FF2B5EF4-FFF2-40B4-BE49-F238E27FC236}">
                  <a16:creationId xmlns:a16="http://schemas.microsoft.com/office/drawing/2014/main" id="{9F6F5453-6945-45C2-BD88-419E649F8730}"/>
                </a:ext>
              </a:extLst>
            </p:cNvPr>
            <p:cNvSpPr>
              <a:spLocks noChangeArrowheads="1"/>
            </p:cNvSpPr>
            <p:nvPr/>
          </p:nvSpPr>
          <p:spPr bwMode="auto">
            <a:xfrm rot="1758052">
              <a:off x="1440" y="1680"/>
              <a:ext cx="514" cy="417"/>
            </a:xfrm>
            <a:prstGeom prst="ellipse">
              <a:avLst/>
            </a:prstGeom>
            <a:gradFill rotWithShape="1">
              <a:gsLst>
                <a:gs pos="0">
                  <a:srgbClr val="74A731"/>
                </a:gs>
                <a:gs pos="100000">
                  <a:srgbClr val="364D17"/>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43" name="Oval 69">
              <a:extLst>
                <a:ext uri="{FF2B5EF4-FFF2-40B4-BE49-F238E27FC236}">
                  <a16:creationId xmlns:a16="http://schemas.microsoft.com/office/drawing/2014/main" id="{5BAEBE21-6553-40A1-BEEE-58BCC38F731C}"/>
                </a:ext>
              </a:extLst>
            </p:cNvPr>
            <p:cNvSpPr>
              <a:spLocks noChangeArrowheads="1"/>
            </p:cNvSpPr>
            <p:nvPr/>
          </p:nvSpPr>
          <p:spPr bwMode="auto">
            <a:xfrm>
              <a:off x="1491" y="1706"/>
              <a:ext cx="231" cy="235"/>
            </a:xfrm>
            <a:prstGeom prst="ellipse">
              <a:avLst/>
            </a:prstGeom>
            <a:gradFill rotWithShape="1">
              <a:gsLst>
                <a:gs pos="0">
                  <a:srgbClr val="FFFFFF">
                    <a:alpha val="50000"/>
                  </a:srgbClr>
                </a:gs>
                <a:gs pos="100000">
                  <a:srgbClr val="767676">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44" name="Text Box 70">
              <a:extLst>
                <a:ext uri="{FF2B5EF4-FFF2-40B4-BE49-F238E27FC236}">
                  <a16:creationId xmlns:a16="http://schemas.microsoft.com/office/drawing/2014/main" id="{358E11D2-F76C-4274-9405-7950AF51E244}"/>
                </a:ext>
              </a:extLst>
            </p:cNvPr>
            <p:cNvSpPr txBox="1">
              <a:spLocks noChangeArrowheads="1"/>
            </p:cNvSpPr>
            <p:nvPr/>
          </p:nvSpPr>
          <p:spPr bwMode="auto">
            <a:xfrm>
              <a:off x="1920" y="1728"/>
              <a:ext cx="216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2400" b="1">
                  <a:solidFill>
                    <a:srgbClr val="000000"/>
                  </a:solidFill>
                  <a:latin typeface="Times New Roman" panose="02020603050405020304" pitchFamily="18" charset="0"/>
                  <a:cs typeface="Times New Roman" panose="02020603050405020304" pitchFamily="18" charset="0"/>
                </a:rPr>
                <a:t>Click to add Title</a:t>
              </a:r>
            </a:p>
          </p:txBody>
        </p:sp>
        <p:sp>
          <p:nvSpPr>
            <p:cNvPr id="45" name="Text Box 71">
              <a:extLst>
                <a:ext uri="{FF2B5EF4-FFF2-40B4-BE49-F238E27FC236}">
                  <a16:creationId xmlns:a16="http://schemas.microsoft.com/office/drawing/2014/main" id="{CECCBAD3-572A-427B-92F1-9B65D3673E56}"/>
                </a:ext>
              </a:extLst>
            </p:cNvPr>
            <p:cNvSpPr txBox="1">
              <a:spLocks noChangeArrowheads="1"/>
            </p:cNvSpPr>
            <p:nvPr/>
          </p:nvSpPr>
          <p:spPr bwMode="auto">
            <a:xfrm>
              <a:off x="1560" y="1698"/>
              <a:ext cx="12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vi-VN" altLang="vi-VN" sz="2400" b="1">
                  <a:solidFill>
                    <a:srgbClr val="FFFFFF"/>
                  </a:solidFill>
                  <a:latin typeface="Times New Roman" panose="02020603050405020304" pitchFamily="18" charset="0"/>
                  <a:cs typeface="Times New Roman" panose="02020603050405020304" pitchFamily="18" charset="0"/>
                </a:rPr>
                <a:t>2</a:t>
              </a:r>
            </a:p>
          </p:txBody>
        </p:sp>
        <p:sp>
          <p:nvSpPr>
            <p:cNvPr id="46" name="AutoShape 103">
              <a:extLst>
                <a:ext uri="{FF2B5EF4-FFF2-40B4-BE49-F238E27FC236}">
                  <a16:creationId xmlns:a16="http://schemas.microsoft.com/office/drawing/2014/main" id="{0C3FEFE2-7D6B-468C-8A20-EC15DA9C50EE}"/>
                </a:ext>
              </a:extLst>
            </p:cNvPr>
            <p:cNvSpPr>
              <a:spLocks noChangeArrowheads="1"/>
            </p:cNvSpPr>
            <p:nvPr/>
          </p:nvSpPr>
          <p:spPr bwMode="auto">
            <a:xfrm>
              <a:off x="1654" y="1709"/>
              <a:ext cx="3342" cy="345"/>
            </a:xfrm>
            <a:prstGeom prst="roundRect">
              <a:avLst>
                <a:gd name="adj" fmla="val 50000"/>
              </a:avLst>
            </a:prstGeom>
            <a:gradFill rotWithShape="1">
              <a:gsLst>
                <a:gs pos="0">
                  <a:srgbClr val="FFFFFF"/>
                </a:gs>
                <a:gs pos="100000">
                  <a:srgbClr val="D5D8FF"/>
                </a:gs>
              </a:gsLst>
              <a:lin ang="0" scaled="1"/>
            </a:gradFill>
            <a:ln w="38100">
              <a:solidFill>
                <a:srgbClr val="6D85E9"/>
              </a:solidFill>
              <a:round/>
              <a:headEnd/>
              <a:tailEnd/>
            </a:ln>
          </p:spPr>
          <p:txBody>
            <a:bodyPr vert="eaVert"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47" name="Oval 104">
              <a:extLst>
                <a:ext uri="{FF2B5EF4-FFF2-40B4-BE49-F238E27FC236}">
                  <a16:creationId xmlns:a16="http://schemas.microsoft.com/office/drawing/2014/main" id="{300DBCB7-7853-4435-BFBE-F93A1D77DF01}"/>
                </a:ext>
              </a:extLst>
            </p:cNvPr>
            <p:cNvSpPr>
              <a:spLocks noChangeArrowheads="1"/>
            </p:cNvSpPr>
            <p:nvPr/>
          </p:nvSpPr>
          <p:spPr bwMode="auto">
            <a:xfrm rot="1758052">
              <a:off x="1454" y="1695"/>
              <a:ext cx="514" cy="417"/>
            </a:xfrm>
            <a:prstGeom prst="ellipse">
              <a:avLst/>
            </a:prstGeom>
            <a:solidFill>
              <a:srgbClr val="55497D"/>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endParaRPr lang="vi-VN" altLang="vi-VN" sz="2400" b="1">
                <a:solidFill>
                  <a:srgbClr val="000000"/>
                </a:solidFill>
                <a:latin typeface="Times New Roman" panose="02020603050405020304" pitchFamily="18" charset="0"/>
                <a:cs typeface="Times New Roman" panose="02020603050405020304" pitchFamily="18" charset="0"/>
              </a:endParaRPr>
            </a:p>
          </p:txBody>
        </p:sp>
        <p:sp>
          <p:nvSpPr>
            <p:cNvPr id="48" name="Oval 47">
              <a:extLst>
                <a:ext uri="{FF2B5EF4-FFF2-40B4-BE49-F238E27FC236}">
                  <a16:creationId xmlns:a16="http://schemas.microsoft.com/office/drawing/2014/main" id="{7A0110DF-7550-4185-A3CD-46E79E5D0DFB}"/>
                </a:ext>
              </a:extLst>
            </p:cNvPr>
            <p:cNvSpPr>
              <a:spLocks noChangeArrowheads="1"/>
            </p:cNvSpPr>
            <p:nvPr/>
          </p:nvSpPr>
          <p:spPr bwMode="gray">
            <a:xfrm rot="1758052">
              <a:off x="1440" y="1680"/>
              <a:ext cx="514" cy="417"/>
            </a:xfrm>
            <a:prstGeom prst="ellipse">
              <a:avLst/>
            </a:prstGeom>
            <a:solidFill>
              <a:schemeClr val="accent6">
                <a:lumMod val="50000"/>
              </a:schemeClr>
            </a:solidFill>
            <a:ln w="9525">
              <a:noFill/>
              <a:round/>
            </a:ln>
          </p:spPr>
          <p:txBody>
            <a:bodyPr wrap="none" anchor="ctr"/>
            <a:lstStyle/>
            <a:p>
              <a:pPr defTabSz="457189">
                <a:defRPr/>
              </a:pPr>
              <a:endParaRPr lang="en-US" sz="2400" b="1">
                <a:solidFill>
                  <a:prstClr val="black"/>
                </a:solidFill>
                <a:latin typeface="Times New Roman" panose="02020603050405020304" pitchFamily="18" charset="0"/>
                <a:ea typeface="MS PGothic" panose="020B0600070205080204" pitchFamily="34" charset="-128"/>
                <a:cs typeface="Times New Roman" panose="02020603050405020304" pitchFamily="18" charset="0"/>
              </a:endParaRPr>
            </a:p>
          </p:txBody>
        </p:sp>
        <p:sp>
          <p:nvSpPr>
            <p:cNvPr id="49" name="Text Box 107">
              <a:extLst>
                <a:ext uri="{FF2B5EF4-FFF2-40B4-BE49-F238E27FC236}">
                  <a16:creationId xmlns:a16="http://schemas.microsoft.com/office/drawing/2014/main" id="{699AECED-ECB3-4157-8BCF-3B564BB38555}"/>
                </a:ext>
              </a:extLst>
            </p:cNvPr>
            <p:cNvSpPr txBox="1">
              <a:spLocks noChangeArrowheads="1"/>
            </p:cNvSpPr>
            <p:nvPr/>
          </p:nvSpPr>
          <p:spPr bwMode="auto">
            <a:xfrm>
              <a:off x="1952" y="1733"/>
              <a:ext cx="301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en-US" altLang="vi-VN" sz="2400" b="1" dirty="0" err="1">
                  <a:solidFill>
                    <a:srgbClr val="000000"/>
                  </a:solidFill>
                  <a:latin typeface="Times New Roman" panose="02020603050405020304" pitchFamily="18" charset="0"/>
                  <a:cs typeface="Times New Roman" panose="02020603050405020304" pitchFamily="18" charset="0"/>
                </a:rPr>
                <a:t>Hình</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thành</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phát</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triển</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năng</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lực</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tự</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học</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giao</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tiếp</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và</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hợp</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tác</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giải</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quyết</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vấn</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đề</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và</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sáng</a:t>
              </a:r>
              <a:r>
                <a:rPr lang="en-US" altLang="vi-VN" sz="2400" b="1" dirty="0">
                  <a:solidFill>
                    <a:srgbClr val="000000"/>
                  </a:solidFill>
                  <a:latin typeface="Times New Roman" panose="02020603050405020304" pitchFamily="18" charset="0"/>
                  <a:cs typeface="Times New Roman" panose="02020603050405020304" pitchFamily="18" charset="0"/>
                </a:rPr>
                <a:t> </a:t>
              </a:r>
              <a:r>
                <a:rPr lang="en-US" altLang="vi-VN" sz="2400" b="1" dirty="0" err="1">
                  <a:solidFill>
                    <a:srgbClr val="000000"/>
                  </a:solidFill>
                  <a:latin typeface="Times New Roman" panose="02020603050405020304" pitchFamily="18" charset="0"/>
                  <a:cs typeface="Times New Roman" panose="02020603050405020304" pitchFamily="18" charset="0"/>
                </a:rPr>
                <a:t>tạo</a:t>
              </a:r>
              <a:r>
                <a:rPr lang="en-US" altLang="vi-VN" sz="2400" b="1" dirty="0">
                  <a:solidFill>
                    <a:srgbClr val="000000"/>
                  </a:solidFill>
                  <a:latin typeface="Times New Roman" panose="02020603050405020304" pitchFamily="18" charset="0"/>
                  <a:cs typeface="Times New Roman" panose="02020603050405020304" pitchFamily="18" charset="0"/>
                </a:rPr>
                <a:t>.</a:t>
              </a:r>
              <a:endParaRPr lang="vi-VN" altLang="vi-VN" sz="2000" b="1" dirty="0">
                <a:solidFill>
                  <a:srgbClr val="000000"/>
                </a:solidFill>
                <a:latin typeface="Times New Roman" panose="02020603050405020304" pitchFamily="18" charset="0"/>
                <a:cs typeface="Times New Roman" panose="02020603050405020304" pitchFamily="18" charset="0"/>
              </a:endParaRPr>
            </a:p>
          </p:txBody>
        </p:sp>
        <p:pic>
          <p:nvPicPr>
            <p:cNvPr id="50" name="Picture 216" descr="Picture1">
              <a:extLst>
                <a:ext uri="{FF2B5EF4-FFF2-40B4-BE49-F238E27FC236}">
                  <a16:creationId xmlns:a16="http://schemas.microsoft.com/office/drawing/2014/main" id="{5D97BB24-C710-4B40-AA54-E0D32BE4824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88" y="1704"/>
              <a:ext cx="239"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 name="Text Box 108">
              <a:extLst>
                <a:ext uri="{FF2B5EF4-FFF2-40B4-BE49-F238E27FC236}">
                  <a16:creationId xmlns:a16="http://schemas.microsoft.com/office/drawing/2014/main" id="{1466582D-8F76-4E24-AF6D-402686F67B3E}"/>
                </a:ext>
              </a:extLst>
            </p:cNvPr>
            <p:cNvSpPr txBox="1">
              <a:spLocks noChangeArrowheads="1"/>
            </p:cNvSpPr>
            <p:nvPr/>
          </p:nvSpPr>
          <p:spPr bwMode="auto">
            <a:xfrm>
              <a:off x="1609" y="1747"/>
              <a:ext cx="17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Verdana" panose="020B0604030504040204" pitchFamily="34" charset="0"/>
                  <a:cs typeface="Arial" panose="020B0604020202020204" pitchFamily="34" charset="0"/>
                </a:defRPr>
              </a:lvl1pPr>
              <a:lvl2pPr marL="742950" indent="-285750">
                <a:spcBef>
                  <a:spcPct val="20000"/>
                </a:spcBef>
                <a:buChar char="–"/>
                <a:defRPr sz="2800">
                  <a:solidFill>
                    <a:schemeClr val="tx1"/>
                  </a:solidFill>
                  <a:latin typeface="Verdana" panose="020B0604030504040204" pitchFamily="34" charset="0"/>
                  <a:cs typeface="Arial" panose="020B0604020202020204" pitchFamily="34" charset="0"/>
                </a:defRPr>
              </a:lvl2pPr>
              <a:lvl3pPr marL="1143000" indent="-228600">
                <a:spcBef>
                  <a:spcPct val="20000"/>
                </a:spcBef>
                <a:buChar char="•"/>
                <a:defRPr sz="2400">
                  <a:solidFill>
                    <a:schemeClr val="tx1"/>
                  </a:solidFill>
                  <a:latin typeface="Verdana" panose="020B0604030504040204" pitchFamily="34" charset="0"/>
                  <a:cs typeface="Arial" panose="020B0604020202020204" pitchFamily="34" charset="0"/>
                </a:defRPr>
              </a:lvl3pPr>
              <a:lvl4pPr marL="1600200" indent="-228600">
                <a:spcBef>
                  <a:spcPct val="20000"/>
                </a:spcBef>
                <a:buChar char="–"/>
                <a:defRPr sz="2000">
                  <a:solidFill>
                    <a:schemeClr val="tx1"/>
                  </a:solidFill>
                  <a:latin typeface="Verdana" panose="020B0604030504040204" pitchFamily="34" charset="0"/>
                  <a:cs typeface="Arial" panose="020B0604020202020204" pitchFamily="34" charset="0"/>
                </a:defRPr>
              </a:lvl4pPr>
              <a:lvl5pPr marL="2057400" indent="-228600">
                <a:spcBef>
                  <a:spcPct val="20000"/>
                </a:spcBef>
                <a:buChar char="»"/>
                <a:defRPr sz="20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Verdana" panose="020B0604030504040204" pitchFamily="34" charset="0"/>
                  <a:cs typeface="Arial" panose="020B0604020202020204" pitchFamily="34" charset="0"/>
                </a:defRPr>
              </a:lvl9pPr>
            </a:lstStyle>
            <a:p>
              <a:pPr>
                <a:spcBef>
                  <a:spcPct val="0"/>
                </a:spcBef>
                <a:buFontTx/>
                <a:buNone/>
              </a:pPr>
              <a:r>
                <a:rPr lang="en-US" altLang="vi-VN" sz="4400" b="1" dirty="0">
                  <a:solidFill>
                    <a:srgbClr val="FFFFFF"/>
                  </a:solidFill>
                  <a:latin typeface="Times New Roman" panose="02020603050405020304" pitchFamily="18" charset="0"/>
                  <a:cs typeface="Times New Roman" panose="02020603050405020304" pitchFamily="18" charset="0"/>
                </a:rPr>
                <a:t>3</a:t>
              </a:r>
              <a:endParaRPr lang="vi-VN" altLang="vi-VN" sz="4400" b="1" dirty="0">
                <a:solidFill>
                  <a:srgbClr val="FFFFFF"/>
                </a:solidFill>
                <a:latin typeface="Times New Roman" panose="02020603050405020304" pitchFamily="18" charset="0"/>
                <a:cs typeface="Times New Roman" panose="02020603050405020304" pitchFamily="18" charset="0"/>
              </a:endParaRPr>
            </a:p>
          </p:txBody>
        </p:sp>
      </p:grpSp>
      <p:pic>
        <p:nvPicPr>
          <p:cNvPr id="52" name="Picture 4" descr="Drawing Draw Sticker for iOS &amp;amp; Android | GIPHY">
            <a:extLst>
              <a:ext uri="{FF2B5EF4-FFF2-40B4-BE49-F238E27FC236}">
                <a16:creationId xmlns:a16="http://schemas.microsoft.com/office/drawing/2014/main" id="{3B5CB955-BEFA-47A8-8FB1-27E44548AF98}"/>
              </a:ext>
            </a:extLst>
          </p:cNvPr>
          <p:cNvPicPr>
            <a:picLocks noChangeAspect="1" noChangeArrowheads="1" noCrop="1"/>
          </p:cNvPicPr>
          <p:nvPr/>
        </p:nvPicPr>
        <p:blipFill>
          <a:blip r:embed="rId3"/>
          <a:srcRect/>
          <a:stretch>
            <a:fillRect/>
          </a:stretch>
        </p:blipFill>
        <p:spPr bwMode="auto">
          <a:xfrm rot="11109036" flipV="1">
            <a:off x="24839" y="4751663"/>
            <a:ext cx="1044252" cy="1384300"/>
          </a:xfrm>
          <a:prstGeom prst="rect">
            <a:avLst/>
          </a:prstGeom>
          <a:noFill/>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19148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nodeType="with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fade">
                                      <p:cBhvr>
                                        <p:cTn id="13"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7E40A59-9F5B-411A-B118-D2ACFF1FA51F}"/>
              </a:ext>
            </a:extLst>
          </p:cNvPr>
          <p:cNvGrpSpPr/>
          <p:nvPr/>
        </p:nvGrpSpPr>
        <p:grpSpPr>
          <a:xfrm>
            <a:off x="3234071" y="440645"/>
            <a:ext cx="2461061" cy="732580"/>
            <a:chOff x="1525587" y="1078319"/>
            <a:chExt cx="2461061" cy="732580"/>
          </a:xfrm>
        </p:grpSpPr>
        <p:sp>
          <p:nvSpPr>
            <p:cNvPr id="5" name="矩形 16">
              <a:extLst>
                <a:ext uri="{FF2B5EF4-FFF2-40B4-BE49-F238E27FC236}">
                  <a16:creationId xmlns:a16="http://schemas.microsoft.com/office/drawing/2014/main" id="{909B0119-7C0C-4114-AF2D-24D35BA04EF8}"/>
                </a:ext>
              </a:extLst>
            </p:cNvPr>
            <p:cNvSpPr/>
            <p:nvPr/>
          </p:nvSpPr>
          <p:spPr>
            <a:xfrm>
              <a:off x="1525587" y="1078319"/>
              <a:ext cx="2461061" cy="732580"/>
            </a:xfrm>
            <a:prstGeom prst="rect">
              <a:avLst/>
            </a:prstGeom>
            <a:solidFill>
              <a:srgbClr val="EE9E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35hao-jindianyahei" panose="00000500000000000000" pitchFamily="2" charset="-122"/>
                <a:ea typeface="zihun35hao-jindianyahei" panose="00000500000000000000" pitchFamily="2" charset="-122"/>
                <a:sym typeface="zihun35hao-jindianyahei" panose="00000500000000000000" pitchFamily="2" charset="-122"/>
              </a:endParaRPr>
            </a:p>
          </p:txBody>
        </p:sp>
        <p:sp>
          <p:nvSpPr>
            <p:cNvPr id="4" name="文本框 17">
              <a:extLst>
                <a:ext uri="{FF2B5EF4-FFF2-40B4-BE49-F238E27FC236}">
                  <a16:creationId xmlns:a16="http://schemas.microsoft.com/office/drawing/2014/main" id="{90FEC3E0-C4B4-418D-A97B-D94F30BE245D}"/>
                </a:ext>
              </a:extLst>
            </p:cNvPr>
            <p:cNvSpPr txBox="1"/>
            <p:nvPr/>
          </p:nvSpPr>
          <p:spPr>
            <a:xfrm>
              <a:off x="1679019" y="1078391"/>
              <a:ext cx="2307629" cy="732508"/>
            </a:xfrm>
            <a:prstGeom prst="rect">
              <a:avLst/>
            </a:prstGeom>
            <a:noFill/>
          </p:spPr>
          <p:txBody>
            <a:bodyPr wrap="square" rtlCol="0">
              <a:spAutoFit/>
            </a:bodyPr>
            <a:lstStyle/>
            <a:p>
              <a:pPr algn="just">
                <a:lnSpc>
                  <a:spcPct val="130000"/>
                </a:lnSpc>
              </a:pPr>
              <a:r>
                <a:rPr lang="en-US" altLang="zh-CN" sz="32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Khám</a:t>
              </a:r>
              <a:r>
                <a:rPr lang="en-US" altLang="zh-CN" sz="32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32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phá</a:t>
              </a:r>
              <a:endParaRPr lang="zh-CN" altLang="en-US" sz="32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endParaRPr>
            </a:p>
          </p:txBody>
        </p:sp>
      </p:grpSp>
      <p:grpSp>
        <p:nvGrpSpPr>
          <p:cNvPr id="10" name="Group 9">
            <a:extLst>
              <a:ext uri="{FF2B5EF4-FFF2-40B4-BE49-F238E27FC236}">
                <a16:creationId xmlns:a16="http://schemas.microsoft.com/office/drawing/2014/main" id="{C1525D7C-0E2E-40FD-9A0A-B6E4136C6741}"/>
              </a:ext>
            </a:extLst>
          </p:cNvPr>
          <p:cNvGrpSpPr/>
          <p:nvPr/>
        </p:nvGrpSpPr>
        <p:grpSpPr>
          <a:xfrm>
            <a:off x="517359" y="1621796"/>
            <a:ext cx="2384868" cy="652486"/>
            <a:chOff x="517358" y="1621796"/>
            <a:chExt cx="7844589" cy="652486"/>
          </a:xfrm>
        </p:grpSpPr>
        <p:sp>
          <p:nvSpPr>
            <p:cNvPr id="8" name="矩形 15">
              <a:extLst>
                <a:ext uri="{FF2B5EF4-FFF2-40B4-BE49-F238E27FC236}">
                  <a16:creationId xmlns:a16="http://schemas.microsoft.com/office/drawing/2014/main" id="{664DB55E-8357-432E-AEC3-21397520A166}"/>
                </a:ext>
              </a:extLst>
            </p:cNvPr>
            <p:cNvSpPr/>
            <p:nvPr/>
          </p:nvSpPr>
          <p:spPr>
            <a:xfrm>
              <a:off x="517358" y="1702132"/>
              <a:ext cx="7844589" cy="571836"/>
            </a:xfrm>
            <a:prstGeom prst="rect">
              <a:avLst/>
            </a:prstGeom>
            <a:noFill/>
            <a:ln w="19050">
              <a:solidFill>
                <a:srgbClr val="EE9E8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35hao-jindianyahei" panose="00000500000000000000" pitchFamily="2" charset="-122"/>
                <a:ea typeface="zihun35hao-jindianyahei" panose="00000500000000000000" pitchFamily="2" charset="-122"/>
                <a:sym typeface="zihun35hao-jindianyahei" panose="00000500000000000000" pitchFamily="2" charset="-122"/>
              </a:endParaRPr>
            </a:p>
          </p:txBody>
        </p:sp>
        <p:sp>
          <p:nvSpPr>
            <p:cNvPr id="9" name="文本框 17">
              <a:extLst>
                <a:ext uri="{FF2B5EF4-FFF2-40B4-BE49-F238E27FC236}">
                  <a16:creationId xmlns:a16="http://schemas.microsoft.com/office/drawing/2014/main" id="{DB0EA15D-EBBB-4D9C-B0E9-C5840BE50B67}"/>
                </a:ext>
              </a:extLst>
            </p:cNvPr>
            <p:cNvSpPr txBox="1"/>
            <p:nvPr/>
          </p:nvSpPr>
          <p:spPr>
            <a:xfrm>
              <a:off x="604198" y="1621796"/>
              <a:ext cx="7661497" cy="652486"/>
            </a:xfrm>
            <a:prstGeom prst="rect">
              <a:avLst/>
            </a:prstGeom>
            <a:noFill/>
          </p:spPr>
          <p:txBody>
            <a:bodyPr wrap="square" rtlCol="0">
              <a:spAutoFit/>
            </a:bodyPr>
            <a:lstStyle/>
            <a:p>
              <a:pPr algn="just">
                <a:lnSpc>
                  <a:spcPct val="130000"/>
                </a:lnSpc>
              </a:pP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1.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Luyện</a:t>
              </a:r>
              <a:r>
                <a:rPr lang="en-US" altLang="zh-CN"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 </a:t>
              </a:r>
              <a:r>
                <a:rPr lang="en-US" altLang="zh-CN" sz="2800" b="1" dirty="0" err="1">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rPr>
                <a:t>đọc</a:t>
              </a:r>
              <a:endParaRPr lang="zh-CN" altLang="en-US" sz="2800" b="1" dirty="0">
                <a:solidFill>
                  <a:schemeClr val="tx1">
                    <a:lumMod val="85000"/>
                    <a:lumOff val="15000"/>
                  </a:schemeClr>
                </a:solidFill>
                <a:latin typeface="HP001 4 hàng" panose="020B0603050302020204" pitchFamily="34" charset="0"/>
                <a:ea typeface="zihun35hao-jindianyahei" panose="00000500000000000000" pitchFamily="2" charset="-122"/>
                <a:sym typeface="zihun35hao-jindianyahei" panose="00000500000000000000" pitchFamily="2" charset="-122"/>
              </a:endParaRPr>
            </a:p>
          </p:txBody>
        </p:sp>
      </p:grpSp>
      <p:sp>
        <p:nvSpPr>
          <p:cNvPr id="14" name="Rectangle: Rounded Corners 13">
            <a:extLst>
              <a:ext uri="{FF2B5EF4-FFF2-40B4-BE49-F238E27FC236}">
                <a16:creationId xmlns:a16="http://schemas.microsoft.com/office/drawing/2014/main" id="{F569C2D6-7C65-4A49-8DE0-3060D6CCEE46}"/>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70849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ED44D9CE-30B3-4FE8-A870-3C74B8E7473F}"/>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BB6E5DF2-AE72-45A6-880F-9C9175E619AE}"/>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10" name="TextBox 9">
            <a:extLst>
              <a:ext uri="{FF2B5EF4-FFF2-40B4-BE49-F238E27FC236}">
                <a16:creationId xmlns:a16="http://schemas.microsoft.com/office/drawing/2014/main" id="{31C6509A-5E54-4FDB-AFD4-78CA689608D7}"/>
              </a:ext>
            </a:extLst>
          </p:cNvPr>
          <p:cNvSpPr txBox="1"/>
          <p:nvPr/>
        </p:nvSpPr>
        <p:spPr>
          <a:xfrm>
            <a:off x="244241" y="572726"/>
            <a:ext cx="8733181" cy="6247864"/>
          </a:xfrm>
          <a:prstGeom prst="rect">
            <a:avLst/>
          </a:prstGeom>
          <a:noFill/>
        </p:spPr>
        <p:txBody>
          <a:bodyPr wrap="square">
            <a:spAutoFit/>
          </a:bodyPr>
          <a:lstStyle/>
          <a:p>
            <a:pPr indent="360363" algn="just"/>
            <a:r>
              <a:rPr lang="vi-VN" sz="2000" dirty="0">
                <a:latin typeface="Times New Roman" pitchFamily="18" charset="0"/>
                <a:cs typeface="Times New Roman" pitchFamily="18" charset="0"/>
              </a:rPr>
              <a:t>Tô Hiến Thành làm quan triều Lý, nổi tiếng là người chính trực.</a:t>
            </a:r>
          </a:p>
          <a:p>
            <a:pPr indent="360363" algn="just"/>
            <a:r>
              <a:rPr lang="vi-VN" sz="2000" dirty="0">
                <a:latin typeface="Times New Roman" pitchFamily="18" charset="0"/>
                <a:cs typeface="Times New Roman" pitchFamily="18" charset="0"/>
              </a:rPr>
              <a:t>Năm 1175, vua Lý Anh Tông mất, di chiếu cho Tô Hiến Thành phò tá thái tử Long Cán, con bà thái hậu họ Đỗ, lên ngôi. Nhưng bà Chiêu Linh thái hậu lại muốn lập con mình là Long Xưởng. Bà cho người đem vàng bạc đút lót vợ Tô Hiến Thành để nhờ ông giúp đỡ. Tô Hiến Thành nhất định không nghe, cứ theo di chiếu lập Long Cán làm vua. Đó là vua Lý Cao Tông.</a:t>
            </a:r>
          </a:p>
          <a:p>
            <a:pPr indent="360363" algn="just"/>
            <a:r>
              <a:rPr lang="vi-VN" sz="2000" dirty="0">
                <a:latin typeface="Times New Roman" pitchFamily="18" charset="0"/>
                <a:cs typeface="Times New Roman" pitchFamily="18" charset="0"/>
              </a:rPr>
              <a:t>Phò tá Cao Tông được 4 năm, Tô Hiến Thành lâm bệnh nặng. Quan tham tri chính sự là Vũ Tán Đường ngày đêm hầu hạ bên giường bệnh. Còn gián nghị đại phu Trần Trung Tá do bận nhiều công việc nên không mấy khi tới thăm Tô Hiến Thành được.</a:t>
            </a:r>
          </a:p>
          <a:p>
            <a:pPr indent="360363" algn="just"/>
            <a:r>
              <a:rPr lang="vi-VN" sz="2000" dirty="0">
                <a:latin typeface="Times New Roman" pitchFamily="18" charset="0"/>
                <a:cs typeface="Times New Roman" pitchFamily="18" charset="0"/>
              </a:rPr>
              <a:t>Một hôm, Đỗ thái hậu và vua tới thăm ông, hỏi:</a:t>
            </a:r>
          </a:p>
          <a:p>
            <a:pPr indent="360363" algn="just"/>
            <a:r>
              <a:rPr lang="vi-VN" sz="2000" dirty="0">
                <a:latin typeface="Times New Roman" pitchFamily="18" charset="0"/>
                <a:cs typeface="Times New Roman" pitchFamily="18" charset="0"/>
              </a:rPr>
              <a:t>- Nếu chẳng may ông mất thì ai sẽ là người thay ông?</a:t>
            </a:r>
          </a:p>
          <a:p>
            <a:pPr indent="360363" algn="just"/>
            <a:r>
              <a:rPr lang="vi-VN" sz="2000" dirty="0">
                <a:latin typeface="Times New Roman" pitchFamily="18" charset="0"/>
                <a:cs typeface="Times New Roman" pitchFamily="18" charset="0"/>
              </a:rPr>
              <a:t>Tô Hiến Thành không do dự, đáp:</a:t>
            </a:r>
          </a:p>
          <a:p>
            <a:pPr indent="360363" algn="just"/>
            <a:r>
              <a:rPr lang="vi-VN" sz="2000" dirty="0">
                <a:latin typeface="Times New Roman" pitchFamily="18" charset="0"/>
                <a:cs typeface="Times New Roman" pitchFamily="18" charset="0"/>
              </a:rPr>
              <a:t>- Có gián nghị đại phu Trần Trung Tá.</a:t>
            </a:r>
          </a:p>
          <a:p>
            <a:pPr indent="360363" algn="just"/>
            <a:r>
              <a:rPr lang="vi-VN" sz="2000" dirty="0">
                <a:latin typeface="Times New Roman" pitchFamily="18" charset="0"/>
                <a:cs typeface="Times New Roman" pitchFamily="18" charset="0"/>
              </a:rPr>
              <a:t>Thái hậu ngạc nhiên hỏi:</a:t>
            </a:r>
          </a:p>
          <a:p>
            <a:pPr indent="360363" algn="just"/>
            <a:r>
              <a:rPr lang="vi-VN" sz="2000" dirty="0">
                <a:latin typeface="Times New Roman" pitchFamily="18" charset="0"/>
                <a:cs typeface="Times New Roman" pitchFamily="18" charset="0"/>
              </a:rPr>
              <a:t>- Vũ Tán Đường hết lòng vì ông, sao không tiến cử?</a:t>
            </a:r>
          </a:p>
          <a:p>
            <a:pPr indent="360363" algn="just"/>
            <a:r>
              <a:rPr lang="vi-VN" sz="2000" dirty="0">
                <a:latin typeface="Times New Roman" pitchFamily="18" charset="0"/>
                <a:cs typeface="Times New Roman" pitchFamily="18" charset="0"/>
              </a:rPr>
              <a:t>Tô Hiến Thành tâu: </a:t>
            </a:r>
          </a:p>
          <a:p>
            <a:pPr marL="342900" indent="-342900" algn="just">
              <a:buFontTx/>
              <a:buChar char="-"/>
            </a:pPr>
            <a:r>
              <a:rPr lang="vi-VN" sz="2000" dirty="0">
                <a:latin typeface="Times New Roman" pitchFamily="18" charset="0"/>
                <a:cs typeface="Times New Roman" pitchFamily="18" charset="0"/>
              </a:rPr>
              <a:t>Nếu Thái Hậu hỏi người hầu hạ giỏi thì thần xin cử Vũ Tán Đường, còn hỏi người tài ba giúp nước, thần xin cử Trần Trung Tá.</a:t>
            </a:r>
            <a:endParaRPr lang="en-US" sz="2000" dirty="0">
              <a:latin typeface="Times New Roman" pitchFamily="18" charset="0"/>
              <a:cs typeface="Times New Roman" pitchFamily="18" charset="0"/>
            </a:endParaRPr>
          </a:p>
          <a:p>
            <a:pPr lvl="8" algn="just"/>
            <a:r>
              <a:rPr lang="en-US" sz="2000" dirty="0">
                <a:latin typeface="Times New Roman" pitchFamily="18" charset="0"/>
                <a:cs typeface="Times New Roman" pitchFamily="18" charset="0"/>
              </a:rPr>
              <a:t>	</a:t>
            </a:r>
            <a:r>
              <a:rPr lang="vi-VN" sz="2000" dirty="0">
                <a:latin typeface="Times New Roman" pitchFamily="18" charset="0"/>
                <a:cs typeface="Times New Roman" pitchFamily="18" charset="0"/>
              </a:rPr>
              <a:t>Theo </a:t>
            </a:r>
            <a:r>
              <a:rPr lang="vi-VN" sz="2000" b="1" dirty="0">
                <a:latin typeface="Times New Roman" pitchFamily="18" charset="0"/>
                <a:cs typeface="Times New Roman" pitchFamily="18" charset="0"/>
              </a:rPr>
              <a:t>Quỳnh Cư, Đỗ Đức Hùng</a:t>
            </a:r>
            <a:endParaRPr lang="vi-VN" sz="2000" dirty="0">
              <a:latin typeface="Times New Roman" pitchFamily="18" charset="0"/>
              <a:cs typeface="Times New Roman" pitchFamily="18" charset="0"/>
            </a:endParaRPr>
          </a:p>
        </p:txBody>
      </p:sp>
    </p:spTree>
    <p:extLst>
      <p:ext uri="{BB962C8B-B14F-4D97-AF65-F5344CB8AC3E}">
        <p14:creationId xmlns:p14="http://schemas.microsoft.com/office/powerpoint/2010/main" val="15176046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3B75EB8-F959-4D18-97C2-97EF601A5FBC}"/>
              </a:ext>
            </a:extLst>
          </p:cNvPr>
          <p:cNvSpPr txBox="1"/>
          <p:nvPr/>
        </p:nvSpPr>
        <p:spPr>
          <a:xfrm>
            <a:off x="157516" y="677139"/>
            <a:ext cx="8834084" cy="193899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Tô Hiến Thành làm quan triều Lý, nổi tiếng là người chính trực.</a:t>
            </a:r>
          </a:p>
          <a:p>
            <a:pPr indent="360363" algn="just"/>
            <a:r>
              <a:rPr lang="vi-VN" sz="2000" dirty="0">
                <a:latin typeface="Times New Roman" pitchFamily="18" charset="0"/>
                <a:cs typeface="Times New Roman" pitchFamily="18" charset="0"/>
              </a:rPr>
              <a:t>Năm 1175, vua Lý Anh Tông mất, di chiếu cho Tô Hiến Thành phò tá thái tử Long Cán, con bà thái hậu họ Đỗ, lên ngôi. Nhưng bà Chiêu Linh thái hậu lại muốn lập con mình là Long Xưởng. Bà cho người đem vàng bạc đút lót vợ Tô Hiến Thành để nhờ ông giúp đỡ. Tô Hiến Thành nhất định không nghe, cứ theo di chiếu lập Long Cán làm vua. Đó là vua Lý Cao Tông.</a:t>
            </a:r>
          </a:p>
        </p:txBody>
      </p:sp>
      <p:sp>
        <p:nvSpPr>
          <p:cNvPr id="9" name="TextBox 8">
            <a:extLst>
              <a:ext uri="{FF2B5EF4-FFF2-40B4-BE49-F238E27FC236}">
                <a16:creationId xmlns:a16="http://schemas.microsoft.com/office/drawing/2014/main" id="{4A15DD71-B365-410A-86B1-237551CB352E}"/>
              </a:ext>
            </a:extLst>
          </p:cNvPr>
          <p:cNvSpPr txBox="1"/>
          <p:nvPr/>
        </p:nvSpPr>
        <p:spPr>
          <a:xfrm>
            <a:off x="157516" y="3692910"/>
            <a:ext cx="8986484" cy="2862322"/>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Một hôm, Đỗ thái hậu và vua tới thăm ông, hỏi:</a:t>
            </a:r>
            <a:endParaRPr lang="en-US" sz="2000" dirty="0">
              <a:latin typeface="Times New Roman" pitchFamily="18" charset="0"/>
              <a:cs typeface="Times New Roman" pitchFamily="18" charset="0"/>
            </a:endParaRPr>
          </a:p>
          <a:p>
            <a:pPr indent="360363"/>
            <a:r>
              <a:rPr lang="vi-VN" sz="2000" dirty="0">
                <a:latin typeface="Times New Roman" pitchFamily="18" charset="0"/>
                <a:cs typeface="Times New Roman" pitchFamily="18" charset="0"/>
              </a:rPr>
              <a:t>- Nếu chẳng may ông mất thì ai sẽ là người thay ông?</a:t>
            </a:r>
          </a:p>
          <a:p>
            <a:pPr indent="360363" algn="just"/>
            <a:r>
              <a:rPr lang="vi-VN" sz="2000" dirty="0">
                <a:latin typeface="Times New Roman" pitchFamily="18" charset="0"/>
                <a:cs typeface="Times New Roman" pitchFamily="18" charset="0"/>
              </a:rPr>
              <a:t>Tô Hiến Thành không do dự, đáp:</a:t>
            </a:r>
          </a:p>
          <a:p>
            <a:pPr indent="360363" algn="just"/>
            <a:r>
              <a:rPr lang="vi-VN" sz="2000" dirty="0">
                <a:latin typeface="Times New Roman" pitchFamily="18" charset="0"/>
                <a:cs typeface="Times New Roman" pitchFamily="18" charset="0"/>
              </a:rPr>
              <a:t>- Có gián nghị đại phu Trần Trung Tá.</a:t>
            </a:r>
          </a:p>
          <a:p>
            <a:pPr indent="360363" algn="just"/>
            <a:r>
              <a:rPr lang="vi-VN" sz="2000" dirty="0">
                <a:latin typeface="Times New Roman" pitchFamily="18" charset="0"/>
                <a:cs typeface="Times New Roman" pitchFamily="18" charset="0"/>
              </a:rPr>
              <a:t>Thái hậu ngạc nhiên hỏi:</a:t>
            </a:r>
            <a:endParaRPr lang="en-US" sz="2000" dirty="0">
              <a:latin typeface="Times New Roman" pitchFamily="18" charset="0"/>
              <a:cs typeface="Times New Roman" pitchFamily="18" charset="0"/>
            </a:endParaRPr>
          </a:p>
          <a:p>
            <a:pPr indent="360363" algn="just"/>
            <a:r>
              <a:rPr lang="vi-VN" sz="2000" dirty="0">
                <a:latin typeface="Times New Roman" pitchFamily="18" charset="0"/>
                <a:cs typeface="Times New Roman" pitchFamily="18" charset="0"/>
              </a:rPr>
              <a:t>- Vũ Tán Đường hết lòng vì ông, sao không tiến cử?</a:t>
            </a:r>
          </a:p>
          <a:p>
            <a:pPr indent="360363" algn="just"/>
            <a:r>
              <a:rPr lang="vi-VN" sz="2000" dirty="0">
                <a:latin typeface="Times New Roman" pitchFamily="18" charset="0"/>
                <a:cs typeface="Times New Roman" pitchFamily="18" charset="0"/>
              </a:rPr>
              <a:t>Tô Hiến Thành tâu: </a:t>
            </a:r>
          </a:p>
          <a:p>
            <a:pPr algn="just"/>
            <a:r>
              <a:rPr lang="en-US" sz="2000" dirty="0">
                <a:latin typeface="Times New Roman" pitchFamily="18" charset="0"/>
                <a:cs typeface="Times New Roman" pitchFamily="18" charset="0"/>
              </a:rPr>
              <a:t>     - </a:t>
            </a:r>
            <a:r>
              <a:rPr lang="vi-VN" sz="2000" dirty="0">
                <a:latin typeface="Times New Roman" pitchFamily="18" charset="0"/>
                <a:cs typeface="Times New Roman" pitchFamily="18" charset="0"/>
              </a:rPr>
              <a:t>Nếu Thái Hậu hỏi người hầu hạ giỏi thì thần xin cử Vũ Tán Đường, còn hỏi người tài ba giúp nước, thần xin cử Trần Trung Tá.</a:t>
            </a:r>
            <a:endParaRPr lang="en-US" sz="2000" dirty="0">
              <a:latin typeface="Times New Roman" pitchFamily="18" charset="0"/>
              <a:cs typeface="Times New Roman" pitchFamily="18" charset="0"/>
            </a:endParaRPr>
          </a:p>
        </p:txBody>
      </p:sp>
      <p:sp>
        <p:nvSpPr>
          <p:cNvPr id="13" name="TextBox 12">
            <a:extLst>
              <a:ext uri="{FF2B5EF4-FFF2-40B4-BE49-F238E27FC236}">
                <a16:creationId xmlns:a16="http://schemas.microsoft.com/office/drawing/2014/main" id="{5E6C6FC6-CBC5-4888-9424-C7F736599764}"/>
              </a:ext>
            </a:extLst>
          </p:cNvPr>
          <p:cNvSpPr txBox="1"/>
          <p:nvPr/>
        </p:nvSpPr>
        <p:spPr>
          <a:xfrm>
            <a:off x="0" y="2650743"/>
            <a:ext cx="8986484" cy="1015663"/>
          </a:xfrm>
          <a:prstGeom prst="rect">
            <a:avLst/>
          </a:prstGeom>
          <a:noFill/>
        </p:spPr>
        <p:txBody>
          <a:bodyPr wrap="square" rtlCol="0">
            <a:spAutoFit/>
          </a:bodyPr>
          <a:lstStyle/>
          <a:p>
            <a:pPr indent="360363" algn="just"/>
            <a:r>
              <a:rPr lang="vi-VN" sz="2000" dirty="0">
                <a:latin typeface="Times New Roman" pitchFamily="18" charset="0"/>
                <a:cs typeface="Times New Roman" pitchFamily="18" charset="0"/>
              </a:rPr>
              <a:t>Phò tá Cao Tông được 4 năm, Tô Hiến Thành lâm bệnh nặng. Quan tham tri chính sự là Vũ Tán Đường ngày đêm hầu hạ bên giường bệnh. Còn gián nghị đại phu Trần Trung Tá do bận nhiều công việc nên không mấy khi tới thăm Tô Hiến Thành được.</a:t>
            </a:r>
          </a:p>
        </p:txBody>
      </p:sp>
      <p:sp>
        <p:nvSpPr>
          <p:cNvPr id="20" name="Rectangle: Rounded Corners 19">
            <a:extLst>
              <a:ext uri="{FF2B5EF4-FFF2-40B4-BE49-F238E27FC236}">
                <a16:creationId xmlns:a16="http://schemas.microsoft.com/office/drawing/2014/main" id="{413C3084-463C-4D7B-AC2B-EE4D71A05BB0}"/>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299DF495-6C5D-4270-B4BA-7BEA23A42E73}"/>
              </a:ext>
            </a:extLst>
          </p:cNvPr>
          <p:cNvSpPr txBox="1"/>
          <p:nvPr/>
        </p:nvSpPr>
        <p:spPr>
          <a:xfrm>
            <a:off x="2299628" y="161736"/>
            <a:ext cx="4622409" cy="523220"/>
          </a:xfrm>
          <a:prstGeom prst="rect">
            <a:avLst/>
          </a:prstGeom>
          <a:noFill/>
        </p:spPr>
        <p:txBody>
          <a:bodyPr wrap="square" rtlCol="0">
            <a:spAutoFit/>
          </a:bodyPr>
          <a:lstStyle/>
          <a:p>
            <a:pPr algn="ctr"/>
            <a:r>
              <a:rPr lang="en-US" sz="2800" b="1" dirty="0" err="1">
                <a:solidFill>
                  <a:srgbClr val="FF0000"/>
                </a:solidFill>
                <a:latin typeface="HP001 4 hàng" panose="020B0603050302020204" pitchFamily="34" charset="0"/>
              </a:rPr>
              <a:t>Một</a:t>
            </a:r>
            <a:r>
              <a:rPr lang="en-US" sz="2800" b="1" dirty="0">
                <a:solidFill>
                  <a:srgbClr val="FF0000"/>
                </a:solidFill>
                <a:latin typeface="HP001 4 hàng" panose="020B0603050302020204" pitchFamily="34" charset="0"/>
              </a:rPr>
              <a:t> ng</a:t>
            </a:r>
            <a:r>
              <a:rPr lang="vi-VN" sz="2800" b="1" dirty="0">
                <a:solidFill>
                  <a:srgbClr val="FF0000"/>
                </a:solidFill>
                <a:latin typeface="HP001 4 hàng" panose="020B0603050302020204" pitchFamily="34" charset="0"/>
              </a:rPr>
              <a:t>ười</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chính</a:t>
            </a:r>
            <a:r>
              <a:rPr lang="en-US" sz="2800" b="1" dirty="0">
                <a:solidFill>
                  <a:srgbClr val="FF0000"/>
                </a:solidFill>
                <a:latin typeface="HP001 4 hàng" panose="020B0603050302020204" pitchFamily="34" charset="0"/>
              </a:rPr>
              <a:t> </a:t>
            </a:r>
            <a:r>
              <a:rPr lang="en-US" sz="2800" b="1" dirty="0" err="1">
                <a:solidFill>
                  <a:srgbClr val="FF0000"/>
                </a:solidFill>
                <a:latin typeface="HP001 4 hàng" panose="020B0603050302020204" pitchFamily="34" charset="0"/>
              </a:rPr>
              <a:t>trực</a:t>
            </a:r>
            <a:endParaRPr lang="en-US" sz="2800" b="1" dirty="0">
              <a:solidFill>
                <a:srgbClr val="FF0000"/>
              </a:solidFill>
              <a:latin typeface="HP001 4 hàng" panose="020B0603050302020204" pitchFamily="34" charset="0"/>
            </a:endParaRPr>
          </a:p>
        </p:txBody>
      </p:sp>
      <p:sp>
        <p:nvSpPr>
          <p:cNvPr id="12" name="TextBox 11">
            <a:extLst>
              <a:ext uri="{FF2B5EF4-FFF2-40B4-BE49-F238E27FC236}">
                <a16:creationId xmlns:a16="http://schemas.microsoft.com/office/drawing/2014/main" id="{4C0E63F9-1FED-4C85-8C70-01103E9EFAD4}"/>
              </a:ext>
            </a:extLst>
          </p:cNvPr>
          <p:cNvSpPr txBox="1"/>
          <p:nvPr/>
        </p:nvSpPr>
        <p:spPr>
          <a:xfrm>
            <a:off x="4929809" y="6551020"/>
            <a:ext cx="4638260" cy="369332"/>
          </a:xfrm>
          <a:prstGeom prst="rect">
            <a:avLst/>
          </a:prstGeom>
          <a:noFill/>
        </p:spPr>
        <p:txBody>
          <a:bodyPr wrap="square">
            <a:spAutoFit/>
          </a:bodyPr>
          <a:lstStyle/>
          <a:p>
            <a:r>
              <a:rPr lang="vi-VN" sz="1800" dirty="0">
                <a:latin typeface="Times New Roman" pitchFamily="18" charset="0"/>
                <a:cs typeface="Times New Roman" pitchFamily="18" charset="0"/>
              </a:rPr>
              <a:t>Theo </a:t>
            </a:r>
            <a:r>
              <a:rPr lang="vi-VN" sz="1800" b="1" dirty="0">
                <a:latin typeface="Times New Roman" pitchFamily="18" charset="0"/>
                <a:cs typeface="Times New Roman" pitchFamily="18" charset="0"/>
              </a:rPr>
              <a:t>Quỳnh Cư, Đỗ Đức Hùng</a:t>
            </a:r>
            <a:endParaRPr lang="en-US" dirty="0"/>
          </a:p>
        </p:txBody>
      </p:sp>
    </p:spTree>
    <p:extLst>
      <p:ext uri="{BB962C8B-B14F-4D97-AF65-F5344CB8AC3E}">
        <p14:creationId xmlns:p14="http://schemas.microsoft.com/office/powerpoint/2010/main" val="1514849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1200" fill="hold"/>
                                        <p:tgtEl>
                                          <p:spTgt spid="7"/>
                                        </p:tgtEl>
                                        <p:attrNameLst>
                                          <p:attrName>style.color</p:attrName>
                                        </p:attrNameLst>
                                      </p:cBhvr>
                                      <p:to>
                                        <a:schemeClr val="accent2"/>
                                      </p:to>
                                    </p:animClr>
                                  </p:childTnLst>
                                </p:cTn>
                              </p:par>
                              <p:par>
                                <p:cTn id="7" presetID="3" presetClass="emph" presetSubtype="2" fill="hold" grpId="0" nodeType="withEffect">
                                  <p:stCondLst>
                                    <p:cond delay="0"/>
                                  </p:stCondLst>
                                  <p:childTnLst>
                                    <p:animClr clrSpc="rgb" dir="cw">
                                      <p:cBhvr override="childStyle">
                                        <p:cTn id="8" dur="1000" fill="hold"/>
                                        <p:tgtEl>
                                          <p:spTgt spid="13"/>
                                        </p:tgtEl>
                                        <p:attrNameLst>
                                          <p:attrName>style.color</p:attrName>
                                        </p:attrNameLst>
                                      </p:cBhvr>
                                      <p:to>
                                        <a:srgbClr val="7030A0"/>
                                      </p:to>
                                    </p:animClr>
                                  </p:childTnLst>
                                </p:cTn>
                              </p:par>
                              <p:par>
                                <p:cTn id="9" presetID="3" presetClass="emph" presetSubtype="2" fill="hold" grpId="0" nodeType="withEffect">
                                  <p:stCondLst>
                                    <p:cond delay="0"/>
                                  </p:stCondLst>
                                  <p:childTnLst>
                                    <p:animClr clrSpc="rgb" dir="cw">
                                      <p:cBhvr override="childStyle">
                                        <p:cTn id="10" dur="1000" fill="hold"/>
                                        <p:tgtEl>
                                          <p:spTgt spid="9"/>
                                        </p:tgtEl>
                                        <p:attrNameLst>
                                          <p:attrName>style.color</p:attrName>
                                        </p:attrNameLst>
                                      </p:cBhvr>
                                      <p:to>
                                        <a:srgbClr val="FF0000"/>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a:extLst>
              <a:ext uri="{FF2B5EF4-FFF2-40B4-BE49-F238E27FC236}">
                <a16:creationId xmlns:a16="http://schemas.microsoft.com/office/drawing/2014/main" id="{845EBBE3-63CD-4CB4-A400-D9A3D66743C6}"/>
              </a:ext>
            </a:extLst>
          </p:cNvPr>
          <p:cNvSpPr txBox="1"/>
          <p:nvPr/>
        </p:nvSpPr>
        <p:spPr>
          <a:xfrm>
            <a:off x="253383" y="5235677"/>
            <a:ext cx="8464195" cy="1384995"/>
          </a:xfrm>
          <a:prstGeom prst="rect">
            <a:avLst/>
          </a:prstGeom>
          <a:noFill/>
        </p:spPr>
        <p:txBody>
          <a:bodyPr wrap="square">
            <a:spAutoFit/>
          </a:bodyPr>
          <a:lstStyle/>
          <a:p>
            <a:pPr indent="360363"/>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Còn gián nghị đại phu Trần Trung Tá do bận nhiều công việc nên không mấy khi tới thăm Tô Hiến Thành được.</a:t>
            </a:r>
          </a:p>
        </p:txBody>
      </p:sp>
      <p:sp>
        <p:nvSpPr>
          <p:cNvPr id="31" name="TextBox 30">
            <a:extLst>
              <a:ext uri="{FF2B5EF4-FFF2-40B4-BE49-F238E27FC236}">
                <a16:creationId xmlns:a16="http://schemas.microsoft.com/office/drawing/2014/main" id="{86FBA66E-7B6A-4993-89DF-DD345BEF08A2}"/>
              </a:ext>
            </a:extLst>
          </p:cNvPr>
          <p:cNvSpPr txBox="1"/>
          <p:nvPr/>
        </p:nvSpPr>
        <p:spPr>
          <a:xfrm>
            <a:off x="407176" y="4148587"/>
            <a:ext cx="8171887" cy="954107"/>
          </a:xfrm>
          <a:prstGeom prst="rect">
            <a:avLst/>
          </a:prstGeom>
          <a:noFill/>
        </p:spPr>
        <p:txBody>
          <a:bodyPr wrap="square">
            <a:spAutoFit/>
          </a:bodyPr>
          <a:lstStyle/>
          <a:p>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Quan tham tri chính sự là Vũ Tán Đường ngày đêm hầu hạ bên giường bệnh</a:t>
            </a:r>
            <a:endParaRPr lang="en-US" sz="2800" dirty="0">
              <a:latin typeface="Times New Roman" pitchFamily="18" charset="0"/>
              <a:cs typeface="Times New Roman" pitchFamily="18" charset="0"/>
            </a:endParaRPr>
          </a:p>
        </p:txBody>
      </p:sp>
      <p:sp>
        <p:nvSpPr>
          <p:cNvPr id="20" name="Rectangle 26"/>
          <p:cNvSpPr>
            <a:spLocks noChangeArrowheads="1"/>
          </p:cNvSpPr>
          <p:nvPr/>
        </p:nvSpPr>
        <p:spPr bwMode="auto">
          <a:xfrm>
            <a:off x="794478" y="1253614"/>
            <a:ext cx="27587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3200" i="1" dirty="0">
                <a:solidFill>
                  <a:schemeClr val="bg2"/>
                </a:solidFill>
                <a:latin typeface="Times New Roman" pitchFamily="18" charset="0"/>
                <a:cs typeface="Times New Roman" pitchFamily="18" charset="0"/>
              </a:rPr>
              <a:t> </a:t>
            </a:r>
            <a:r>
              <a:rPr lang="en-US" altLang="en-US" sz="3200" b="1" i="1" dirty="0">
                <a:solidFill>
                  <a:srgbClr val="C00000"/>
                </a:solidFill>
                <a:latin typeface="Times New Roman" pitchFamily="18" charset="0"/>
                <a:cs typeface="Times New Roman" pitchFamily="18" charset="0"/>
              </a:rPr>
              <a:t>a/ </a:t>
            </a:r>
            <a:r>
              <a:rPr lang="en-US" altLang="en-US" sz="3200" b="1" i="1" dirty="0" err="1">
                <a:solidFill>
                  <a:srgbClr val="C00000"/>
                </a:solidFill>
                <a:latin typeface="Times New Roman" pitchFamily="18" charset="0"/>
                <a:cs typeface="Times New Roman" pitchFamily="18" charset="0"/>
              </a:rPr>
              <a:t>Từ</a:t>
            </a:r>
            <a:r>
              <a:rPr lang="en-US" altLang="en-US" sz="3200" b="1" i="1" dirty="0">
                <a:solidFill>
                  <a:srgbClr val="C00000"/>
                </a:solidFill>
                <a:latin typeface="Times New Roman" pitchFamily="18" charset="0"/>
                <a:cs typeface="Times New Roman" pitchFamily="18" charset="0"/>
              </a:rPr>
              <a:t> </a:t>
            </a:r>
            <a:r>
              <a:rPr lang="en-US" altLang="en-US" sz="3200" b="1" i="1" dirty="0" err="1">
                <a:solidFill>
                  <a:srgbClr val="C00000"/>
                </a:solidFill>
                <a:latin typeface="Times New Roman" pitchFamily="18" charset="0"/>
                <a:cs typeface="Times New Roman" pitchFamily="18" charset="0"/>
              </a:rPr>
              <a:t>khó</a:t>
            </a:r>
            <a:r>
              <a:rPr lang="en-US" altLang="en-US" sz="3200" b="1" i="1" dirty="0">
                <a:solidFill>
                  <a:srgbClr val="C00000"/>
                </a:solidFill>
                <a:latin typeface="Times New Roman" pitchFamily="18" charset="0"/>
                <a:cs typeface="Times New Roman" pitchFamily="18" charset="0"/>
              </a:rPr>
              <a:t>:</a:t>
            </a:r>
          </a:p>
        </p:txBody>
      </p:sp>
      <p:sp>
        <p:nvSpPr>
          <p:cNvPr id="22" name="TextBox 21"/>
          <p:cNvSpPr txBox="1"/>
          <p:nvPr/>
        </p:nvSpPr>
        <p:spPr>
          <a:xfrm>
            <a:off x="-586940" y="762213"/>
            <a:ext cx="5638800" cy="584775"/>
          </a:xfrm>
          <a:prstGeom prst="rect">
            <a:avLst/>
          </a:prstGeom>
          <a:noFill/>
        </p:spPr>
        <p:txBody>
          <a:bodyPr wrap="square" rtlCol="0">
            <a:spAutoFit/>
          </a:bodyPr>
          <a:lstStyle/>
          <a:p>
            <a:pPr algn="ctr"/>
            <a:r>
              <a:rPr lang="en-US" sz="3200" b="1" i="1" dirty="0">
                <a:latin typeface="HP001 4 hàng" panose="020B0603050302020204" pitchFamily="34" charset="0"/>
                <a:cs typeface="Times New Roman" pitchFamily="18" charset="0"/>
              </a:rPr>
              <a:t>1. </a:t>
            </a:r>
            <a:r>
              <a:rPr lang="en-US" sz="3200" b="1" i="1" dirty="0" err="1">
                <a:latin typeface="HP001 4 hàng" panose="020B0603050302020204" pitchFamily="34" charset="0"/>
                <a:cs typeface="Times New Roman" pitchFamily="18" charset="0"/>
              </a:rPr>
              <a:t>Luyện</a:t>
            </a:r>
            <a:r>
              <a:rPr lang="en-US" sz="3200" b="1" i="1" dirty="0">
                <a:latin typeface="HP001 4 hàng" panose="020B0603050302020204" pitchFamily="34" charset="0"/>
                <a:cs typeface="Times New Roman" pitchFamily="18" charset="0"/>
              </a:rPr>
              <a:t> </a:t>
            </a:r>
            <a:r>
              <a:rPr lang="en-US" sz="3200" b="1" i="1" dirty="0" err="1">
                <a:latin typeface="HP001 4 hàng" panose="020B0603050302020204" pitchFamily="34" charset="0"/>
                <a:cs typeface="Times New Roman" pitchFamily="18" charset="0"/>
              </a:rPr>
              <a:t>đọc</a:t>
            </a:r>
            <a:endParaRPr lang="en-US" sz="3200" b="1" i="1" dirty="0">
              <a:latin typeface="HP001 4 hàng" panose="020B0603050302020204" pitchFamily="34" charset="0"/>
              <a:cs typeface="Times New Roman" pitchFamily="18" charset="0"/>
            </a:endParaRPr>
          </a:p>
        </p:txBody>
      </p:sp>
      <p:sp>
        <p:nvSpPr>
          <p:cNvPr id="18" name="Rectangle: Rounded Corners 17">
            <a:extLst>
              <a:ext uri="{FF2B5EF4-FFF2-40B4-BE49-F238E27FC236}">
                <a16:creationId xmlns:a16="http://schemas.microsoft.com/office/drawing/2014/main" id="{B7B5CCD1-601F-4370-91C0-1E2E63F4B62E}"/>
              </a:ext>
            </a:extLst>
          </p:cNvPr>
          <p:cNvSpPr/>
          <p:nvPr/>
        </p:nvSpPr>
        <p:spPr>
          <a:xfrm>
            <a:off x="0" y="0"/>
            <a:ext cx="9144000" cy="6858000"/>
          </a:xfrm>
          <a:prstGeom prst="roundRect">
            <a:avLst/>
          </a:prstGeom>
          <a:noFill/>
          <a:ln w="28575" cmpd="sng">
            <a:solidFill>
              <a:schemeClr val="accent1">
                <a:shade val="50000"/>
              </a:schemeClr>
            </a:solidFill>
            <a:prstDash val="lgDashDot"/>
            <a:extLst>
              <a:ext uri="{C807C97D-BFC1-408E-A445-0C87EB9F89A2}">
                <ask:lineSketchStyleProps xmlns:ask="http://schemas.microsoft.com/office/drawing/2018/sketchyshapes" sd="1219033472">
                  <a:custGeom>
                    <a:avLst/>
                    <a:gdLst>
                      <a:gd name="connsiteX0" fmla="*/ 0 w 9144000"/>
                      <a:gd name="connsiteY0" fmla="*/ 1143023 h 6858000"/>
                      <a:gd name="connsiteX1" fmla="*/ 1143023 w 9144000"/>
                      <a:gd name="connsiteY1" fmla="*/ 0 h 6858000"/>
                      <a:gd name="connsiteX2" fmla="*/ 8000977 w 9144000"/>
                      <a:gd name="connsiteY2" fmla="*/ 0 h 6858000"/>
                      <a:gd name="connsiteX3" fmla="*/ 9144000 w 9144000"/>
                      <a:gd name="connsiteY3" fmla="*/ 1143023 h 6858000"/>
                      <a:gd name="connsiteX4" fmla="*/ 9144000 w 9144000"/>
                      <a:gd name="connsiteY4" fmla="*/ 5714977 h 6858000"/>
                      <a:gd name="connsiteX5" fmla="*/ 8000977 w 9144000"/>
                      <a:gd name="connsiteY5" fmla="*/ 6858000 h 6858000"/>
                      <a:gd name="connsiteX6" fmla="*/ 1143023 w 9144000"/>
                      <a:gd name="connsiteY6" fmla="*/ 6858000 h 6858000"/>
                      <a:gd name="connsiteX7" fmla="*/ 0 w 9144000"/>
                      <a:gd name="connsiteY7" fmla="*/ 5714977 h 6858000"/>
                      <a:gd name="connsiteX8" fmla="*/ 0 w 9144000"/>
                      <a:gd name="connsiteY8" fmla="*/ 114302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6858000" extrusionOk="0">
                        <a:moveTo>
                          <a:pt x="0" y="1143023"/>
                        </a:moveTo>
                        <a:cubicBezTo>
                          <a:pt x="-66431" y="470773"/>
                          <a:pt x="400964" y="41579"/>
                          <a:pt x="1143023" y="0"/>
                        </a:cubicBezTo>
                        <a:cubicBezTo>
                          <a:pt x="2328838" y="132882"/>
                          <a:pt x="6884631" y="-84951"/>
                          <a:pt x="8000977" y="0"/>
                        </a:cubicBezTo>
                        <a:cubicBezTo>
                          <a:pt x="8565612" y="65076"/>
                          <a:pt x="9123764" y="623600"/>
                          <a:pt x="9144000" y="1143023"/>
                        </a:cubicBezTo>
                        <a:cubicBezTo>
                          <a:pt x="9164187" y="1688878"/>
                          <a:pt x="9296480" y="5107320"/>
                          <a:pt x="9144000" y="5714977"/>
                        </a:cubicBezTo>
                        <a:cubicBezTo>
                          <a:pt x="9233448" y="6356862"/>
                          <a:pt x="8640596" y="6840826"/>
                          <a:pt x="8000977" y="6858000"/>
                        </a:cubicBezTo>
                        <a:cubicBezTo>
                          <a:pt x="5465036" y="6945639"/>
                          <a:pt x="2847239" y="6785321"/>
                          <a:pt x="1143023" y="6858000"/>
                        </a:cubicBezTo>
                        <a:cubicBezTo>
                          <a:pt x="505847" y="6801719"/>
                          <a:pt x="-25850" y="6382176"/>
                          <a:pt x="0" y="5714977"/>
                        </a:cubicBezTo>
                        <a:cubicBezTo>
                          <a:pt x="-38581" y="4891739"/>
                          <a:pt x="63341" y="2192862"/>
                          <a:pt x="0" y="1143023"/>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Box 16">
            <a:extLst>
              <a:ext uri="{FF2B5EF4-FFF2-40B4-BE49-F238E27FC236}">
                <a16:creationId xmlns:a16="http://schemas.microsoft.com/office/drawing/2014/main" id="{1CA5B9D9-3EE8-4B29-9A26-2C899ACBEE67}"/>
              </a:ext>
            </a:extLst>
          </p:cNvPr>
          <p:cNvSpPr txBox="1">
            <a:spLocks noChangeArrowheads="1"/>
          </p:cNvSpPr>
          <p:nvPr/>
        </p:nvSpPr>
        <p:spPr bwMode="auto">
          <a:xfrm>
            <a:off x="601052" y="1981200"/>
            <a:ext cx="1600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dirty="0" err="1">
                <a:latin typeface="Times New Roman" panose="02020603050405020304" pitchFamily="18" charset="0"/>
              </a:rPr>
              <a:t>chính</a:t>
            </a:r>
            <a:r>
              <a:rPr lang="en-US" altLang="en-US" sz="2400" dirty="0">
                <a:latin typeface="Times New Roman" panose="02020603050405020304" pitchFamily="18" charset="0"/>
              </a:rPr>
              <a:t> tr</a:t>
            </a:r>
            <a:r>
              <a:rPr lang="vi-VN" altLang="en-US" sz="2400" dirty="0">
                <a:latin typeface="Times New Roman" panose="02020603050405020304" pitchFamily="18" charset="0"/>
              </a:rPr>
              <a:t>ực</a:t>
            </a:r>
            <a:r>
              <a:rPr lang="en-US" altLang="en-US" sz="2400" dirty="0">
                <a:latin typeface="Times New Roman" panose="02020603050405020304" pitchFamily="18" charset="0"/>
              </a:rPr>
              <a:t>,</a:t>
            </a:r>
          </a:p>
        </p:txBody>
      </p:sp>
      <p:sp>
        <p:nvSpPr>
          <p:cNvPr id="15" name="Text Box 17">
            <a:extLst>
              <a:ext uri="{FF2B5EF4-FFF2-40B4-BE49-F238E27FC236}">
                <a16:creationId xmlns:a16="http://schemas.microsoft.com/office/drawing/2014/main" id="{6B0F51E4-CDC5-424E-89F5-8FCC4CBD0B44}"/>
              </a:ext>
            </a:extLst>
          </p:cNvPr>
          <p:cNvSpPr txBox="1">
            <a:spLocks noChangeArrowheads="1"/>
          </p:cNvSpPr>
          <p:nvPr/>
        </p:nvSpPr>
        <p:spPr bwMode="auto">
          <a:xfrm>
            <a:off x="1984513" y="1981200"/>
            <a:ext cx="160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dirty="0">
                <a:latin typeface="Times New Roman" panose="02020603050405020304" pitchFamily="18" charset="0"/>
              </a:rPr>
              <a:t>di </a:t>
            </a:r>
            <a:r>
              <a:rPr lang="en-US" altLang="en-US" sz="2400" dirty="0" err="1">
                <a:latin typeface="Times New Roman" panose="02020603050405020304" pitchFamily="18" charset="0"/>
              </a:rPr>
              <a:t>chiếu</a:t>
            </a:r>
            <a:r>
              <a:rPr lang="en-US" altLang="en-US" sz="2400" dirty="0">
                <a:latin typeface="Times New Roman" panose="02020603050405020304" pitchFamily="18" charset="0"/>
              </a:rPr>
              <a:t>,</a:t>
            </a:r>
          </a:p>
        </p:txBody>
      </p:sp>
      <p:sp>
        <p:nvSpPr>
          <p:cNvPr id="16" name="Text Box 18">
            <a:extLst>
              <a:ext uri="{FF2B5EF4-FFF2-40B4-BE49-F238E27FC236}">
                <a16:creationId xmlns:a16="http://schemas.microsoft.com/office/drawing/2014/main" id="{AA9501C1-CC0E-4CCA-B490-23C453C1498A}"/>
              </a:ext>
            </a:extLst>
          </p:cNvPr>
          <p:cNvSpPr txBox="1">
            <a:spLocks noChangeArrowheads="1"/>
          </p:cNvSpPr>
          <p:nvPr/>
        </p:nvSpPr>
        <p:spPr bwMode="auto">
          <a:xfrm>
            <a:off x="3124199" y="1972115"/>
            <a:ext cx="160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dirty="0" err="1">
                <a:latin typeface="Times New Roman" panose="02020603050405020304" pitchFamily="18" charset="0"/>
              </a:rPr>
              <a:t>tham</a:t>
            </a:r>
            <a:r>
              <a:rPr lang="en-US" altLang="en-US" sz="2400" dirty="0">
                <a:latin typeface="Times New Roman" panose="02020603050405020304" pitchFamily="18" charset="0"/>
              </a:rPr>
              <a:t> tri,</a:t>
            </a:r>
          </a:p>
        </p:txBody>
      </p:sp>
      <p:sp>
        <p:nvSpPr>
          <p:cNvPr id="17" name="Rectangle 26">
            <a:extLst>
              <a:ext uri="{FF2B5EF4-FFF2-40B4-BE49-F238E27FC236}">
                <a16:creationId xmlns:a16="http://schemas.microsoft.com/office/drawing/2014/main" id="{569F3B36-1121-4F2B-B6B3-2E9F28DC6066}"/>
              </a:ext>
            </a:extLst>
          </p:cNvPr>
          <p:cNvSpPr>
            <a:spLocks noChangeArrowheads="1"/>
          </p:cNvSpPr>
          <p:nvPr/>
        </p:nvSpPr>
        <p:spPr bwMode="auto">
          <a:xfrm>
            <a:off x="853069" y="2525730"/>
            <a:ext cx="275878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en-US" sz="3200" i="1" dirty="0">
                <a:solidFill>
                  <a:schemeClr val="bg2"/>
                </a:solidFill>
                <a:latin typeface="Times New Roman" pitchFamily="18" charset="0"/>
                <a:cs typeface="Times New Roman" pitchFamily="18" charset="0"/>
              </a:rPr>
              <a:t> </a:t>
            </a:r>
            <a:r>
              <a:rPr lang="en-US" altLang="en-US" sz="3200" b="1" i="1" dirty="0">
                <a:solidFill>
                  <a:srgbClr val="C00000"/>
                </a:solidFill>
                <a:latin typeface="Times New Roman" pitchFamily="18" charset="0"/>
                <a:cs typeface="Times New Roman" pitchFamily="18" charset="0"/>
              </a:rPr>
              <a:t>b/ </a:t>
            </a:r>
            <a:r>
              <a:rPr lang="en-US" altLang="en-US" sz="3200" b="1" i="1" dirty="0" err="1">
                <a:solidFill>
                  <a:srgbClr val="C00000"/>
                </a:solidFill>
                <a:latin typeface="Times New Roman" pitchFamily="18" charset="0"/>
                <a:cs typeface="Times New Roman" pitchFamily="18" charset="0"/>
              </a:rPr>
              <a:t>Câu</a:t>
            </a:r>
            <a:r>
              <a:rPr lang="en-US" altLang="en-US" sz="3200" b="1" i="1" dirty="0">
                <a:solidFill>
                  <a:srgbClr val="C00000"/>
                </a:solidFill>
                <a:latin typeface="Times New Roman" pitchFamily="18" charset="0"/>
                <a:cs typeface="Times New Roman" pitchFamily="18" charset="0"/>
              </a:rPr>
              <a:t>:</a:t>
            </a:r>
          </a:p>
        </p:txBody>
      </p:sp>
      <p:cxnSp>
        <p:nvCxnSpPr>
          <p:cNvPr id="21" name="Straight Connector 20">
            <a:extLst>
              <a:ext uri="{FF2B5EF4-FFF2-40B4-BE49-F238E27FC236}">
                <a16:creationId xmlns:a16="http://schemas.microsoft.com/office/drawing/2014/main" id="{AB956D9E-582D-4D45-A3AD-ADE46080012D}"/>
              </a:ext>
            </a:extLst>
          </p:cNvPr>
          <p:cNvCxnSpPr>
            <a:cxnSpLocks/>
          </p:cNvCxnSpPr>
          <p:nvPr/>
        </p:nvCxnSpPr>
        <p:spPr>
          <a:xfrm flipH="1">
            <a:off x="6514344" y="4161839"/>
            <a:ext cx="213829" cy="458146"/>
          </a:xfrm>
          <a:prstGeom prst="line">
            <a:avLst/>
          </a:prstGeom>
          <a:ln/>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727F5259-F946-4300-91FE-0552C272C020}"/>
              </a:ext>
            </a:extLst>
          </p:cNvPr>
          <p:cNvCxnSpPr>
            <a:cxnSpLocks/>
          </p:cNvCxnSpPr>
          <p:nvPr/>
        </p:nvCxnSpPr>
        <p:spPr>
          <a:xfrm flipH="1">
            <a:off x="5011274" y="3104629"/>
            <a:ext cx="160683" cy="463875"/>
          </a:xfrm>
          <a:prstGeom prst="line">
            <a:avLst/>
          </a:prstGeom>
          <a:ln/>
        </p:spPr>
        <p:style>
          <a:lnRef idx="2">
            <a:schemeClr val="dk1"/>
          </a:lnRef>
          <a:fillRef idx="0">
            <a:schemeClr val="dk1"/>
          </a:fillRef>
          <a:effectRef idx="1">
            <a:schemeClr val="dk1"/>
          </a:effectRef>
          <a:fontRef idx="minor">
            <a:schemeClr val="tx1"/>
          </a:fontRef>
        </p:style>
      </p:cxnSp>
      <p:cxnSp>
        <p:nvCxnSpPr>
          <p:cNvPr id="26" name="Straight Connector 25">
            <a:extLst>
              <a:ext uri="{FF2B5EF4-FFF2-40B4-BE49-F238E27FC236}">
                <a16:creationId xmlns:a16="http://schemas.microsoft.com/office/drawing/2014/main" id="{5C9585B9-18D4-4306-B3A9-8829A8D4F9A6}"/>
              </a:ext>
            </a:extLst>
          </p:cNvPr>
          <p:cNvCxnSpPr>
            <a:cxnSpLocks/>
          </p:cNvCxnSpPr>
          <p:nvPr/>
        </p:nvCxnSpPr>
        <p:spPr>
          <a:xfrm flipH="1">
            <a:off x="6227071" y="5300174"/>
            <a:ext cx="181257" cy="420125"/>
          </a:xfrm>
          <a:prstGeom prst="line">
            <a:avLst/>
          </a:prstGeom>
          <a:ln/>
        </p:spPr>
        <p:style>
          <a:lnRef idx="2">
            <a:schemeClr val="dk1"/>
          </a:lnRef>
          <a:fillRef idx="0">
            <a:schemeClr val="dk1"/>
          </a:fillRef>
          <a:effectRef idx="1">
            <a:schemeClr val="dk1"/>
          </a:effectRef>
          <a:fontRef idx="minor">
            <a:schemeClr val="tx1"/>
          </a:fontRef>
        </p:style>
      </p:cxnSp>
      <p:sp>
        <p:nvSpPr>
          <p:cNvPr id="24" name="Text Box 18">
            <a:extLst>
              <a:ext uri="{FF2B5EF4-FFF2-40B4-BE49-F238E27FC236}">
                <a16:creationId xmlns:a16="http://schemas.microsoft.com/office/drawing/2014/main" id="{6B567865-9A42-462D-93CB-424E298A9AE9}"/>
              </a:ext>
            </a:extLst>
          </p:cNvPr>
          <p:cNvSpPr txBox="1">
            <a:spLocks noChangeArrowheads="1"/>
          </p:cNvSpPr>
          <p:nvPr/>
        </p:nvSpPr>
        <p:spPr bwMode="auto">
          <a:xfrm>
            <a:off x="4220817" y="1960950"/>
            <a:ext cx="160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dirty="0" err="1">
                <a:latin typeface="Times New Roman" panose="02020603050405020304" pitchFamily="18" charset="0"/>
              </a:rPr>
              <a:t>chính</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sự</a:t>
            </a:r>
            <a:r>
              <a:rPr lang="en-US" altLang="en-US" sz="2400" dirty="0">
                <a:latin typeface="Times New Roman" panose="02020603050405020304" pitchFamily="18" charset="0"/>
              </a:rPr>
              <a:t>,</a:t>
            </a:r>
          </a:p>
        </p:txBody>
      </p:sp>
      <p:sp>
        <p:nvSpPr>
          <p:cNvPr id="27" name="Text Box 18">
            <a:extLst>
              <a:ext uri="{FF2B5EF4-FFF2-40B4-BE49-F238E27FC236}">
                <a16:creationId xmlns:a16="http://schemas.microsoft.com/office/drawing/2014/main" id="{2CBFEF15-8A90-4696-8E90-30571DA0A2DD}"/>
              </a:ext>
            </a:extLst>
          </p:cNvPr>
          <p:cNvSpPr txBox="1">
            <a:spLocks noChangeArrowheads="1"/>
          </p:cNvSpPr>
          <p:nvPr/>
        </p:nvSpPr>
        <p:spPr bwMode="auto">
          <a:xfrm>
            <a:off x="5377701" y="1944146"/>
            <a:ext cx="27587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50000"/>
              </a:spcBef>
              <a:buNone/>
            </a:pPr>
            <a:r>
              <a:rPr lang="en-US" altLang="en-US" sz="2400" dirty="0" err="1">
                <a:latin typeface="Times New Roman" panose="02020603050405020304" pitchFamily="18" charset="0"/>
              </a:rPr>
              <a:t>gián</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nghi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đại</a:t>
            </a:r>
            <a:r>
              <a:rPr lang="en-US" altLang="en-US" sz="2400" dirty="0">
                <a:latin typeface="Times New Roman" panose="02020603050405020304" pitchFamily="18" charset="0"/>
              </a:rPr>
              <a:t> </a:t>
            </a:r>
            <a:r>
              <a:rPr lang="en-US" altLang="en-US" sz="2400" dirty="0" err="1">
                <a:latin typeface="Times New Roman" panose="02020603050405020304" pitchFamily="18" charset="0"/>
              </a:rPr>
              <a:t>phu</a:t>
            </a:r>
            <a:endParaRPr lang="en-US" altLang="en-US" sz="2400" dirty="0">
              <a:latin typeface="Times New Roman" panose="02020603050405020304" pitchFamily="18" charset="0"/>
            </a:endParaRPr>
          </a:p>
        </p:txBody>
      </p:sp>
      <p:sp>
        <p:nvSpPr>
          <p:cNvPr id="30" name="TextBox 29">
            <a:extLst>
              <a:ext uri="{FF2B5EF4-FFF2-40B4-BE49-F238E27FC236}">
                <a16:creationId xmlns:a16="http://schemas.microsoft.com/office/drawing/2014/main" id="{ACA9C8FD-35E4-4CCC-842A-D53F67189789}"/>
              </a:ext>
            </a:extLst>
          </p:cNvPr>
          <p:cNvSpPr txBox="1"/>
          <p:nvPr/>
        </p:nvSpPr>
        <p:spPr>
          <a:xfrm>
            <a:off x="426421" y="3069324"/>
            <a:ext cx="8291157" cy="954107"/>
          </a:xfrm>
          <a:prstGeom prst="rect">
            <a:avLst/>
          </a:prstGeom>
          <a:noFill/>
        </p:spPr>
        <p:txBody>
          <a:bodyPr wrap="square">
            <a:spAutoFit/>
          </a:bodyPr>
          <a:lstStyle/>
          <a:p>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Nhưng bà Chiêu Linh thái hậu lại muốn lập con mình là Long Xưởng.</a:t>
            </a:r>
            <a:endParaRPr lang="en-US" sz="2800" dirty="0"/>
          </a:p>
        </p:txBody>
      </p:sp>
      <p:cxnSp>
        <p:nvCxnSpPr>
          <p:cNvPr id="33" name="Straight Connector 32">
            <a:extLst>
              <a:ext uri="{FF2B5EF4-FFF2-40B4-BE49-F238E27FC236}">
                <a16:creationId xmlns:a16="http://schemas.microsoft.com/office/drawing/2014/main" id="{83635294-551E-40D8-AA05-3B3FD4853BAD}"/>
              </a:ext>
            </a:extLst>
          </p:cNvPr>
          <p:cNvCxnSpPr>
            <a:cxnSpLocks/>
          </p:cNvCxnSpPr>
          <p:nvPr/>
        </p:nvCxnSpPr>
        <p:spPr>
          <a:xfrm flipH="1">
            <a:off x="1661697" y="5741812"/>
            <a:ext cx="181257" cy="420125"/>
          </a:xfrm>
          <a:prstGeom prst="line">
            <a:avLst/>
          </a:prstGeom>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9500049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7" presetClass="entr" presetSubtype="4"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500" fill="hold"/>
                                        <p:tgtEl>
                                          <p:spTgt spid="15"/>
                                        </p:tgtEl>
                                        <p:attrNameLst>
                                          <p:attrName>ppt_x</p:attrName>
                                        </p:attrNameLst>
                                      </p:cBhvr>
                                      <p:tavLst>
                                        <p:tav tm="0">
                                          <p:val>
                                            <p:strVal val="#ppt_x"/>
                                          </p:val>
                                        </p:tav>
                                        <p:tav tm="100000">
                                          <p:val>
                                            <p:strVal val="#ppt_x"/>
                                          </p:val>
                                        </p:tav>
                                      </p:tavLst>
                                    </p:anim>
                                    <p:anim calcmode="lin" valueType="num">
                                      <p:cBhvr additive="base">
                                        <p:cTn id="19"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7"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7" presetClass="entr" presetSubtype="4" fill="hold" grpId="0" nodeType="click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ppt_x"/>
                                          </p:val>
                                        </p:tav>
                                        <p:tav tm="100000">
                                          <p:val>
                                            <p:strVal val="#ppt_x"/>
                                          </p:val>
                                        </p:tav>
                                      </p:tavLst>
                                    </p:anim>
                                    <p:anim calcmode="lin" valueType="num">
                                      <p:cBhvr additive="base">
                                        <p:cTn id="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7" presetClass="entr" presetSubtype="4" fill="hold" grpId="0" nodeType="click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ppt_x"/>
                                          </p:val>
                                        </p:tav>
                                        <p:tav tm="100000">
                                          <p:val>
                                            <p:strVal val="#ppt_x"/>
                                          </p:val>
                                        </p:tav>
                                      </p:tavLst>
                                    </p:anim>
                                    <p:anim calcmode="lin" valueType="num">
                                      <p:cBhvr additive="base">
                                        <p:cTn id="37"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000"/>
                                        <p:tgtEl>
                                          <p:spTgt spid="30"/>
                                        </p:tgtEl>
                                      </p:cBhvr>
                                    </p:animEffect>
                                    <p:anim calcmode="lin" valueType="num">
                                      <p:cBhvr>
                                        <p:cTn id="48" dur="1000" fill="hold"/>
                                        <p:tgtEl>
                                          <p:spTgt spid="30"/>
                                        </p:tgtEl>
                                        <p:attrNameLst>
                                          <p:attrName>ppt_x</p:attrName>
                                        </p:attrNameLst>
                                      </p:cBhvr>
                                      <p:tavLst>
                                        <p:tav tm="0">
                                          <p:val>
                                            <p:strVal val="#ppt_x"/>
                                          </p:val>
                                        </p:tav>
                                        <p:tav tm="100000">
                                          <p:val>
                                            <p:strVal val="#ppt_x"/>
                                          </p:val>
                                        </p:tav>
                                      </p:tavLst>
                                    </p:anim>
                                    <p:anim calcmode="lin" valueType="num">
                                      <p:cBhvr>
                                        <p:cTn id="4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blinds(horizontal)">
                                      <p:cBhvr>
                                        <p:cTn id="54" dur="500"/>
                                        <p:tgtEl>
                                          <p:spTgt spid="23"/>
                                        </p:tgtEl>
                                      </p:cBhvr>
                                    </p:animEffect>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3" presetClass="entr" presetSubtype="10" fill="hold" nodeType="click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blinds(horizontal)">
                                      <p:cBhvr>
                                        <p:cTn id="66" dur="500"/>
                                        <p:tgtEl>
                                          <p:spTgt spid="21"/>
                                        </p:tgtEl>
                                      </p:cBhvr>
                                    </p:animEffect>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1000"/>
                                        <p:tgtEl>
                                          <p:spTgt spid="32"/>
                                        </p:tgtEl>
                                      </p:cBhvr>
                                    </p:animEffect>
                                    <p:anim calcmode="lin" valueType="num">
                                      <p:cBhvr>
                                        <p:cTn id="72" dur="1000" fill="hold"/>
                                        <p:tgtEl>
                                          <p:spTgt spid="32"/>
                                        </p:tgtEl>
                                        <p:attrNameLst>
                                          <p:attrName>ppt_x</p:attrName>
                                        </p:attrNameLst>
                                      </p:cBhvr>
                                      <p:tavLst>
                                        <p:tav tm="0">
                                          <p:val>
                                            <p:strVal val="#ppt_x"/>
                                          </p:val>
                                        </p:tav>
                                        <p:tav tm="100000">
                                          <p:val>
                                            <p:strVal val="#ppt_x"/>
                                          </p:val>
                                        </p:tav>
                                      </p:tavLst>
                                    </p:anim>
                                    <p:anim calcmode="lin" valueType="num">
                                      <p:cBhvr>
                                        <p:cTn id="7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linds(horizontal)">
                                      <p:cBhvr>
                                        <p:cTn id="78" dur="500"/>
                                        <p:tgtEl>
                                          <p:spTgt spid="26"/>
                                        </p:tgtEl>
                                      </p:cBhvr>
                                    </p:animEffect>
                                  </p:childTnLst>
                                </p:cTn>
                              </p:par>
                              <p:par>
                                <p:cTn id="79" presetID="3" presetClass="entr" presetSubtype="10" fill="hold" nodeType="with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blinds(horizontal)">
                                      <p:cBhvr>
                                        <p:cTn id="8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p:bldP spid="20" grpId="0"/>
      <p:bldP spid="14" grpId="0"/>
      <p:bldP spid="15" grpId="0"/>
      <p:bldP spid="16" grpId="0"/>
      <p:bldP spid="17" grpId="0"/>
      <p:bldP spid="24" grpId="0"/>
      <p:bldP spid="27" grpId="0"/>
      <p:bldP spid="30" grpId="0"/>
    </p:bld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2565</TotalTime>
  <Words>2585</Words>
  <Application>Microsoft Office PowerPoint</Application>
  <PresentationFormat>Trình chiếu Trên màn hình (4:3)</PresentationFormat>
  <Paragraphs>175</Paragraphs>
  <Slides>28</Slides>
  <Notes>3</Notes>
  <HiddenSlides>0</HiddenSlides>
  <MMClips>1</MMClips>
  <ScaleCrop>false</ScaleCrop>
  <HeadingPairs>
    <vt:vector size="6" baseType="variant">
      <vt:variant>
        <vt:lpstr>Phông được Dùng</vt:lpstr>
      </vt:variant>
      <vt:variant>
        <vt:i4>9</vt:i4>
      </vt:variant>
      <vt:variant>
        <vt:lpstr>Chủ đề</vt:lpstr>
      </vt:variant>
      <vt:variant>
        <vt:i4>1</vt:i4>
      </vt:variant>
      <vt:variant>
        <vt:lpstr>Tiêu đề Bản chiếu</vt:lpstr>
      </vt:variant>
      <vt:variant>
        <vt:i4>28</vt:i4>
      </vt:variant>
    </vt:vector>
  </HeadingPairs>
  <TitlesOfParts>
    <vt:vector size="38" baseType="lpstr">
      <vt:lpstr>.VnTime</vt:lpstr>
      <vt:lpstr>Arial</vt:lpstr>
      <vt:lpstr>Calibri</vt:lpstr>
      <vt:lpstr>Calibri Light</vt:lpstr>
      <vt:lpstr>Fira Sans Condensed Medium</vt:lpstr>
      <vt:lpstr>HP001 4 hàng</vt:lpstr>
      <vt:lpstr>Roboto</vt:lpstr>
      <vt:lpstr>Times New Roman</vt:lpstr>
      <vt:lpstr>zihun35hao-jindianyahei</vt:lpstr>
      <vt:lpstr>1_Office Theme</vt:lpstr>
      <vt:lpstr>Chào mừng các thầy cô giáo và các em học sinh</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Luyện đọc nhóm</vt:lpstr>
      <vt:lpstr>Bản trình bày PowerPoint</vt:lpstr>
      <vt:lpstr>2. Tìm hiểu bài</vt:lpstr>
      <vt:lpstr>Bản trình bày PowerPoint</vt:lpstr>
      <vt:lpstr>Bản trình bày PowerPoint</vt:lpstr>
      <vt:lpstr>Bản trình bày PowerPoint</vt:lpstr>
      <vt:lpstr>Bản trình bày PowerPoint</vt:lpstr>
      <vt:lpstr>Bản trình bày PowerPoint</vt:lpstr>
      <vt:lpstr>Bản trình bày PowerPoint</vt:lpstr>
      <vt:lpstr>Bản trình bày PowerPoint</vt:lpstr>
      <vt:lpstr>* Giọng đọc:</vt:lpstr>
      <vt:lpstr>Bản trình bày PowerPoint</vt:lpstr>
      <vt:lpstr>Bản trình bày PowerPoint</vt:lpstr>
      <vt:lpstr>Bản trình bày PowerPoint</vt:lpstr>
      <vt:lpstr>Bản trình bày PowerPoint</vt:lpstr>
      <vt:lpstr>Bản trình bày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MyPC</dc:creator>
  <cp:lastModifiedBy>Thanh Thư Âu</cp:lastModifiedBy>
  <cp:revision>93</cp:revision>
  <dcterms:created xsi:type="dcterms:W3CDTF">2017-08-22T08:14:27Z</dcterms:created>
  <dcterms:modified xsi:type="dcterms:W3CDTF">2022-10-27T15:07:28Z</dcterms:modified>
</cp:coreProperties>
</file>