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263" r:id="rId2"/>
    <p:sldId id="256" r:id="rId3"/>
    <p:sldId id="318" r:id="rId4"/>
    <p:sldId id="257" r:id="rId5"/>
    <p:sldId id="312" r:id="rId6"/>
    <p:sldId id="313" r:id="rId7"/>
    <p:sldId id="315" r:id="rId8"/>
    <p:sldId id="316" r:id="rId9"/>
    <p:sldId id="311" r:id="rId10"/>
    <p:sldId id="317" r:id="rId11"/>
    <p:sldId id="305" r:id="rId12"/>
    <p:sldId id="310" r:id="rId13"/>
    <p:sldId id="307" r:id="rId14"/>
    <p:sldId id="309" r:id="rId15"/>
    <p:sldId id="308" r:id="rId16"/>
    <p:sldId id="283" r:id="rId17"/>
  </p:sldIdLst>
  <p:sldSz cx="9144000" cy="5143500" type="screen16x9"/>
  <p:notesSz cx="6858000" cy="9144000"/>
  <p:embeddedFontLst>
    <p:embeddedFont>
      <p:font typeface="UTM Cooper Black" panose="02040603050506020204" pitchFamily="18" charset="0"/>
      <p:regular r:id="rId19"/>
      <p:italic r:id="rId20"/>
    </p:embeddedFont>
    <p:embeddedFont>
      <p:font typeface="Roboto Slab Regular" panose="020B0604020202020204" charset="0"/>
      <p:regular r:id="rId21"/>
      <p:bold r:id="rId22"/>
    </p:embeddedFont>
    <p:embeddedFont>
      <p:font typeface="Englebert" panose="020B0604020202020204" charset="0"/>
      <p:regular r:id="rId23"/>
    </p:embeddedFont>
    <p:embeddedFont>
      <p:font typeface="Oswald Regular" panose="020B0604020202020204" charset="0"/>
      <p:regular r:id="rId24"/>
      <p:bold r:id="rId25"/>
    </p:embeddedFont>
    <p:embeddedFont>
      <p:font typeface="Zilla Slab Light" panose="020B0604020202020204" charset="0"/>
      <p:bold r:id="rId26"/>
      <p:boldItalic r:id="rId27"/>
    </p:embeddedFont>
    <p:embeddedFont>
      <p:font typeface="Fira Sans Extra Condensed Medium" panose="020B060402020202020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A7"/>
    <a:srgbClr val="FF4495"/>
    <a:srgbClr val="7F78AA"/>
    <a:srgbClr val="EE6D77"/>
    <a:srgbClr val="E3B271"/>
    <a:srgbClr val="0D3965"/>
    <a:srgbClr val="C574AD"/>
    <a:srgbClr val="79AB0E"/>
    <a:srgbClr val="791D0B"/>
    <a:srgbClr val="6C5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49" autoAdjust="0"/>
  </p:normalViewPr>
  <p:slideViewPr>
    <p:cSldViewPr snapToGrid="0">
      <p:cViewPr varScale="1">
        <p:scale>
          <a:sx n="93" d="100"/>
          <a:sy n="93" d="100"/>
        </p:scale>
        <p:origin x="120" y="78"/>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57794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53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97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88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f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xmlns="" id="{E33C534B-0D73-4726-B7A7-13B636E8A688}"/>
              </a:ext>
            </a:extLst>
          </p:cNvPr>
          <p:cNvSpPr/>
          <p:nvPr/>
        </p:nvSpPr>
        <p:spPr>
          <a:xfrm>
            <a:off x="3711693" y="452689"/>
            <a:ext cx="302895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1200" dirty="0">
                <a:solidFill>
                  <a:srgbClr val="FF0000"/>
                </a:solidFill>
                <a:latin typeface="UTM Cooper Black" panose="02040603050506020204" pitchFamily="18" charset="0"/>
                <a:ea typeface="Cambria" panose="02040503050406030204" pitchFamily="18" charset="0"/>
                <a:cs typeface="#9Slide03 Arima Madurai Black" panose="00000A00000000000000" pitchFamily="2" charset="0"/>
              </a:rPr>
              <a:t>KHỞI ĐỘNG</a:t>
            </a:r>
            <a:endParaRPr kumimoji="0" lang="en-US" sz="3200" b="1" i="0" u="none" strike="noStrike" kern="1200" cap="none" spc="0" normalizeH="0" baseline="0" noProof="0" dirty="0">
              <a:ln>
                <a:noFill/>
              </a:ln>
              <a:solidFill>
                <a:srgbClr val="FF0000"/>
              </a:solidFill>
              <a:effectLst/>
              <a:uLnTx/>
              <a:uFillTx/>
              <a:latin typeface="UTM Cooper Black" panose="0204060305050602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xmlns=""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xmlns=""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a16="http://schemas.microsoft.com/office/drawing/2014/main" xmlns=""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xmlns=""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xmlns=""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xmlns=""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xmlns=""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a16="http://schemas.microsoft.com/office/drawing/2014/main" xmlns=""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xmlns=""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12"/>
            <a:ext cx="1214789" cy="1188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xmlns="" id="{72BE038F-5A14-4403-878A-4537E9570B19}"/>
              </a:ext>
            </a:extLst>
          </p:cNvPr>
          <p:cNvGrpSpPr/>
          <p:nvPr/>
        </p:nvGrpSpPr>
        <p:grpSpPr>
          <a:xfrm>
            <a:off x="667558" y="945518"/>
            <a:ext cx="8086299" cy="958596"/>
            <a:chOff x="995976" y="2042903"/>
            <a:chExt cx="8086299" cy="958596"/>
          </a:xfrm>
        </p:grpSpPr>
        <p:sp>
          <p:nvSpPr>
            <p:cNvPr id="10" name="Oval 9">
              <a:extLst>
                <a:ext uri="{FF2B5EF4-FFF2-40B4-BE49-F238E27FC236}">
                  <a16:creationId xmlns:a16="http://schemas.microsoft.com/office/drawing/2014/main" xmlns=""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a16="http://schemas.microsoft.com/office/drawing/2014/main" xmlns="" id="{9FED5A78-40E8-45D5-A301-85F0879C0FD2}"/>
              </a:ext>
            </a:extLst>
          </p:cNvPr>
          <p:cNvSpPr txBox="1"/>
          <p:nvPr/>
        </p:nvSpPr>
        <p:spPr>
          <a:xfrm>
            <a:off x="543232" y="1904114"/>
            <a:ext cx="8420015" cy="2805255"/>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en-US" sz="2000" dirty="0">
                <a:latin typeface="Cambria" panose="02040503050406030204" pitchFamily="18" charset="0"/>
                <a:ea typeface="Cambria" panose="02040503050406030204" pitchFamily="18" charset="0"/>
              </a:rPr>
              <a:t>L</a:t>
            </a:r>
            <a:r>
              <a:rPr lang="vi-VN" sz="2000" dirty="0">
                <a:latin typeface="Cambria" panose="02040503050406030204" pitchFamily="18" charset="0"/>
                <a:ea typeface="Cambria" panose="02040503050406030204" pitchFamily="18" charset="0"/>
              </a:rPr>
              <a:t>ao động công ích gây 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890503" y="1705482"/>
            <a:ext cx="4200170" cy="400110"/>
            <a:chOff x="995976" y="2114373"/>
            <a:chExt cx="4200170"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a16="http://schemas.microsoft.com/office/drawing/2014/main" xmlns="" id="{378AF209-8639-475A-9700-CA51460110FF}"/>
              </a:ext>
            </a:extLst>
          </p:cNvPr>
          <p:cNvSpPr txBox="1"/>
          <p:nvPr/>
        </p:nvSpPr>
        <p:spPr>
          <a:xfrm>
            <a:off x="1198261" y="2191218"/>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xmlns="" id="{5CB6DA8C-BDEB-454C-B04E-757D1FA75638}"/>
              </a:ext>
            </a:extLst>
          </p:cNvPr>
          <p:cNvGrpSpPr/>
          <p:nvPr/>
        </p:nvGrpSpPr>
        <p:grpSpPr>
          <a:xfrm>
            <a:off x="890503" y="2722298"/>
            <a:ext cx="3244780" cy="400110"/>
            <a:chOff x="995976" y="2114373"/>
            <a:chExt cx="3244780" cy="400110"/>
          </a:xfrm>
        </p:grpSpPr>
        <p:sp>
          <p:nvSpPr>
            <p:cNvPr id="41" name="Oval 40">
              <a:extLst>
                <a:ext uri="{FF2B5EF4-FFF2-40B4-BE49-F238E27FC236}">
                  <a16:creationId xmlns:a16="http://schemas.microsoft.com/office/drawing/2014/main" xmlns=""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xmlns=""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a16="http://schemas.microsoft.com/office/drawing/2014/main" xmlns="" id="{1C98AB4F-9BFF-43E5-B55C-42306973F8AF}"/>
              </a:ext>
            </a:extLst>
          </p:cNvPr>
          <p:cNvSpPr txBox="1"/>
          <p:nvPr/>
        </p:nvSpPr>
        <p:spPr>
          <a:xfrm>
            <a:off x="1198261" y="3208034"/>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xmlns=""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xmlns=""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xmlns=""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xmlns=""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xmlns=""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xmlns=""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xmlns=""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xmlns=""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xmlns=""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xmlns=""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xmlns=""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xmlns=""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xmlns=""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xmlns=""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xmlns=""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xmlns=""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33558" y="212300"/>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a16="http://schemas.microsoft.com/office/drawing/2014/main" xmlns="" id="{EB03A7C5-F847-4E48-A278-2F10218120E2}"/>
              </a:ext>
            </a:extLst>
          </p:cNvPr>
          <p:cNvGrpSpPr>
            <a:grpSpLocks/>
          </p:cNvGrpSpPr>
          <p:nvPr/>
        </p:nvGrpSpPr>
        <p:grpSpPr bwMode="auto">
          <a:xfrm>
            <a:off x="1077074" y="252325"/>
            <a:ext cx="6781800" cy="614363"/>
            <a:chOff x="768" y="1056"/>
            <a:chExt cx="4272" cy="387"/>
          </a:xfrm>
        </p:grpSpPr>
        <p:sp>
          <p:nvSpPr>
            <p:cNvPr id="36" name="Text Box 5">
              <a:extLst>
                <a:ext uri="{FF2B5EF4-FFF2-40B4-BE49-F238E27FC236}">
                  <a16:creationId xmlns:a16="http://schemas.microsoft.com/office/drawing/2014/main" xmlns=""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a16="http://schemas.microsoft.com/office/drawing/2014/main" xmlns=""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a16="http://schemas.microsoft.com/office/drawing/2014/main" xmlns="" id="{3AF335FF-B25A-4DA9-A404-166A4D2728CA}"/>
              </a:ext>
            </a:extLst>
          </p:cNvPr>
          <p:cNvSpPr txBox="1">
            <a:spLocks noChangeArrowheads="1"/>
          </p:cNvSpPr>
          <p:nvPr/>
        </p:nvSpPr>
        <p:spPr bwMode="auto">
          <a:xfrm>
            <a:off x="3363074" y="87978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a16="http://schemas.microsoft.com/office/drawing/2014/main" xmlns="" id="{D072B9AF-759F-47C6-88F0-BF5E4F6D97DC}"/>
              </a:ext>
            </a:extLst>
          </p:cNvPr>
          <p:cNvSpPr txBox="1">
            <a:spLocks noChangeArrowheads="1"/>
          </p:cNvSpPr>
          <p:nvPr/>
        </p:nvSpPr>
        <p:spPr bwMode="auto">
          <a:xfrm>
            <a:off x="1969078" y="1200657"/>
            <a:ext cx="525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NGUYỆN GIÚP ĐỠ </a:t>
            </a:r>
          </a:p>
          <a:p>
            <a:pPr marL="0" marR="0" lvl="0" indent="0" algn="ctr" defTabSz="914400" eaLnBrk="1" fontAlgn="base" latinLnBrk="0" hangingPunct="1">
              <a:lnSpc>
                <a:spcPct val="100000"/>
              </a:lnSpc>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NẠN NHÂN CHẤT ĐỘC MÀU DA CAM</a:t>
            </a:r>
          </a:p>
        </p:txBody>
      </p:sp>
      <p:sp>
        <p:nvSpPr>
          <p:cNvPr id="40" name="Text Box 9">
            <a:hlinkClick r:id="rId3" action="ppaction://hlinksldjump"/>
            <a:extLst>
              <a:ext uri="{FF2B5EF4-FFF2-40B4-BE49-F238E27FC236}">
                <a16:creationId xmlns:a16="http://schemas.microsoft.com/office/drawing/2014/main" xmlns="" id="{40DCA218-989E-4812-826A-F84915172CF1}"/>
              </a:ext>
            </a:extLst>
          </p:cNvPr>
          <p:cNvSpPr txBox="1">
            <a:spLocks noChangeArrowheads="1"/>
          </p:cNvSpPr>
          <p:nvPr/>
        </p:nvSpPr>
        <p:spPr bwMode="auto">
          <a:xfrm>
            <a:off x="329360" y="2649282"/>
            <a:ext cx="85372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phường,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8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a16="http://schemas.microsoft.com/office/drawing/2014/main" xmlns="" id="{15675E50-7182-4B13-A983-8F42426163D7}"/>
              </a:ext>
            </a:extLst>
          </p:cNvPr>
          <p:cNvSpPr txBox="1">
            <a:spLocks noChangeArrowheads="1"/>
          </p:cNvSpPr>
          <p:nvPr/>
        </p:nvSpPr>
        <p:spPr bwMode="auto">
          <a:xfrm>
            <a:off x="635114" y="1955354"/>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 Kính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hành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2" name="Text Box 11">
            <a:extLst>
              <a:ext uri="{FF2B5EF4-FFF2-40B4-BE49-F238E27FC236}">
                <a16:creationId xmlns:a16="http://schemas.microsoft.com/office/drawing/2014/main" xmlns="" id="{4B7EEA32-59E7-4F89-8BA5-C147936B3D41}"/>
              </a:ext>
            </a:extLst>
          </p:cNvPr>
          <p:cNvSpPr txBox="1">
            <a:spLocks noChangeArrowheads="1"/>
          </p:cNvSpPr>
          <p:nvPr/>
        </p:nvSpPr>
        <p:spPr bwMode="auto">
          <a:xfrm>
            <a:off x="329361" y="2326642"/>
            <a:ext cx="8644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lớp</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5A…,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a16="http://schemas.microsoft.com/office/drawing/2014/main" xmlns="" id="{7C33F869-6FB0-41C1-A77E-BC7A178CE446}"/>
              </a:ext>
            </a:extLst>
          </p:cNvPr>
          <p:cNvSpPr txBox="1">
            <a:spLocks noChangeArrowheads="1"/>
          </p:cNvSpPr>
          <p:nvPr/>
        </p:nvSpPr>
        <p:spPr bwMode="auto">
          <a:xfrm>
            <a:off x="5314137" y="4608778"/>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xmlns=""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xmlns=""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xmlns=""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xmlns=""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xmlns=""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xmlns=""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xmlns=""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xmlns=""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xmlns=""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xmlns=""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xmlns=""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xmlns=""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xmlns=""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xmlns=""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xmlns=""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xmlns=""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a16="http://schemas.microsoft.com/office/drawing/2014/main" xmlns=""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a16="http://schemas.microsoft.com/office/drawing/2014/main" xmlns=""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a16="http://schemas.microsoft.com/office/drawing/2014/main" xmlns=""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a16="http://schemas.microsoft.com/office/drawing/2014/main" xmlns=""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xmlns=""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a16="http://schemas.microsoft.com/office/drawing/2014/main" xmlns="" id="{C1005BC3-B5D4-4D6F-B029-23D9CF0759E0}"/>
              </a:ext>
            </a:extLst>
          </p:cNvPr>
          <p:cNvGrpSpPr/>
          <p:nvPr/>
        </p:nvGrpSpPr>
        <p:grpSpPr>
          <a:xfrm>
            <a:off x="508197" y="2732050"/>
            <a:ext cx="4535197" cy="400110"/>
            <a:chOff x="995976" y="2114373"/>
            <a:chExt cx="4535197" cy="400110"/>
          </a:xfrm>
        </p:grpSpPr>
        <p:sp>
          <p:nvSpPr>
            <p:cNvPr id="41" name="Oval 40">
              <a:extLst>
                <a:ext uri="{FF2B5EF4-FFF2-40B4-BE49-F238E27FC236}">
                  <a16:creationId xmlns:a16="http://schemas.microsoft.com/office/drawing/2014/main" xmlns=""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xmlns="" id="{BC53A36D-CC81-4285-B09D-02D31C7B2DE3}"/>
                </a:ext>
              </a:extLst>
            </p:cNvPr>
            <p:cNvSpPr txBox="1"/>
            <p:nvPr/>
          </p:nvSpPr>
          <p:spPr>
            <a:xfrm>
              <a:off x="1303734" y="2114373"/>
              <a:ext cx="4227439"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tả</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cảnh</a:t>
              </a:r>
              <a:r>
                <a:rPr lang="en-US" sz="2000" b="1" dirty="0">
                  <a:solidFill>
                    <a:srgbClr val="FF4495"/>
                  </a:solidFill>
                  <a:latin typeface="Cambria" panose="02040503050406030204" pitchFamily="18" charset="0"/>
                  <a:ea typeface="Cambria" panose="02040503050406030204" pitchFamily="18" charset="0"/>
                </a:rPr>
                <a:t>.</a:t>
              </a:r>
            </a:p>
          </p:txBody>
        </p:sp>
      </p:grpSp>
      <p:pic>
        <p:nvPicPr>
          <p:cNvPr id="11" name="Google Shape;1320;p54">
            <a:extLst>
              <a:ext uri="{FF2B5EF4-FFF2-40B4-BE49-F238E27FC236}">
                <a16:creationId xmlns:a16="http://schemas.microsoft.com/office/drawing/2014/main" xmlns="" id="{224F5726-080F-4F85-A979-CB79AAE052F6}"/>
              </a:ext>
            </a:extLst>
          </p:cNvPr>
          <p:cNvPicPr preferRelativeResize="0"/>
          <p:nvPr/>
        </p:nvPicPr>
        <p:blipFill rotWithShape="1">
          <a:blip r:embed="rId4">
            <a:alphaModFix/>
          </a:blip>
          <a:srcRect l="33326" r="37168"/>
          <a:stretch/>
        </p:blipFill>
        <p:spPr>
          <a:xfrm>
            <a:off x="6878134" y="2493378"/>
            <a:ext cx="1493969" cy="2728312"/>
          </a:xfrm>
          <a:prstGeom prst="rect">
            <a:avLst/>
          </a:prstGeom>
          <a:noFill/>
          <a:ln>
            <a:noFill/>
          </a:ln>
        </p:spPr>
      </p:pic>
    </p:spTree>
    <p:extLst>
      <p:ext uri="{BB962C8B-B14F-4D97-AF65-F5344CB8AC3E}">
        <p14:creationId xmlns:p14="http://schemas.microsoft.com/office/powerpoint/2010/main" val="2444808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a16="http://schemas.microsoft.com/office/drawing/2014/main" xmlns=""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0"/>
            <a:ext cx="5752214" cy="5029225"/>
          </a:xfrm>
          <a:prstGeom prst="rect">
            <a:avLst/>
          </a:prstGeom>
          <a:noFill/>
          <a:ln>
            <a:noFill/>
          </a:ln>
        </p:spPr>
      </p:pic>
      <p:sp>
        <p:nvSpPr>
          <p:cNvPr id="2" name="Rectangle 1">
            <a:extLst>
              <a:ext uri="{FF2B5EF4-FFF2-40B4-BE49-F238E27FC236}">
                <a16:creationId xmlns:a16="http://schemas.microsoft.com/office/drawing/2014/main" xmlns=""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15" y="93105"/>
            <a:ext cx="1459191" cy="14274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smtClean="0"/>
              <a:t>KHÁM PHÁ</a:t>
            </a:r>
            <a:endParaRPr lang="en-US" sz="7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35" y="134202"/>
            <a:ext cx="1469693" cy="1437744"/>
          </a:xfrm>
          <a:prstGeom prst="rect">
            <a:avLst/>
          </a:prstGeom>
        </p:spPr>
      </p:pic>
    </p:spTree>
    <p:extLst>
      <p:ext uri="{BB962C8B-B14F-4D97-AF65-F5344CB8AC3E}">
        <p14:creationId xmlns:p14="http://schemas.microsoft.com/office/powerpoint/2010/main" val="18258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a16="http://schemas.microsoft.com/office/drawing/2014/main" xmlns=""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a16="http://schemas.microsoft.com/office/drawing/2014/main" xmlns=""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a16="http://schemas.microsoft.com/office/drawing/2014/main" xmlns=""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a16="http://schemas.microsoft.com/office/drawing/2014/main" xmlns=""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a16="http://schemas.microsoft.com/office/drawing/2014/main" xmlns="" id="{23B19B5D-2252-43EE-9162-7AAF9CCA4AB4}"/>
              </a:ext>
            </a:extLst>
          </p:cNvPr>
          <p:cNvSpPr txBox="1"/>
          <p:nvPr/>
        </p:nvSpPr>
        <p:spPr>
          <a:xfrm>
            <a:off x="295356" y="819506"/>
            <a:ext cx="8625360" cy="4190250"/>
          </a:xfrm>
          <a:prstGeom prst="rect">
            <a:avLst/>
          </a:prstGeom>
          <a:noFill/>
        </p:spPr>
        <p:txBody>
          <a:bodyPr wrap="square">
            <a:spAutoFit/>
          </a:bodyPr>
          <a:lstStyle/>
          <a:p>
            <a:pPr algn="ctr">
              <a:lnSpc>
                <a:spcPct val="150000"/>
              </a:lnSpc>
            </a:pPr>
            <a:r>
              <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Thần</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Chết</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mang</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tên</a:t>
            </a:r>
            <a:r>
              <a:rPr lang="en-US" altLang="en-US" sz="2000" b="1" kern="1200" dirty="0">
                <a:solidFill>
                  <a:srgbClr val="665CA7"/>
                </a:solidFill>
                <a:latin typeface="Cambria" panose="02040503050406030204" pitchFamily="18" charset="0"/>
                <a:ea typeface="Cambria" panose="02040503050406030204" pitchFamily="18" charset="0"/>
                <a:cs typeface="+mn-cs"/>
              </a:rPr>
              <a:t> 7 </a:t>
            </a:r>
            <a:r>
              <a:rPr lang="en-US" altLang="en-US" sz="2000" b="1" kern="1200" dirty="0" err="1">
                <a:solidFill>
                  <a:srgbClr val="665CA7"/>
                </a:solidFill>
                <a:latin typeface="Cambria" panose="02040503050406030204" pitchFamily="18" charset="0"/>
                <a:ea typeface="Cambria" panose="02040503050406030204" pitchFamily="18" charset="0"/>
                <a:cs typeface="+mn-cs"/>
              </a:rPr>
              <a:t>sắc</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cầu</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vồng</a:t>
            </a:r>
            <a:endPar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endParaRP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liệt.</a:t>
            </a:r>
          </a:p>
        </p:txBody>
      </p:sp>
    </p:spTree>
    <p:extLst>
      <p:ext uri="{BB962C8B-B14F-4D97-AF65-F5344CB8AC3E}">
        <p14:creationId xmlns:p14="http://schemas.microsoft.com/office/powerpoint/2010/main" val="52596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931D8057-5846-4C39-9376-09D4638D423F}"/>
              </a:ext>
            </a:extLst>
          </p:cNvPr>
          <p:cNvSpPr/>
          <p:nvPr/>
        </p:nvSpPr>
        <p:spPr>
          <a:xfrm>
            <a:off x="202018" y="171451"/>
            <a:ext cx="8739963" cy="4800600"/>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6" name="TextBox 5">
            <a:extLst>
              <a:ext uri="{FF2B5EF4-FFF2-40B4-BE49-F238E27FC236}">
                <a16:creationId xmlns:a16="http://schemas.microsoft.com/office/drawing/2014/main" xmlns="" id="{395733A8-F137-450D-80B2-710AC5F30CA7}"/>
              </a:ext>
            </a:extLst>
          </p:cNvPr>
          <p:cNvSpPr txBox="1"/>
          <p:nvPr/>
        </p:nvSpPr>
        <p:spPr>
          <a:xfrm>
            <a:off x="202018" y="388619"/>
            <a:ext cx="8739962" cy="286232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altLang="en-US" sz="2000" kern="1200" dirty="0">
                <a:latin typeface="Cambria" panose="02040503050406030204" pitchFamily="18" charset="0"/>
                <a:ea typeface="Cambria" panose="02040503050406030204" pitchFamily="18" charset="0"/>
              </a:rPr>
              <a:t>           </a:t>
            </a: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70000 người lớn và từ 200000 đến 300000 trẻ em là nạn nhân của chất độc màu da cam. Đó là chưa kể nhiều em bé mất từ trong bụng mẹ hoặc mất ngay lúc mới sinh, chưa kịp sống trọn một giờ bên cha mẹ, anh em mình.</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tạp chí TIA SÁNG</a:t>
            </a: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xmlns="" id="{860190EF-C08B-410C-93D3-382D62A65FA3}"/>
              </a:ext>
            </a:extLst>
          </p:cNvPr>
          <p:cNvSpPr txBox="1"/>
          <p:nvPr/>
        </p:nvSpPr>
        <p:spPr>
          <a:xfrm>
            <a:off x="275316" y="3403610"/>
            <a:ext cx="8593366" cy="707886"/>
          </a:xfrm>
          <a:prstGeom prst="rect">
            <a:avLst/>
          </a:prstGeom>
          <a:noFill/>
        </p:spPr>
        <p:txBody>
          <a:bodyPr wrap="square">
            <a:spAutoFit/>
          </a:bodyPr>
          <a:lstStyle/>
          <a:p>
            <a:r>
              <a:rPr lang="en-US" sz="2000" b="1" i="1" dirty="0" err="1">
                <a:solidFill>
                  <a:srgbClr val="FF0000"/>
                </a:solidFill>
                <a:effectLst/>
                <a:latin typeface="Cambria" panose="02040503050406030204" pitchFamily="18" charset="0"/>
                <a:ea typeface="Cambria" panose="02040503050406030204" pitchFamily="18" charset="0"/>
              </a:rPr>
              <a:t>Chất</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độc</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màu</a:t>
            </a:r>
            <a:r>
              <a:rPr lang="en-US" sz="2000" b="1" i="1" dirty="0">
                <a:solidFill>
                  <a:srgbClr val="FF0000"/>
                </a:solidFill>
                <a:effectLst/>
                <a:latin typeface="Cambria" panose="02040503050406030204" pitchFamily="18" charset="0"/>
                <a:ea typeface="Cambria" panose="02040503050406030204" pitchFamily="18" charset="0"/>
              </a:rPr>
              <a:t> da cam: </a:t>
            </a:r>
            <a:r>
              <a:rPr lang="en-US" sz="2000" b="0" i="1" dirty="0" err="1">
                <a:solidFill>
                  <a:schemeClr val="tx1"/>
                </a:solidFill>
                <a:effectLst/>
                <a:latin typeface="Cambria" panose="02040503050406030204" pitchFamily="18" charset="0"/>
                <a:ea typeface="Cambria" panose="02040503050406030204" pitchFamily="18" charset="0"/>
              </a:rPr>
              <a:t>chất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độc</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trong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thùng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chứa</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có</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đánh</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dấu</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phân</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biệt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màu</a:t>
            </a:r>
            <a:r>
              <a:rPr lang="en-US" sz="2000" b="0" i="1" dirty="0">
                <a:solidFill>
                  <a:schemeClr val="tx1"/>
                </a:solidFill>
                <a:effectLst/>
                <a:latin typeface="Cambria" panose="02040503050406030204" pitchFamily="18" charset="0"/>
                <a:ea typeface="Cambria" panose="02040503050406030204" pitchFamily="18" charset="0"/>
              </a:rPr>
              <a:t> da cam.</a:t>
            </a:r>
            <a:endParaRPr lang="en-US"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111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xmlns=""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a16="http://schemas.microsoft.com/office/drawing/2014/main" xmlns=""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a16="http://schemas.microsoft.com/office/drawing/2014/main" xmlns="" id="{9FED5A78-40E8-45D5-A301-85F0879C0FD2}"/>
              </a:ext>
            </a:extLst>
          </p:cNvPr>
          <p:cNvSpPr txBox="1"/>
          <p:nvPr/>
        </p:nvSpPr>
        <p:spPr>
          <a:xfrm>
            <a:off x="649291" y="1498933"/>
            <a:ext cx="7845417" cy="2862322"/>
          </a:xfrm>
          <a:prstGeom prst="rect">
            <a:avLst/>
          </a:prstGeom>
          <a:noFill/>
        </p:spPr>
        <p:txBody>
          <a:bodyPr wrap="square" rtlCol="0">
            <a:spAutoFit/>
          </a:bodyPr>
          <a:lstStyle/>
          <a:p>
            <a:pPr marL="342900" indent="-342900" algn="just">
              <a:lnSpc>
                <a:spcPct val="150000"/>
              </a:lnSpc>
              <a:buFontTx/>
              <a:buChar char="-"/>
            </a:pPr>
            <a:r>
              <a:rPr lang="en-US" sz="2000" smtClean="0">
                <a:latin typeface="Cambria" panose="02040503050406030204" pitchFamily="18" charset="0"/>
                <a:ea typeface="Cambria" panose="02040503050406030204" pitchFamily="18" charset="0"/>
              </a:rPr>
              <a:t>Phá </a:t>
            </a:r>
            <a:r>
              <a:rPr lang="vi-VN" sz="2000" smtClean="0">
                <a:latin typeface="Cambria" panose="02040503050406030204" pitchFamily="18" charset="0"/>
                <a:ea typeface="Cambria" panose="02040503050406030204" pitchFamily="18" charset="0"/>
              </a:rPr>
              <a:t>hủy </a:t>
            </a:r>
            <a:r>
              <a:rPr lang="vi-VN" sz="2000" dirty="0">
                <a:latin typeface="Cambria" panose="02040503050406030204" pitchFamily="18" charset="0"/>
                <a:ea typeface="Cambria" panose="02040503050406030204" pitchFamily="18" charset="0"/>
              </a:rPr>
              <a:t>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xmlns=""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a16="http://schemas.microsoft.com/office/drawing/2014/main" xmlns=""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a16="http://schemas.microsoft.com/office/drawing/2014/main" xmlns=""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a16="http://schemas.microsoft.com/office/drawing/2014/main" xmlns=""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i="1" dirty="0" err="1">
                <a:solidFill>
                  <a:srgbClr val="FF0000"/>
                </a:solidFill>
                <a:latin typeface="Cambria" panose="02040503050406030204" pitchFamily="18" charset="0"/>
                <a:ea typeface="Cambria" panose="02040503050406030204" pitchFamily="18" charset="0"/>
              </a:rPr>
              <a:t>Hậu</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quả</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của</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chất</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độc</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màu</a:t>
            </a:r>
            <a:r>
              <a:rPr lang="en-US" sz="1600" b="1" i="1" dirty="0">
                <a:solidFill>
                  <a:srgbClr val="FF0000"/>
                </a:solidFill>
                <a:latin typeface="Cambria" panose="02040503050406030204" pitchFamily="18" charset="0"/>
                <a:ea typeface="Cambria" panose="02040503050406030204" pitchFamily="18" charset="0"/>
              </a:rPr>
              <a:t> da cam </a:t>
            </a:r>
            <a:r>
              <a:rPr lang="en-US" sz="1600" b="1" i="1" dirty="0" err="1">
                <a:solidFill>
                  <a:srgbClr val="FF0000"/>
                </a:solidFill>
                <a:latin typeface="Cambria" panose="02040503050406030204" pitchFamily="18" charset="0"/>
                <a:ea typeface="Cambria" panose="02040503050406030204" pitchFamily="18" charset="0"/>
              </a:rPr>
              <a:t>đối</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với</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môi</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trường</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sống</a:t>
            </a:r>
            <a:r>
              <a:rPr lang="en-US" sz="1600" b="1" i="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a16="http://schemas.microsoft.com/office/drawing/2014/main" xmlns=""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a16="http://schemas.microsoft.com/office/drawing/2014/main" xmlns=""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a16="http://schemas.microsoft.com/office/drawing/2014/main" xmlns=""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a16="http://schemas.microsoft.com/office/drawing/2014/main" xmlns=""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a16="http://schemas.microsoft.com/office/drawing/2014/main" xmlns="" id="{547BDD40-531A-4F3D-835F-634AE86E9A80}"/>
              </a:ext>
            </a:extLst>
          </p:cNvPr>
          <p:cNvSpPr/>
          <p:nvPr/>
        </p:nvSpPr>
        <p:spPr>
          <a:xfrm>
            <a:off x="1824783" y="4420051"/>
            <a:ext cx="6004125"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i="1" dirty="0" err="1">
                <a:solidFill>
                  <a:srgbClr val="FF0000"/>
                </a:solidFill>
                <a:latin typeface="Cambria" panose="02040503050406030204" pitchFamily="18" charset="0"/>
                <a:ea typeface="Cambria" panose="02040503050406030204" pitchFamily="18" charset="0"/>
              </a:rPr>
              <a:t>Một</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số</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hình</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ảnh</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của</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các</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nạn</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nhân</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nhiễm</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chất</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độc</a:t>
            </a:r>
            <a:r>
              <a:rPr lang="en-US" sz="1600" b="1" i="1" dirty="0">
                <a:solidFill>
                  <a:srgbClr val="FF0000"/>
                </a:solidFill>
                <a:latin typeface="Cambria" panose="02040503050406030204" pitchFamily="18" charset="0"/>
                <a:ea typeface="Cambria" panose="02040503050406030204" pitchFamily="18" charset="0"/>
              </a:rPr>
              <a:t> </a:t>
            </a:r>
            <a:r>
              <a:rPr lang="en-US" sz="1600" b="1" i="1" dirty="0" err="1">
                <a:solidFill>
                  <a:srgbClr val="FF0000"/>
                </a:solidFill>
                <a:latin typeface="Cambria" panose="02040503050406030204" pitchFamily="18" charset="0"/>
                <a:ea typeface="Cambria" panose="02040503050406030204" pitchFamily="18" charset="0"/>
              </a:rPr>
              <a:t>màu</a:t>
            </a:r>
            <a:r>
              <a:rPr lang="en-US" sz="1600" b="1" i="1" dirty="0">
                <a:solidFill>
                  <a:srgbClr val="FF0000"/>
                </a:solidFill>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1174</Words>
  <Application>Microsoft Office PowerPoint</Application>
  <PresentationFormat>On-screen Show (16:9)</PresentationFormat>
  <Paragraphs>68</Paragraphs>
  <Slides>16</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UTM Cooper Black</vt:lpstr>
      <vt:lpstr>Roboto Slab Regular</vt:lpstr>
      <vt:lpstr>Englebert</vt:lpstr>
      <vt:lpstr>Oswald Regular</vt:lpstr>
      <vt:lpstr>Zilla Slab Light</vt:lpstr>
      <vt:lpstr>Fira Sans Extra Condensed Medium</vt:lpstr>
      <vt:lpstr>#9Slide03 Arima Madurai Black</vt:lpstr>
      <vt:lpstr>Cambria</vt:lpstr>
      <vt:lpstr>Arial</vt:lpstr>
      <vt:lpstr>Calibri</vt:lpstr>
      <vt:lpstr>Times New Roman</vt:lpstr>
      <vt:lpstr>Back to School Social Media by Slidesgo</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Huy Hoang</cp:lastModifiedBy>
  <cp:revision>75</cp:revision>
  <dcterms:modified xsi:type="dcterms:W3CDTF">2021-10-09T13:57:35Z</dcterms:modified>
</cp:coreProperties>
</file>