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2"/>
  </p:notesMasterIdLst>
  <p:sldIdLst>
    <p:sldId id="256" r:id="rId2"/>
    <p:sldId id="257" r:id="rId3"/>
    <p:sldId id="287" r:id="rId4"/>
    <p:sldId id="266" r:id="rId5"/>
    <p:sldId id="261" r:id="rId6"/>
    <p:sldId id="270" r:id="rId7"/>
    <p:sldId id="292" r:id="rId8"/>
    <p:sldId id="271" r:id="rId9"/>
    <p:sldId id="274" r:id="rId10"/>
    <p:sldId id="276" r:id="rId11"/>
    <p:sldId id="293" r:id="rId12"/>
    <p:sldId id="275" r:id="rId13"/>
    <p:sldId id="294" r:id="rId14"/>
    <p:sldId id="263" r:id="rId15"/>
    <p:sldId id="295" r:id="rId16"/>
    <p:sldId id="262" r:id="rId17"/>
    <p:sldId id="280" r:id="rId18"/>
    <p:sldId id="281" r:id="rId19"/>
    <p:sldId id="282" r:id="rId20"/>
    <p:sldId id="283" r:id="rId21"/>
    <p:sldId id="297" r:id="rId22"/>
    <p:sldId id="284" r:id="rId23"/>
    <p:sldId id="260" r:id="rId24"/>
    <p:sldId id="285" r:id="rId25"/>
    <p:sldId id="291" r:id="rId26"/>
    <p:sldId id="298" r:id="rId27"/>
    <p:sldId id="286" r:id="rId28"/>
    <p:sldId id="299" r:id="rId29"/>
    <p:sldId id="264" r:id="rId30"/>
    <p:sldId id="2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262626"/>
    <a:srgbClr val="7DCC32"/>
    <a:srgbClr val="ABDA2A"/>
    <a:srgbClr val="FFFF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8" autoAdjust="0"/>
    <p:restoredTop sz="70159" autoAdjust="0"/>
  </p:normalViewPr>
  <p:slideViewPr>
    <p:cSldViewPr snapToGrid="0">
      <p:cViewPr varScale="1">
        <p:scale>
          <a:sx n="51" d="100"/>
          <a:sy n="51" d="100"/>
        </p:scale>
        <p:origin x="1086" y="66"/>
      </p:cViewPr>
      <p:guideLst/>
    </p:cSldViewPr>
  </p:slideViewPr>
  <p:notesTextViewPr>
    <p:cViewPr>
      <p:scale>
        <a:sx n="150" d="100"/>
        <a:sy n="15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D0E66-46D7-4B7D-BA28-7A85180D5968}" type="datetimeFigureOut">
              <a:rPr lang="en-US" smtClean="0"/>
              <a:t>05/10/2022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4898D-60F4-4B9F-BB41-F03D4893E50F}" type="slidenum">
              <a:rPr lang="en-US" smtClean="0"/>
              <a:t>‹#›</a:t>
            </a:fld>
            <a:endParaRPr lang="en-US"/>
          </a:p>
        </p:txBody>
      </p:sp>
    </p:spTree>
    <p:extLst>
      <p:ext uri="{BB962C8B-B14F-4D97-AF65-F5344CB8AC3E}">
        <p14:creationId xmlns:p14="http://schemas.microsoft.com/office/powerpoint/2010/main" val="207054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64898D-60F4-4B9F-BB41-F03D4893E50F}" type="slidenum">
              <a:rPr lang="en-US" smtClean="0"/>
              <a:t>1</a:t>
            </a:fld>
            <a:endParaRPr lang="en-US"/>
          </a:p>
        </p:txBody>
      </p:sp>
    </p:spTree>
    <p:extLst>
      <p:ext uri="{BB962C8B-B14F-4D97-AF65-F5344CB8AC3E}">
        <p14:creationId xmlns:p14="http://schemas.microsoft.com/office/powerpoint/2010/main" val="191613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13</a:t>
            </a:fld>
            <a:endParaRPr lang="en-US"/>
          </a:p>
        </p:txBody>
      </p:sp>
    </p:spTree>
    <p:extLst>
      <p:ext uri="{BB962C8B-B14F-4D97-AF65-F5344CB8AC3E}">
        <p14:creationId xmlns:p14="http://schemas.microsoft.com/office/powerpoint/2010/main" val="329497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21</a:t>
            </a:fld>
            <a:endParaRPr lang="en-US"/>
          </a:p>
        </p:txBody>
      </p:sp>
    </p:spTree>
    <p:extLst>
      <p:ext uri="{BB962C8B-B14F-4D97-AF65-F5344CB8AC3E}">
        <p14:creationId xmlns:p14="http://schemas.microsoft.com/office/powerpoint/2010/main" val="373136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24</a:t>
            </a:fld>
            <a:endParaRPr lang="en-US"/>
          </a:p>
        </p:txBody>
      </p:sp>
    </p:spTree>
    <p:extLst>
      <p:ext uri="{BB962C8B-B14F-4D97-AF65-F5344CB8AC3E}">
        <p14:creationId xmlns:p14="http://schemas.microsoft.com/office/powerpoint/2010/main" val="92948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26</a:t>
            </a:fld>
            <a:endParaRPr lang="en-US"/>
          </a:p>
        </p:txBody>
      </p:sp>
    </p:spTree>
    <p:extLst>
      <p:ext uri="{BB962C8B-B14F-4D97-AF65-F5344CB8AC3E}">
        <p14:creationId xmlns:p14="http://schemas.microsoft.com/office/powerpoint/2010/main" val="404157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FD64898D-60F4-4B9F-BB41-F03D4893E50F}" type="slidenum">
              <a:rPr lang="en-US" smtClean="0"/>
              <a:t>27</a:t>
            </a:fld>
            <a:endParaRPr lang="en-US"/>
          </a:p>
        </p:txBody>
      </p:sp>
    </p:spTree>
    <p:extLst>
      <p:ext uri="{BB962C8B-B14F-4D97-AF65-F5344CB8AC3E}">
        <p14:creationId xmlns:p14="http://schemas.microsoft.com/office/powerpoint/2010/main" val="1835719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51881" y="-40506"/>
            <a:ext cx="12295762" cy="2713375"/>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00800" y="0"/>
            <a:ext cx="1391200" cy="1761814"/>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3373097" y="827784"/>
            <a:ext cx="8260080" cy="1323439"/>
          </a:xfrm>
          <a:prstGeom prst="rect">
            <a:avLst/>
          </a:prstGeom>
          <a:noFill/>
        </p:spPr>
        <p:txBody>
          <a:bodyPr wrap="square" rtlCol="0">
            <a:spAutoFit/>
          </a:bodyPr>
          <a:lstStyle/>
          <a:p>
            <a:pPr algn="ct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51881" y="-40506"/>
            <a:ext cx="4035682" cy="4676246"/>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3373097" y="805184"/>
            <a:ext cx="8260080" cy="1323439"/>
          </a:xfrm>
          <a:prstGeom prst="rect">
            <a:avLst/>
          </a:prstGeom>
          <a:noFill/>
        </p:spPr>
        <p:txBody>
          <a:bodyPr wrap="square" rtlCol="0">
            <a:spAutoFit/>
          </a:bodyPr>
          <a:lstStyle/>
          <a:p>
            <a:pPr algn="ct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5183449" y="0"/>
            <a:ext cx="4639376" cy="854037"/>
          </a:xfrm>
          <a:prstGeom prst="rect">
            <a:avLst/>
          </a:prstGeom>
        </p:spPr>
      </p:pic>
    </p:spTree>
    <p:extLst>
      <p:ext uri="{BB962C8B-B14F-4D97-AF65-F5344CB8AC3E}">
        <p14:creationId xmlns:p14="http://schemas.microsoft.com/office/powerpoint/2010/main" val="103609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spTree>
    <p:extLst>
      <p:ext uri="{BB962C8B-B14F-4D97-AF65-F5344CB8AC3E}">
        <p14:creationId xmlns:p14="http://schemas.microsoft.com/office/powerpoint/2010/main" val="173941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48" y="411474"/>
            <a:ext cx="12070104" cy="6035052"/>
          </a:xfrm>
          <a:prstGeom prst="rect">
            <a:avLst/>
          </a:prstGeom>
        </p:spPr>
      </p:pic>
    </p:spTree>
    <p:extLst>
      <p:ext uri="{BB962C8B-B14F-4D97-AF65-F5344CB8AC3E}">
        <p14:creationId xmlns:p14="http://schemas.microsoft.com/office/powerpoint/2010/main" val="231570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6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7" y="0"/>
            <a:ext cx="10936225" cy="6858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1977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63CFB0B0-04AC-645B-A78C-183C4B379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625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82EDC1C8-E89D-8EC0-E94B-41F5AC3443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615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C3E9CB06-D635-27D3-FC9B-D198E843A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805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8933866-0D4A-82DA-EA8A-895F1921AFD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2192000" y="0"/>
            <a:ext cx="1855509" cy="1842683"/>
          </a:xfrm>
          <a:prstGeom prst="rect">
            <a:avLst/>
          </a:prstGeom>
        </p:spPr>
      </p:pic>
      <p:pic>
        <p:nvPicPr>
          <p:cNvPr id="5" name="Picture 4" descr="Logo, company name&#10;&#10;Description automatically generated">
            <a:extLst>
              <a:ext uri="{FF2B5EF4-FFF2-40B4-BE49-F238E27FC236}">
                <a16:creationId xmlns:a16="http://schemas.microsoft.com/office/drawing/2014/main" id="{E7D5701A-D3ED-761E-CDC7-DAADA76D272A}"/>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1400820" y="0"/>
            <a:ext cx="791180" cy="1001949"/>
          </a:xfrm>
          <a:prstGeom prst="rect">
            <a:avLst/>
          </a:prstGeom>
        </p:spPr>
      </p:pic>
    </p:spTree>
    <p:extLst>
      <p:ext uri="{BB962C8B-B14F-4D97-AF65-F5344CB8AC3E}">
        <p14:creationId xmlns:p14="http://schemas.microsoft.com/office/powerpoint/2010/main" val="401090250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8" r:id="rId3"/>
    <p:sldLayoutId id="2147483655" r:id="rId4"/>
    <p:sldLayoutId id="2147483656" r:id="rId5"/>
    <p:sldLayoutId id="2147483657" r:id="rId6"/>
    <p:sldLayoutId id="2147483660" r:id="rId7"/>
    <p:sldLayoutId id="214748365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1C1A2-C518-48C1-BA19-E9631310418F}"/>
              </a:ext>
            </a:extLst>
          </p:cNvPr>
          <p:cNvSpPr txBox="1"/>
          <p:nvPr/>
        </p:nvSpPr>
        <p:spPr>
          <a:xfrm>
            <a:off x="2218678" y="2926989"/>
            <a:ext cx="8925571" cy="830997"/>
          </a:xfrm>
          <a:prstGeom prst="rect">
            <a:avLst/>
          </a:prstGeom>
          <a:noFill/>
        </p:spPr>
        <p:txBody>
          <a:bodyPr wrap="square" rtlCol="0">
            <a:spAutoFit/>
          </a:bodyPr>
          <a:lstStyle/>
          <a:p>
            <a:pPr algn="ctr"/>
            <a:r>
              <a:rPr lang="en-US" sz="4800" b="1" dirty="0" err="1">
                <a:latin typeface="Times New Roman" panose="02020603050405020304" pitchFamily="18" charset="0"/>
                <a:ea typeface="Tahoma" panose="020B0604030504040204" pitchFamily="34" charset="0"/>
                <a:cs typeface="Times New Roman" panose="02020603050405020304" pitchFamily="18" charset="0"/>
              </a:rPr>
              <a:t>Bài</a:t>
            </a:r>
            <a:r>
              <a:rPr lang="en-US" sz="4800" b="1"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latin typeface="Times New Roman" panose="02020603050405020304" pitchFamily="18" charset="0"/>
                <a:ea typeface="Tahoma" panose="020B0604030504040204" pitchFamily="34" charset="0"/>
                <a:cs typeface="Times New Roman" panose="02020603050405020304" pitchFamily="18" charset="0"/>
              </a:rPr>
              <a:t>đọc</a:t>
            </a:r>
            <a:r>
              <a:rPr lang="en-US" sz="4800" b="1" dirty="0">
                <a:latin typeface="Times New Roman" panose="02020603050405020304" pitchFamily="18" charset="0"/>
                <a:ea typeface="Tahoma" panose="020B0604030504040204" pitchFamily="34" charset="0"/>
                <a:cs typeface="Times New Roman" panose="02020603050405020304" pitchFamily="18" charset="0"/>
              </a:rPr>
              <a:t>: Hai </a:t>
            </a:r>
            <a:r>
              <a:rPr lang="en-US" sz="4800" b="1" dirty="0" err="1">
                <a:latin typeface="Times New Roman" panose="02020603050405020304" pitchFamily="18" charset="0"/>
                <a:ea typeface="Tahoma" panose="020B0604030504040204" pitchFamily="34" charset="0"/>
                <a:cs typeface="Times New Roman" panose="02020603050405020304" pitchFamily="18" charset="0"/>
              </a:rPr>
              <a:t>bàn</a:t>
            </a:r>
            <a:r>
              <a:rPr lang="en-US" sz="4800" b="1"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latin typeface="Times New Roman" panose="02020603050405020304" pitchFamily="18" charset="0"/>
                <a:ea typeface="Tahoma" panose="020B0604030504040204" pitchFamily="34" charset="0"/>
                <a:cs typeface="Times New Roman" panose="02020603050405020304" pitchFamily="18" charset="0"/>
              </a:rPr>
              <a:t>tay</a:t>
            </a:r>
            <a:r>
              <a:rPr lang="en-US" sz="4800" b="1"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latin typeface="Times New Roman" panose="02020603050405020304" pitchFamily="18" charset="0"/>
                <a:ea typeface="Tahoma" panose="020B0604030504040204" pitchFamily="34" charset="0"/>
                <a:cs typeface="Times New Roman" panose="02020603050405020304" pitchFamily="18" charset="0"/>
              </a:rPr>
              <a:t>em</a:t>
            </a:r>
            <a:endParaRPr lang="en-US" sz="48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9" name="Picture 8" descr="A picture containing text, vector graphics&#10;&#10;Description automatically generated">
            <a:extLst>
              <a:ext uri="{FF2B5EF4-FFF2-40B4-BE49-F238E27FC236}">
                <a16:creationId xmlns:a16="http://schemas.microsoft.com/office/drawing/2014/main" id="{FF1C9D50-B2FD-17C2-C096-19C096AEF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720" y="3898539"/>
            <a:ext cx="2491071" cy="2779249"/>
          </a:xfrm>
          <a:prstGeom prst="rect">
            <a:avLst/>
          </a:prstGeom>
        </p:spPr>
      </p:pic>
      <p:pic>
        <p:nvPicPr>
          <p:cNvPr id="11" name="Picture 10" descr="A cartoon of a child&#10;&#10;Description automatically generated with low confidence">
            <a:extLst>
              <a:ext uri="{FF2B5EF4-FFF2-40B4-BE49-F238E27FC236}">
                <a16:creationId xmlns:a16="http://schemas.microsoft.com/office/drawing/2014/main" id="{9219E0F9-3FD1-1CCD-E0D7-CCE5D63FF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22" y="3898539"/>
            <a:ext cx="2698892" cy="2463362"/>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5D23236B-492E-47F4-DB77-0843199547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3117" y="4533084"/>
            <a:ext cx="2274938" cy="2144704"/>
          </a:xfrm>
          <a:prstGeom prst="rect">
            <a:avLst/>
          </a:prstGeom>
        </p:spPr>
      </p:pic>
      <p:pic>
        <p:nvPicPr>
          <p:cNvPr id="6" name="Picture 5">
            <a:extLst>
              <a:ext uri="{FF2B5EF4-FFF2-40B4-BE49-F238E27FC236}">
                <a16:creationId xmlns:a16="http://schemas.microsoft.com/office/drawing/2014/main" id="{4A41424C-060D-4F2A-AB67-188A996F234D}"/>
              </a:ext>
            </a:extLst>
          </p:cNvPr>
          <p:cNvPicPr>
            <a:picLocks noChangeAspect="1"/>
          </p:cNvPicPr>
          <p:nvPr/>
        </p:nvPicPr>
        <p:blipFill>
          <a:blip r:embed="rId6"/>
          <a:stretch>
            <a:fillRect/>
          </a:stretch>
        </p:blipFill>
        <p:spPr>
          <a:xfrm>
            <a:off x="0" y="-15034"/>
            <a:ext cx="1411642" cy="2931854"/>
          </a:xfrm>
          <a:prstGeom prst="rect">
            <a:avLst/>
          </a:prstGeom>
        </p:spPr>
      </p:pic>
      <p:sp>
        <p:nvSpPr>
          <p:cNvPr id="2" name="TextBox 4">
            <a:extLst>
              <a:ext uri="{FF2B5EF4-FFF2-40B4-BE49-F238E27FC236}">
                <a16:creationId xmlns:a16="http://schemas.microsoft.com/office/drawing/2014/main" id="{EDC28943-EF19-8D99-3911-2E5C6314FF40}"/>
              </a:ext>
            </a:extLst>
          </p:cNvPr>
          <p:cNvSpPr txBox="1"/>
          <p:nvPr/>
        </p:nvSpPr>
        <p:spPr>
          <a:xfrm>
            <a:off x="203232" y="2670242"/>
            <a:ext cx="1014423" cy="1569660"/>
          </a:xfrm>
          <a:prstGeom prst="rect">
            <a:avLst/>
          </a:prstGeom>
          <a:noFill/>
        </p:spPr>
        <p:txBody>
          <a:bodyPr wrap="square" rtlCol="0">
            <a:spAutoFit/>
          </a:bodyPr>
          <a:lstStyle/>
          <a:p>
            <a:pPr algn="ctr"/>
            <a:r>
              <a:rPr lang="en-US" sz="9600" b="1">
                <a:ln w="38100">
                  <a:solidFill>
                    <a:schemeClr val="bg1"/>
                  </a:solidFill>
                </a:ln>
                <a:latin typeface="HP-087" panose="020B0803050302020204" pitchFamily="34" charset="0"/>
              </a:rPr>
              <a:t>6</a:t>
            </a:r>
            <a:endParaRPr lang="en-US" sz="9600" b="1" dirty="0">
              <a:ln w="38100">
                <a:solidFill>
                  <a:schemeClr val="bg1"/>
                </a:solidFill>
              </a:ln>
              <a:latin typeface="HP-087" panose="020B0803050302020204" pitchFamily="34" charset="0"/>
            </a:endParaRPr>
          </a:p>
        </p:txBody>
      </p:sp>
      <p:pic>
        <p:nvPicPr>
          <p:cNvPr id="8" name="Picture 7">
            <a:extLst>
              <a:ext uri="{FF2B5EF4-FFF2-40B4-BE49-F238E27FC236}">
                <a16:creationId xmlns:a16="http://schemas.microsoft.com/office/drawing/2014/main" id="{8DB63F00-F85B-4350-8389-FE54A630F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8100" y="0"/>
            <a:ext cx="1993900" cy="1943100"/>
          </a:xfrm>
          <a:prstGeom prst="rect">
            <a:avLst/>
          </a:prstGeom>
        </p:spPr>
      </p:pic>
      <p:sp>
        <p:nvSpPr>
          <p:cNvPr id="10" name="Text Box 3"/>
          <p:cNvSpPr txBox="1">
            <a:spLocks noChangeArrowheads="1"/>
          </p:cNvSpPr>
          <p:nvPr/>
        </p:nvSpPr>
        <p:spPr bwMode="auto">
          <a:xfrm>
            <a:off x="1411642" y="287337"/>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ĐOÀN KẾT</a:t>
            </a:r>
          </a:p>
        </p:txBody>
      </p:sp>
      <p:sp>
        <p:nvSpPr>
          <p:cNvPr id="3" name="Rectangle 2"/>
          <p:cNvSpPr/>
          <p:nvPr/>
        </p:nvSpPr>
        <p:spPr>
          <a:xfrm>
            <a:off x="3728862" y="1477415"/>
            <a:ext cx="4347216" cy="646331"/>
          </a:xfrm>
          <a:prstGeom prst="rect">
            <a:avLst/>
          </a:prstGeom>
        </p:spPr>
        <p:txBody>
          <a:bodyPr wrap="none">
            <a:spAutoFit/>
          </a:bodyPr>
          <a:lstStyle/>
          <a:p>
            <a:pPr algn="ctr">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20812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84BB4C5-C204-FC3B-A234-992632B583D0}"/>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LUYỆN ĐỌC</a:t>
            </a:r>
          </a:p>
        </p:txBody>
      </p:sp>
      <p:sp>
        <p:nvSpPr>
          <p:cNvPr id="4" name="Hộp Văn bản 3">
            <a:extLst>
              <a:ext uri="{FF2B5EF4-FFF2-40B4-BE49-F238E27FC236}">
                <a16:creationId xmlns:a16="http://schemas.microsoft.com/office/drawing/2014/main" id="{36CF3BA4-4B90-D3E2-CC65-208CEA450D48}"/>
              </a:ext>
            </a:extLst>
          </p:cNvPr>
          <p:cNvSpPr txBox="1"/>
          <p:nvPr/>
        </p:nvSpPr>
        <p:spPr>
          <a:xfrm>
            <a:off x="3594100" y="1874019"/>
            <a:ext cx="10758792" cy="2308324"/>
          </a:xfrm>
          <a:prstGeom prst="rect">
            <a:avLst/>
          </a:prstGeom>
          <a:noFill/>
        </p:spPr>
        <p:txBody>
          <a:bodyPr wrap="square">
            <a:spAutoFit/>
          </a:bodyPr>
          <a:lstStyle/>
          <a:p>
            <a:r>
              <a:rPr lang="en-US" sz="3600" b="1" dirty="0" err="1">
                <a:latin typeface="AvantGarde" panose="00000400000000000000" pitchFamily="2" charset="0"/>
                <a:ea typeface="AvantGarde" panose="00000400000000000000" pitchFamily="2" charset="0"/>
                <a:cs typeface="AvantGarde" panose="00000400000000000000" pitchFamily="2" charset="0"/>
              </a:rPr>
              <a:t>Giờ</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em</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ngồi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học</a:t>
            </a:r>
            <a:endParaRPr lang="en-US" sz="3600" b="1" dirty="0">
              <a:latin typeface="AvantGarde" panose="00000400000000000000" pitchFamily="2" charset="0"/>
              <a:ea typeface="AvantGarde" panose="00000400000000000000" pitchFamily="2" charset="0"/>
              <a:cs typeface="AvantGarde" panose="00000400000000000000" pitchFamily="2" charset="0"/>
            </a:endParaRPr>
          </a:p>
          <a:p>
            <a:r>
              <a:rPr lang="en-US" sz="3600" b="1" dirty="0" err="1">
                <a:latin typeface="AvantGarde" panose="00000400000000000000" pitchFamily="2" charset="0"/>
                <a:ea typeface="AvantGarde" panose="00000400000000000000" pitchFamily="2" charset="0"/>
                <a:cs typeface="AvantGarde" panose="00000400000000000000" pitchFamily="2" charset="0"/>
              </a:rPr>
              <a:t>Bàn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tay</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siêng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năng</a:t>
            </a:r>
            <a:endParaRPr lang="en-US" sz="3600" b="1" dirty="0">
              <a:latin typeface="AvantGarde" panose="00000400000000000000" pitchFamily="2" charset="0"/>
              <a:ea typeface="AvantGarde" panose="00000400000000000000" pitchFamily="2" charset="0"/>
              <a:cs typeface="AvantGarde" panose="00000400000000000000" pitchFamily="2" charset="0"/>
            </a:endParaRPr>
          </a:p>
          <a:p>
            <a:r>
              <a:rPr lang="en-US" sz="3600" b="1" dirty="0" err="1">
                <a:latin typeface="AvantGarde" panose="00000400000000000000" pitchFamily="2" charset="0"/>
                <a:ea typeface="AvantGarde" panose="00000400000000000000" pitchFamily="2" charset="0"/>
                <a:cs typeface="AvantGarde" panose="00000400000000000000" pitchFamily="2" charset="0"/>
              </a:rPr>
              <a:t>Nở</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hoa</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trên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giấy</a:t>
            </a:r>
            <a:endParaRPr lang="en-US" sz="3600" b="1" dirty="0">
              <a:latin typeface="AvantGarde" panose="00000400000000000000" pitchFamily="2" charset="0"/>
              <a:ea typeface="AvantGarde" panose="00000400000000000000" pitchFamily="2" charset="0"/>
              <a:cs typeface="AvantGarde" panose="00000400000000000000" pitchFamily="2" charset="0"/>
            </a:endParaRPr>
          </a:p>
          <a:p>
            <a:r>
              <a:rPr lang="en-US" sz="3600" b="1" dirty="0" err="1">
                <a:latin typeface="AvantGarde" panose="00000400000000000000" pitchFamily="2" charset="0"/>
                <a:ea typeface="AvantGarde" panose="00000400000000000000" pitchFamily="2" charset="0"/>
                <a:cs typeface="AvantGarde" panose="00000400000000000000" pitchFamily="2" charset="0"/>
              </a:rPr>
              <a:t>Từng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hàng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giăng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giăng</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sp>
        <p:nvSpPr>
          <p:cNvPr id="5" name="Hộp Văn bản 4">
            <a:extLst>
              <a:ext uri="{FF2B5EF4-FFF2-40B4-BE49-F238E27FC236}">
                <a16:creationId xmlns:a16="http://schemas.microsoft.com/office/drawing/2014/main" id="{8A52F81D-5083-A176-09DC-15804E301E34}"/>
              </a:ext>
            </a:extLst>
          </p:cNvPr>
          <p:cNvSpPr txBox="1"/>
          <p:nvPr/>
        </p:nvSpPr>
        <p:spPr>
          <a:xfrm>
            <a:off x="7676410" y="1780065"/>
            <a:ext cx="444500" cy="830997"/>
          </a:xfrm>
          <a:prstGeom prst="rect">
            <a:avLst/>
          </a:prstGeom>
          <a:noFill/>
        </p:spPr>
        <p:txBody>
          <a:bodyPr wrap="square" rtlCol="0">
            <a:spAutoFit/>
          </a:bodyPr>
          <a:lstStyle/>
          <a:p>
            <a:r>
              <a:rPr lang="en-US" sz="4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 name="Hộp Văn bản 2">
            <a:extLst>
              <a:ext uri="{FF2B5EF4-FFF2-40B4-BE49-F238E27FC236}">
                <a16:creationId xmlns:a16="http://schemas.microsoft.com/office/drawing/2014/main" id="{51B56E55-550B-DC1D-EDF5-0A28042AA1C0}"/>
              </a:ext>
            </a:extLst>
          </p:cNvPr>
          <p:cNvSpPr txBox="1"/>
          <p:nvPr/>
        </p:nvSpPr>
        <p:spPr>
          <a:xfrm>
            <a:off x="8528996" y="2340667"/>
            <a:ext cx="444500" cy="830997"/>
          </a:xfrm>
          <a:prstGeom prst="rect">
            <a:avLst/>
          </a:prstGeom>
          <a:noFill/>
        </p:spPr>
        <p:txBody>
          <a:bodyPr wrap="square" rtlCol="0">
            <a:spAutoFit/>
          </a:bodyPr>
          <a:lstStyle/>
          <a:p>
            <a:r>
              <a:rPr lang="en-US" sz="4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6" name="Hộp Văn bản 5">
            <a:extLst>
              <a:ext uri="{FF2B5EF4-FFF2-40B4-BE49-F238E27FC236}">
                <a16:creationId xmlns:a16="http://schemas.microsoft.com/office/drawing/2014/main" id="{F61E9A27-0763-78DC-C78A-F874B77C91C1}"/>
              </a:ext>
            </a:extLst>
          </p:cNvPr>
          <p:cNvSpPr txBox="1"/>
          <p:nvPr/>
        </p:nvSpPr>
        <p:spPr>
          <a:xfrm>
            <a:off x="7922933" y="2819198"/>
            <a:ext cx="444500" cy="830997"/>
          </a:xfrm>
          <a:prstGeom prst="rect">
            <a:avLst/>
          </a:prstGeom>
          <a:noFill/>
        </p:spPr>
        <p:txBody>
          <a:bodyPr wrap="square" rtlCol="0">
            <a:spAutoFit/>
          </a:bodyPr>
          <a:lstStyle/>
          <a:p>
            <a:r>
              <a:rPr lang="en-US" sz="4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grpSp>
        <p:nvGrpSpPr>
          <p:cNvPr id="10" name="Nhóm 9">
            <a:extLst>
              <a:ext uri="{FF2B5EF4-FFF2-40B4-BE49-F238E27FC236}">
                <a16:creationId xmlns:a16="http://schemas.microsoft.com/office/drawing/2014/main" id="{302D4BE3-ED53-E1B1-80FC-BE8CEBE95FD3}"/>
              </a:ext>
            </a:extLst>
          </p:cNvPr>
          <p:cNvGrpSpPr/>
          <p:nvPr/>
        </p:nvGrpSpPr>
        <p:grpSpPr>
          <a:xfrm>
            <a:off x="9487846" y="3351345"/>
            <a:ext cx="550246" cy="830998"/>
            <a:chOff x="8401822" y="2768873"/>
            <a:chExt cx="550246" cy="830998"/>
          </a:xfrm>
        </p:grpSpPr>
        <p:sp>
          <p:nvSpPr>
            <p:cNvPr id="8" name="Hộp Văn bản 7">
              <a:extLst>
                <a:ext uri="{FF2B5EF4-FFF2-40B4-BE49-F238E27FC236}">
                  <a16:creationId xmlns:a16="http://schemas.microsoft.com/office/drawing/2014/main" id="{D41181CF-FE8F-DF4C-54D6-C951B8335A00}"/>
                </a:ext>
              </a:extLst>
            </p:cNvPr>
            <p:cNvSpPr txBox="1"/>
            <p:nvPr/>
          </p:nvSpPr>
          <p:spPr>
            <a:xfrm>
              <a:off x="8401822" y="2768874"/>
              <a:ext cx="444500" cy="830997"/>
            </a:xfrm>
            <a:prstGeom prst="rect">
              <a:avLst/>
            </a:prstGeom>
            <a:noFill/>
          </p:spPr>
          <p:txBody>
            <a:bodyPr wrap="square" rtlCol="0">
              <a:spAutoFit/>
            </a:bodyPr>
            <a:lstStyle/>
            <a:p>
              <a:r>
                <a:rPr lang="en-US" sz="4800" b="1">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9" name="Hộp Văn bản 8">
              <a:extLst>
                <a:ext uri="{FF2B5EF4-FFF2-40B4-BE49-F238E27FC236}">
                  <a16:creationId xmlns:a16="http://schemas.microsoft.com/office/drawing/2014/main" id="{671978B7-1044-C98C-B9D8-43917A2D1314}"/>
                </a:ext>
              </a:extLst>
            </p:cNvPr>
            <p:cNvSpPr txBox="1"/>
            <p:nvPr/>
          </p:nvSpPr>
          <p:spPr>
            <a:xfrm>
              <a:off x="8507568" y="2768873"/>
              <a:ext cx="444500" cy="830997"/>
            </a:xfrm>
            <a:prstGeom prst="rect">
              <a:avLst/>
            </a:prstGeom>
            <a:noFill/>
          </p:spPr>
          <p:txBody>
            <a:bodyPr wrap="square" rtlCol="0">
              <a:spAutoFit/>
            </a:bodyPr>
            <a:lstStyle/>
            <a:p>
              <a:r>
                <a:rPr lang="en-US" sz="4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grpSp>
    </p:spTree>
    <p:extLst>
      <p:ext uri="{BB962C8B-B14F-4D97-AF65-F5344CB8AC3E}">
        <p14:creationId xmlns:p14="http://schemas.microsoft.com/office/powerpoint/2010/main" val="16113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2" presetClass="entr" presetSubtype="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Hình ảnh 15">
            <a:extLst>
              <a:ext uri="{FF2B5EF4-FFF2-40B4-BE49-F238E27FC236}">
                <a16:creationId xmlns:a16="http://schemas.microsoft.com/office/drawing/2014/main" id="{A2DAE878-F2F3-6C54-4226-B4B28DE6184F}"/>
              </a:ext>
            </a:extLst>
          </p:cNvPr>
          <p:cNvPicPr>
            <a:picLocks noChangeAspect="1"/>
          </p:cNvPicPr>
          <p:nvPr/>
        </p:nvPicPr>
        <p:blipFill>
          <a:blip r:embed="rId2"/>
          <a:stretch>
            <a:fillRect/>
          </a:stretch>
        </p:blipFill>
        <p:spPr>
          <a:xfrm>
            <a:off x="7525513" y="185979"/>
            <a:ext cx="4727447" cy="5968501"/>
          </a:xfrm>
          <a:prstGeom prst="rect">
            <a:avLst/>
          </a:prstGeom>
          <a:ln>
            <a:noFill/>
          </a:ln>
          <a:effectLst>
            <a:softEdge rad="112500"/>
          </a:effectLst>
        </p:spPr>
      </p:pic>
      <p:sp>
        <p:nvSpPr>
          <p:cNvPr id="17" name="Hộp Văn bản 16">
            <a:extLst>
              <a:ext uri="{FF2B5EF4-FFF2-40B4-BE49-F238E27FC236}">
                <a16:creationId xmlns:a16="http://schemas.microsoft.com/office/drawing/2014/main" id="{6F1ACB40-6F57-4783-8D22-9C99273F5B74}"/>
              </a:ext>
            </a:extLst>
          </p:cNvPr>
          <p:cNvSpPr txBox="1"/>
          <p:nvPr/>
        </p:nvSpPr>
        <p:spPr>
          <a:xfrm>
            <a:off x="362674" y="642779"/>
            <a:ext cx="3044077" cy="5262979"/>
          </a:xfrm>
          <a:prstGeom prst="rect">
            <a:avLst/>
          </a:prstGeom>
          <a:solidFill>
            <a:srgbClr val="FFFFFF">
              <a:alpha val="69804"/>
            </a:srgbClr>
          </a:solidFill>
        </p:spPr>
        <p:txBody>
          <a:bodyPr wrap="square" rtlCol="0">
            <a:spAutoFit/>
          </a:bodyPr>
          <a:lstStyle/>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Hai bàn tay em</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Như hoa đầu cành</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Hoa hồng hồng nụ</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Cánh tròn ngắn xinh.</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 em nằm ngủ</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Hai hoa ngủ cùng</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thì bên má</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ấp cạnh lòng.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đánh răng</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Răng trắng hoa nhài.</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chải tóc</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Tóc ngời ánh mai.</a:t>
            </a:r>
          </a:p>
        </p:txBody>
      </p:sp>
      <p:sp>
        <p:nvSpPr>
          <p:cNvPr id="18" name="Hộp Văn bản 17">
            <a:extLst>
              <a:ext uri="{FF2B5EF4-FFF2-40B4-BE49-F238E27FC236}">
                <a16:creationId xmlns:a16="http://schemas.microsoft.com/office/drawing/2014/main" id="{CB6A130E-0425-A5DC-4A72-71D3C0F95280}"/>
              </a:ext>
            </a:extLst>
          </p:cNvPr>
          <p:cNvSpPr txBox="1"/>
          <p:nvPr/>
        </p:nvSpPr>
        <p:spPr>
          <a:xfrm>
            <a:off x="4233192" y="642778"/>
            <a:ext cx="3615408" cy="3785652"/>
          </a:xfrm>
          <a:prstGeom prst="rect">
            <a:avLst/>
          </a:prstGeom>
          <a:solidFill>
            <a:srgbClr val="FFFFFF">
              <a:alpha val="69804"/>
            </a:srgbClr>
          </a:solidFill>
        </p:spPr>
        <p:txBody>
          <a:bodyPr wrap="square" rtlCol="0">
            <a:spAutoFit/>
          </a:bodyPr>
          <a:lstStyle/>
          <a:p>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Giờ</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ngồi</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Bàn</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tay</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siêng</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năng</a:t>
            </a:r>
            <a:endPar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Nở</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hoa</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trên</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giấy</a:t>
            </a:r>
            <a:endPar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Từng</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hàng</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giăng</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giăng</a:t>
            </a:r>
            <a:r>
              <a:rPr lang="en-US" sz="2400" b="1"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a:t>
            </a:r>
          </a:p>
          <a:p>
            <a:endPar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khi</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một</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mình</a:t>
            </a:r>
            <a:endPar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tay</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thủ</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thỉ</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marL="342900" indent="-342900">
              <a:buFontTx/>
              <a:buChar char="-"/>
            </a:pP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yêu</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quý</a:t>
            </a:r>
            <a:endPar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bàn</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tay</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HUY CẬN</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grpSp>
        <p:nvGrpSpPr>
          <p:cNvPr id="4" name="Nhóm 3">
            <a:extLst>
              <a:ext uri="{FF2B5EF4-FFF2-40B4-BE49-F238E27FC236}">
                <a16:creationId xmlns:a16="http://schemas.microsoft.com/office/drawing/2014/main" id="{4FFB2B8B-79C6-809A-86E0-BE16B667369D}"/>
              </a:ext>
            </a:extLst>
          </p:cNvPr>
          <p:cNvGrpSpPr/>
          <p:nvPr/>
        </p:nvGrpSpPr>
        <p:grpSpPr>
          <a:xfrm>
            <a:off x="3189237" y="6116197"/>
            <a:ext cx="3291530" cy="713772"/>
            <a:chOff x="508724" y="6144228"/>
            <a:chExt cx="3291530" cy="713772"/>
          </a:xfrm>
        </p:grpSpPr>
        <p:sp>
          <p:nvSpPr>
            <p:cNvPr id="8" name="Hình chữ nhật: Góc Tròn 7">
              <a:extLst>
                <a:ext uri="{FF2B5EF4-FFF2-40B4-BE49-F238E27FC236}">
                  <a16:creationId xmlns:a16="http://schemas.microsoft.com/office/drawing/2014/main" id="{D87C5C8A-6715-EC04-D913-A94C58B13E60}"/>
                </a:ext>
              </a:extLst>
            </p:cNvPr>
            <p:cNvSpPr/>
            <p:nvPr/>
          </p:nvSpPr>
          <p:spPr>
            <a:xfrm>
              <a:off x="548471" y="6177626"/>
              <a:ext cx="32517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Nhóm 8">
              <a:extLst>
                <a:ext uri="{FF2B5EF4-FFF2-40B4-BE49-F238E27FC236}">
                  <a16:creationId xmlns:a16="http://schemas.microsoft.com/office/drawing/2014/main" id="{C2318E40-25D5-E4A9-2B7E-0B03D5A85368}"/>
                </a:ext>
              </a:extLst>
            </p:cNvPr>
            <p:cNvGrpSpPr/>
            <p:nvPr/>
          </p:nvGrpSpPr>
          <p:grpSpPr>
            <a:xfrm>
              <a:off x="508724" y="6144228"/>
              <a:ext cx="713772" cy="713772"/>
              <a:chOff x="508724" y="6144228"/>
              <a:chExt cx="713772" cy="713772"/>
            </a:xfrm>
          </p:grpSpPr>
          <p:sp>
            <p:nvSpPr>
              <p:cNvPr id="10" name="Hình Bầu dục 9">
                <a:extLst>
                  <a:ext uri="{FF2B5EF4-FFF2-40B4-BE49-F238E27FC236}">
                    <a16:creationId xmlns:a16="http://schemas.microsoft.com/office/drawing/2014/main" id="{6A315067-6FD4-EA72-6FA0-A8657CA387B8}"/>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ình Bầu dục 10">
                <a:extLst>
                  <a:ext uri="{FF2B5EF4-FFF2-40B4-BE49-F238E27FC236}">
                    <a16:creationId xmlns:a16="http://schemas.microsoft.com/office/drawing/2014/main" id="{611214FA-A066-FCD5-8268-3F8D460E7EBC}"/>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4</a:t>
                </a:r>
              </a:p>
            </p:txBody>
          </p:sp>
        </p:grpSp>
      </p:grpSp>
      <p:sp>
        <p:nvSpPr>
          <p:cNvPr id="12" name="Hộp Văn bản 11">
            <a:extLst>
              <a:ext uri="{FF2B5EF4-FFF2-40B4-BE49-F238E27FC236}">
                <a16:creationId xmlns:a16="http://schemas.microsoft.com/office/drawing/2014/main" id="{1D4BCCF0-5588-B6B5-80CE-4506800EED13}"/>
              </a:ext>
            </a:extLst>
          </p:cNvPr>
          <p:cNvSpPr txBox="1"/>
          <p:nvPr/>
        </p:nvSpPr>
        <p:spPr>
          <a:xfrm>
            <a:off x="3856644" y="6213975"/>
            <a:ext cx="2725573"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Nối tiếp đoạn</a:t>
            </a:r>
          </a:p>
        </p:txBody>
      </p:sp>
      <p:cxnSp>
        <p:nvCxnSpPr>
          <p:cNvPr id="20" name="Đường nối Thẳng 19">
            <a:extLst>
              <a:ext uri="{FF2B5EF4-FFF2-40B4-BE49-F238E27FC236}">
                <a16:creationId xmlns:a16="http://schemas.microsoft.com/office/drawing/2014/main" id="{80C19B10-68AC-2C07-8A9B-B7A7B5D68209}"/>
              </a:ext>
            </a:extLst>
          </p:cNvPr>
          <p:cNvCxnSpPr/>
          <p:nvPr/>
        </p:nvCxnSpPr>
        <p:spPr>
          <a:xfrm>
            <a:off x="1582057" y="5818674"/>
            <a:ext cx="111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4748DEAE-43E6-8EFB-382A-AA8D20BB7666}"/>
              </a:ext>
            </a:extLst>
          </p:cNvPr>
          <p:cNvCxnSpPr>
            <a:cxnSpLocks/>
          </p:cNvCxnSpPr>
          <p:nvPr/>
        </p:nvCxnSpPr>
        <p:spPr>
          <a:xfrm>
            <a:off x="5457648" y="1409053"/>
            <a:ext cx="14730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1D196385-A093-0544-1699-C6E53685FE97}"/>
              </a:ext>
            </a:extLst>
          </p:cNvPr>
          <p:cNvCxnSpPr>
            <a:cxnSpLocks/>
          </p:cNvCxnSpPr>
          <p:nvPr/>
        </p:nvCxnSpPr>
        <p:spPr>
          <a:xfrm>
            <a:off x="5954549" y="2185568"/>
            <a:ext cx="15709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BEAD2084-255F-4BB6-4830-DEA1CD93B732}"/>
              </a:ext>
            </a:extLst>
          </p:cNvPr>
          <p:cNvCxnSpPr>
            <a:cxnSpLocks/>
          </p:cNvCxnSpPr>
          <p:nvPr/>
        </p:nvCxnSpPr>
        <p:spPr>
          <a:xfrm>
            <a:off x="5584572" y="3256905"/>
            <a:ext cx="73995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9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30A6727E-74B9-FF19-CE33-1E3E613F39CF}"/>
              </a:ext>
            </a:extLst>
          </p:cNvPr>
          <p:cNvSpPr/>
          <p:nvPr/>
        </p:nvSpPr>
        <p:spPr>
          <a:xfrm>
            <a:off x="176437" y="1081875"/>
            <a:ext cx="11802203" cy="1077218"/>
          </a:xfrm>
          <a:prstGeom prst="rect">
            <a:avLst/>
          </a:prstGeom>
        </p:spPr>
        <p:txBody>
          <a:bodyPr wrap="square">
            <a:spAutoFit/>
          </a:bodyPr>
          <a:lstStyle/>
          <a:p>
            <a:pPr algn="ctr"/>
            <a:r>
              <a:rPr lang="en-US" sz="3200" b="1">
                <a:solidFill>
                  <a:srgbClr val="FF0000"/>
                </a:solidFill>
                <a:latin typeface="UTM Avo" panose="02040603050506020204" pitchFamily="18" charset="0"/>
                <a:cs typeface="Times New Roman" pitchFamily="18" charset="0"/>
              </a:rPr>
              <a:t>Ánh mai: </a:t>
            </a:r>
          </a:p>
          <a:p>
            <a:pPr algn="ctr"/>
            <a:r>
              <a:rPr lang="en-US" sz="3200" b="1">
                <a:solidFill>
                  <a:srgbClr val="00B050"/>
                </a:solidFill>
                <a:latin typeface="UTM Avo" panose="02040603050506020204" pitchFamily="18" charset="0"/>
                <a:cs typeface="Times New Roman" pitchFamily="18" charset="0"/>
              </a:rPr>
              <a:t>Ánh sáng buổi sớm</a:t>
            </a:r>
          </a:p>
        </p:txBody>
      </p:sp>
      <p:sp>
        <p:nvSpPr>
          <p:cNvPr id="4" name="Rectangle 1">
            <a:extLst>
              <a:ext uri="{FF2B5EF4-FFF2-40B4-BE49-F238E27FC236}">
                <a16:creationId xmlns:a16="http://schemas.microsoft.com/office/drawing/2014/main" id="{08D79E67-75ED-C865-07B3-7D053FB5B515}"/>
              </a:ext>
            </a:extLst>
          </p:cNvPr>
          <p:cNvSpPr/>
          <p:nvPr/>
        </p:nvSpPr>
        <p:spPr>
          <a:xfrm>
            <a:off x="213360" y="2266363"/>
            <a:ext cx="11765280" cy="1077218"/>
          </a:xfrm>
          <a:prstGeom prst="rect">
            <a:avLst/>
          </a:prstGeom>
        </p:spPr>
        <p:txBody>
          <a:bodyPr wrap="square">
            <a:spAutoFit/>
          </a:bodyPr>
          <a:lstStyle/>
          <a:p>
            <a:pPr algn="ctr"/>
            <a:r>
              <a:rPr lang="en-US" sz="3200" b="1">
                <a:solidFill>
                  <a:srgbClr val="FF0000"/>
                </a:solidFill>
                <a:latin typeface="UTM Avo" panose="02040603050506020204" pitchFamily="18" charset="0"/>
                <a:cs typeface="Times New Roman" pitchFamily="18" charset="0"/>
              </a:rPr>
              <a:t>Siêng năng:</a:t>
            </a:r>
          </a:p>
          <a:p>
            <a:pPr algn="ctr"/>
            <a:r>
              <a:rPr lang="en-US" sz="3200" b="1">
                <a:solidFill>
                  <a:srgbClr val="0000CC"/>
                </a:solidFill>
                <a:latin typeface="UTM Avo" panose="02040603050506020204" pitchFamily="18" charset="0"/>
                <a:cs typeface="Times New Roman" pitchFamily="18" charset="0"/>
              </a:rPr>
              <a:t>Chăm chỉ làm việc</a:t>
            </a:r>
          </a:p>
        </p:txBody>
      </p:sp>
      <p:sp>
        <p:nvSpPr>
          <p:cNvPr id="5" name="Rectangle 25">
            <a:extLst>
              <a:ext uri="{FF2B5EF4-FFF2-40B4-BE49-F238E27FC236}">
                <a16:creationId xmlns:a16="http://schemas.microsoft.com/office/drawing/2014/main" id="{A953021B-C870-F7A8-C89F-7CD295C9E5A3}"/>
              </a:ext>
            </a:extLst>
          </p:cNvPr>
          <p:cNvSpPr/>
          <p:nvPr/>
        </p:nvSpPr>
        <p:spPr>
          <a:xfrm>
            <a:off x="213360" y="3450851"/>
            <a:ext cx="11765280" cy="1077218"/>
          </a:xfrm>
          <a:prstGeom prst="rect">
            <a:avLst/>
          </a:prstGeom>
        </p:spPr>
        <p:txBody>
          <a:bodyPr wrap="square">
            <a:spAutoFit/>
          </a:bodyPr>
          <a:lstStyle/>
          <a:p>
            <a:pPr algn="ctr"/>
            <a:r>
              <a:rPr lang="en-US" sz="3200" b="1">
                <a:solidFill>
                  <a:srgbClr val="FF0000"/>
                </a:solidFill>
                <a:latin typeface="UTM Avo" panose="02040603050506020204" pitchFamily="18" charset="0"/>
                <a:cs typeface="Times New Roman" pitchFamily="18" charset="0"/>
              </a:rPr>
              <a:t>Giăng giăng:</a:t>
            </a:r>
            <a:r>
              <a:rPr lang="en-US" sz="3200" b="1">
                <a:solidFill>
                  <a:srgbClr val="0000CC"/>
                </a:solidFill>
                <a:latin typeface="UTM Avo" panose="02040603050506020204" pitchFamily="18" charset="0"/>
                <a:cs typeface="Times New Roman" pitchFamily="18" charset="0"/>
              </a:rPr>
              <a:t> </a:t>
            </a:r>
          </a:p>
          <a:p>
            <a:pPr algn="ctr"/>
            <a:r>
              <a:rPr lang="en-US" sz="3200" b="1">
                <a:solidFill>
                  <a:schemeClr val="accent4">
                    <a:lumMod val="75000"/>
                  </a:schemeClr>
                </a:solidFill>
                <a:latin typeface="UTM Avo" panose="02040603050506020204" pitchFamily="18" charset="0"/>
                <a:cs typeface="Times New Roman" pitchFamily="18" charset="0"/>
              </a:rPr>
              <a:t>Dàn ra theo chiều ngang</a:t>
            </a:r>
          </a:p>
        </p:txBody>
      </p:sp>
      <p:sp>
        <p:nvSpPr>
          <p:cNvPr id="6" name="Hộp Văn bản 5">
            <a:extLst>
              <a:ext uri="{FF2B5EF4-FFF2-40B4-BE49-F238E27FC236}">
                <a16:creationId xmlns:a16="http://schemas.microsoft.com/office/drawing/2014/main" id="{54180520-0B72-B4EC-9D55-2D044AC88902}"/>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Giải nghĩa từ</a:t>
            </a:r>
          </a:p>
        </p:txBody>
      </p:sp>
      <p:pic>
        <p:nvPicPr>
          <p:cNvPr id="8" name="Hình ảnh 7" descr="Ảnh có chứa văn bản&#10;&#10;Mô tả được tạo tự động">
            <a:extLst>
              <a:ext uri="{FF2B5EF4-FFF2-40B4-BE49-F238E27FC236}">
                <a16:creationId xmlns:a16="http://schemas.microsoft.com/office/drawing/2014/main" id="{DCDE65CB-0316-0DCB-0786-2B323B4E7A3A}"/>
              </a:ext>
            </a:extLst>
          </p:cNvPr>
          <p:cNvPicPr>
            <a:picLocks noChangeAspect="1"/>
          </p:cNvPicPr>
          <p:nvPr/>
        </p:nvPicPr>
        <p:blipFill rotWithShape="1">
          <a:blip r:embed="rId2">
            <a:extLst>
              <a:ext uri="{28A0092B-C50C-407E-A947-70E740481C1C}">
                <a14:useLocalDpi xmlns:a14="http://schemas.microsoft.com/office/drawing/2010/main" val="0"/>
              </a:ext>
            </a:extLst>
          </a:blip>
          <a:srcRect l="8210" t="82547"/>
          <a:stretch/>
        </p:blipFill>
        <p:spPr>
          <a:xfrm>
            <a:off x="-18462" y="-3701812"/>
            <a:ext cx="12192000" cy="3459480"/>
          </a:xfrm>
          <a:prstGeom prst="rect">
            <a:avLst/>
          </a:prstGeom>
        </p:spPr>
      </p:pic>
      <p:sp>
        <p:nvSpPr>
          <p:cNvPr id="9" name="Rectangle 25">
            <a:extLst>
              <a:ext uri="{FF2B5EF4-FFF2-40B4-BE49-F238E27FC236}">
                <a16:creationId xmlns:a16="http://schemas.microsoft.com/office/drawing/2014/main" id="{C37C9602-4F3A-A81F-FFB3-27F920382192}"/>
              </a:ext>
            </a:extLst>
          </p:cNvPr>
          <p:cNvSpPr/>
          <p:nvPr/>
        </p:nvSpPr>
        <p:spPr>
          <a:xfrm>
            <a:off x="213360" y="4635340"/>
            <a:ext cx="11765280" cy="1077218"/>
          </a:xfrm>
          <a:prstGeom prst="rect">
            <a:avLst/>
          </a:prstGeom>
        </p:spPr>
        <p:txBody>
          <a:bodyPr wrap="square">
            <a:spAutoFit/>
          </a:bodyPr>
          <a:lstStyle/>
          <a:p>
            <a:pPr algn="ctr"/>
            <a:r>
              <a:rPr lang="en-US" sz="3200" b="1">
                <a:solidFill>
                  <a:srgbClr val="FF0000"/>
                </a:solidFill>
                <a:latin typeface="UTM Avo" panose="02040603050506020204" pitchFamily="18" charset="0"/>
                <a:cs typeface="Times New Roman" pitchFamily="18" charset="0"/>
              </a:rPr>
              <a:t>Thủ thỉ:</a:t>
            </a:r>
            <a:r>
              <a:rPr lang="en-US" sz="3200" b="1">
                <a:solidFill>
                  <a:srgbClr val="0000CC"/>
                </a:solidFill>
                <a:latin typeface="UTM Avo" panose="02040603050506020204" pitchFamily="18" charset="0"/>
                <a:cs typeface="Times New Roman" pitchFamily="18" charset="0"/>
              </a:rPr>
              <a:t> </a:t>
            </a:r>
          </a:p>
          <a:p>
            <a:pPr algn="ctr"/>
            <a:r>
              <a:rPr lang="en-US" sz="3200" b="1">
                <a:solidFill>
                  <a:srgbClr val="CC00CC"/>
                </a:solidFill>
                <a:latin typeface="UTM Avo" panose="02040603050506020204" pitchFamily="18" charset="0"/>
                <a:cs typeface="Times New Roman" pitchFamily="18" charset="0"/>
              </a:rPr>
              <a:t>Nói nhỏ nhẹ, vừa đủ nghe để tâm sự, bày tỏ tình cảm</a:t>
            </a:r>
          </a:p>
        </p:txBody>
      </p:sp>
    </p:spTree>
    <p:extLst>
      <p:ext uri="{BB962C8B-B14F-4D97-AF65-F5344CB8AC3E}">
        <p14:creationId xmlns:p14="http://schemas.microsoft.com/office/powerpoint/2010/main" val="25097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wipe(left)">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left)">
                                      <p:cBhvr>
                                        <p:cTn id="4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Hình ảnh 15">
            <a:extLst>
              <a:ext uri="{FF2B5EF4-FFF2-40B4-BE49-F238E27FC236}">
                <a16:creationId xmlns:a16="http://schemas.microsoft.com/office/drawing/2014/main" id="{A2DAE878-F2F3-6C54-4226-B4B28DE6184F}"/>
              </a:ext>
            </a:extLst>
          </p:cNvPr>
          <p:cNvPicPr>
            <a:picLocks noChangeAspect="1"/>
          </p:cNvPicPr>
          <p:nvPr/>
        </p:nvPicPr>
        <p:blipFill>
          <a:blip r:embed="rId3"/>
          <a:stretch>
            <a:fillRect/>
          </a:stretch>
        </p:blipFill>
        <p:spPr>
          <a:xfrm>
            <a:off x="7525513" y="185979"/>
            <a:ext cx="4727447" cy="5968501"/>
          </a:xfrm>
          <a:prstGeom prst="rect">
            <a:avLst/>
          </a:prstGeom>
          <a:ln>
            <a:noFill/>
          </a:ln>
          <a:effectLst>
            <a:softEdge rad="112500"/>
          </a:effectLst>
        </p:spPr>
      </p:pic>
      <p:sp>
        <p:nvSpPr>
          <p:cNvPr id="17" name="Hộp Văn bản 16">
            <a:extLst>
              <a:ext uri="{FF2B5EF4-FFF2-40B4-BE49-F238E27FC236}">
                <a16:creationId xmlns:a16="http://schemas.microsoft.com/office/drawing/2014/main" id="{6F1ACB40-6F57-4783-8D22-9C99273F5B74}"/>
              </a:ext>
            </a:extLst>
          </p:cNvPr>
          <p:cNvSpPr txBox="1"/>
          <p:nvPr/>
        </p:nvSpPr>
        <p:spPr>
          <a:xfrm>
            <a:off x="362674" y="642779"/>
            <a:ext cx="3428959" cy="5262979"/>
          </a:xfrm>
          <a:prstGeom prst="rect">
            <a:avLst/>
          </a:prstGeom>
          <a:solidFill>
            <a:srgbClr val="FFFFFF">
              <a:alpha val="69804"/>
            </a:srgbClr>
          </a:solidFill>
        </p:spPr>
        <p:txBody>
          <a:bodyPr wrap="square" rtlCol="0">
            <a:spAutoFit/>
          </a:bodyPr>
          <a:lstStyle/>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Hai bàn tay em </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Như hoa đầu cành</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Hoa hồng hồng nụ</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Cánh tròn ngắn xinh.</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 em nằm ngủ</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Hai hoa ngủ cùng</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thì bên má</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ấp cạnh lòng.</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đánh răng</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Răng trắng hoa nhài.</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chải tóc</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Tóc ngời ánh mai.</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Hộp Văn bản 17">
            <a:extLst>
              <a:ext uri="{FF2B5EF4-FFF2-40B4-BE49-F238E27FC236}">
                <a16:creationId xmlns:a16="http://schemas.microsoft.com/office/drawing/2014/main" id="{CB6A130E-0425-A5DC-4A72-71D3C0F95280}"/>
              </a:ext>
            </a:extLst>
          </p:cNvPr>
          <p:cNvSpPr txBox="1"/>
          <p:nvPr/>
        </p:nvSpPr>
        <p:spPr>
          <a:xfrm>
            <a:off x="4233192" y="642778"/>
            <a:ext cx="3833250" cy="3785652"/>
          </a:xfrm>
          <a:prstGeom prst="rect">
            <a:avLst/>
          </a:prstGeom>
          <a:solidFill>
            <a:srgbClr val="FFFFFF">
              <a:alpha val="69804"/>
            </a:srgbClr>
          </a:solidFill>
        </p:spPr>
        <p:txBody>
          <a:bodyPr wrap="square" rtlCol="0">
            <a:spAutoFit/>
          </a:bodyPr>
          <a:lstStyle/>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Giờ em ngồi học</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Bàn tay siêng năng</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Nở hoa trên giấy</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Từng hàng giăng giăng.</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 khi một mình</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Nhìn tay thủ thỉ:</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pPr marL="342900" indent="-342900">
              <a:buFontTx/>
              <a:buChar char="-"/>
            </a:pP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Em yêu em quý</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r>
              <a:rPr lang="en-US" sz="24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gn="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HUY CẬN</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cxnSp>
        <p:nvCxnSpPr>
          <p:cNvPr id="20" name="Đường nối Thẳng 19">
            <a:extLst>
              <a:ext uri="{FF2B5EF4-FFF2-40B4-BE49-F238E27FC236}">
                <a16:creationId xmlns:a16="http://schemas.microsoft.com/office/drawing/2014/main" id="{80C19B10-68AC-2C07-8A9B-B7A7B5D68209}"/>
              </a:ext>
            </a:extLst>
          </p:cNvPr>
          <p:cNvCxnSpPr/>
          <p:nvPr/>
        </p:nvCxnSpPr>
        <p:spPr>
          <a:xfrm>
            <a:off x="1582057" y="5818674"/>
            <a:ext cx="111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4748DEAE-43E6-8EFB-382A-AA8D20BB7666}"/>
              </a:ext>
            </a:extLst>
          </p:cNvPr>
          <p:cNvCxnSpPr>
            <a:cxnSpLocks/>
          </p:cNvCxnSpPr>
          <p:nvPr/>
        </p:nvCxnSpPr>
        <p:spPr>
          <a:xfrm>
            <a:off x="5334139" y="1428103"/>
            <a:ext cx="14730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1D196385-A093-0544-1699-C6E53685FE97}"/>
              </a:ext>
            </a:extLst>
          </p:cNvPr>
          <p:cNvCxnSpPr>
            <a:cxnSpLocks/>
          </p:cNvCxnSpPr>
          <p:nvPr/>
        </p:nvCxnSpPr>
        <p:spPr>
          <a:xfrm>
            <a:off x="5744236" y="2204618"/>
            <a:ext cx="15709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BEAD2084-255F-4BB6-4830-DEA1CD93B732}"/>
              </a:ext>
            </a:extLst>
          </p:cNvPr>
          <p:cNvCxnSpPr>
            <a:cxnSpLocks/>
          </p:cNvCxnSpPr>
          <p:nvPr/>
        </p:nvCxnSpPr>
        <p:spPr>
          <a:xfrm>
            <a:off x="5457648" y="3256905"/>
            <a:ext cx="73995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Nhóm 1">
            <a:extLst>
              <a:ext uri="{FF2B5EF4-FFF2-40B4-BE49-F238E27FC236}">
                <a16:creationId xmlns:a16="http://schemas.microsoft.com/office/drawing/2014/main" id="{22CF8002-32E0-3DC0-B5E3-5BD66CFF6543}"/>
              </a:ext>
            </a:extLst>
          </p:cNvPr>
          <p:cNvGrpSpPr/>
          <p:nvPr/>
        </p:nvGrpSpPr>
        <p:grpSpPr>
          <a:xfrm>
            <a:off x="2356101" y="6108609"/>
            <a:ext cx="3872997" cy="713772"/>
            <a:chOff x="508724" y="6144228"/>
            <a:chExt cx="3872997" cy="713772"/>
          </a:xfrm>
        </p:grpSpPr>
        <p:sp>
          <p:nvSpPr>
            <p:cNvPr id="3" name="Hình chữ nhật: Góc Tròn 2">
              <a:extLst>
                <a:ext uri="{FF2B5EF4-FFF2-40B4-BE49-F238E27FC236}">
                  <a16:creationId xmlns:a16="http://schemas.microsoft.com/office/drawing/2014/main" id="{F950A178-75FF-4A6C-D89D-2785AC4E917F}"/>
                </a:ext>
              </a:extLst>
            </p:cNvPr>
            <p:cNvSpPr/>
            <p:nvPr/>
          </p:nvSpPr>
          <p:spPr>
            <a:xfrm>
              <a:off x="548471" y="6177626"/>
              <a:ext cx="383325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Nhóm 5">
              <a:extLst>
                <a:ext uri="{FF2B5EF4-FFF2-40B4-BE49-F238E27FC236}">
                  <a16:creationId xmlns:a16="http://schemas.microsoft.com/office/drawing/2014/main" id="{D1E2ADD9-1BBA-88F0-4C74-F2878A9D5A9C}"/>
                </a:ext>
              </a:extLst>
            </p:cNvPr>
            <p:cNvGrpSpPr/>
            <p:nvPr/>
          </p:nvGrpSpPr>
          <p:grpSpPr>
            <a:xfrm>
              <a:off x="508724" y="6144228"/>
              <a:ext cx="713772" cy="713772"/>
              <a:chOff x="508724" y="6144228"/>
              <a:chExt cx="713772" cy="713772"/>
            </a:xfrm>
          </p:grpSpPr>
          <p:sp>
            <p:nvSpPr>
              <p:cNvPr id="7" name="Hình Bầu dục 6">
                <a:extLst>
                  <a:ext uri="{FF2B5EF4-FFF2-40B4-BE49-F238E27FC236}">
                    <a16:creationId xmlns:a16="http://schemas.microsoft.com/office/drawing/2014/main" id="{975D4C7A-5115-9974-2284-0FD0AA74F8A8}"/>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ình Bầu dục 12">
                <a:extLst>
                  <a:ext uri="{FF2B5EF4-FFF2-40B4-BE49-F238E27FC236}">
                    <a16:creationId xmlns:a16="http://schemas.microsoft.com/office/drawing/2014/main" id="{364C5106-C757-69E2-420F-61E04F8B1F1E}"/>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5</a:t>
                </a:r>
              </a:p>
            </p:txBody>
          </p:sp>
        </p:grpSp>
      </p:grpSp>
      <p:sp>
        <p:nvSpPr>
          <p:cNvPr id="14" name="Hộp Văn bản 13">
            <a:extLst>
              <a:ext uri="{FF2B5EF4-FFF2-40B4-BE49-F238E27FC236}">
                <a16:creationId xmlns:a16="http://schemas.microsoft.com/office/drawing/2014/main" id="{6EF7F9AE-3002-BCE2-050D-55D4B173C149}"/>
              </a:ext>
            </a:extLst>
          </p:cNvPr>
          <p:cNvSpPr txBox="1"/>
          <p:nvPr/>
        </p:nvSpPr>
        <p:spPr>
          <a:xfrm>
            <a:off x="3054139" y="6204313"/>
            <a:ext cx="3428959"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Luyện đọc nhóm</a:t>
            </a:r>
          </a:p>
        </p:txBody>
      </p:sp>
    </p:spTree>
    <p:extLst>
      <p:ext uri="{BB962C8B-B14F-4D97-AF65-F5344CB8AC3E}">
        <p14:creationId xmlns:p14="http://schemas.microsoft.com/office/powerpoint/2010/main" val="312973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1B0957E7-B397-E4FD-D69C-DF854142B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779" y="828476"/>
            <a:ext cx="5716441" cy="5201047"/>
          </a:xfrm>
          <a:prstGeom prst="rect">
            <a:avLst/>
          </a:prstGeom>
        </p:spPr>
      </p:pic>
    </p:spTree>
    <p:extLst>
      <p:ext uri="{BB962C8B-B14F-4D97-AF65-F5344CB8AC3E}">
        <p14:creationId xmlns:p14="http://schemas.microsoft.com/office/powerpoint/2010/main" val="2800645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C4ED3F85-60B5-0A02-B123-07F60351C7CA}"/>
              </a:ext>
            </a:extLst>
          </p:cNvPr>
          <p:cNvGrpSpPr/>
          <p:nvPr/>
        </p:nvGrpSpPr>
        <p:grpSpPr>
          <a:xfrm>
            <a:off x="3084985" y="6093337"/>
            <a:ext cx="3304230" cy="713772"/>
            <a:chOff x="508724" y="6144228"/>
            <a:chExt cx="3304230" cy="713772"/>
          </a:xfrm>
        </p:grpSpPr>
        <p:sp>
          <p:nvSpPr>
            <p:cNvPr id="3" name="Hình chữ nhật: Góc Tròn 2">
              <a:extLst>
                <a:ext uri="{FF2B5EF4-FFF2-40B4-BE49-F238E27FC236}">
                  <a16:creationId xmlns:a16="http://schemas.microsoft.com/office/drawing/2014/main" id="{1B2100B1-A195-F3EF-E151-82BA855E798D}"/>
                </a:ext>
              </a:extLst>
            </p:cNvPr>
            <p:cNvSpPr/>
            <p:nvPr/>
          </p:nvSpPr>
          <p:spPr>
            <a:xfrm>
              <a:off x="548471" y="6177626"/>
              <a:ext cx="32644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0715C3F4-A7CE-DBC3-F28A-CDA036933BBD}"/>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id="{E30D00CA-7ADF-7541-0437-5BD6C56D7A21}"/>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65D1304E-DDBD-5514-F511-17212502210B}"/>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6</a:t>
                </a:r>
              </a:p>
            </p:txBody>
          </p:sp>
        </p:grpSp>
      </p:grpSp>
      <p:sp>
        <p:nvSpPr>
          <p:cNvPr id="17" name="Hộp Văn bản 16">
            <a:extLst>
              <a:ext uri="{FF2B5EF4-FFF2-40B4-BE49-F238E27FC236}">
                <a16:creationId xmlns:a16="http://schemas.microsoft.com/office/drawing/2014/main" id="{D184FB09-9566-36A1-3C72-54F3961710FD}"/>
              </a:ext>
            </a:extLst>
          </p:cNvPr>
          <p:cNvSpPr txBox="1"/>
          <p:nvPr/>
        </p:nvSpPr>
        <p:spPr>
          <a:xfrm>
            <a:off x="3783024" y="6189041"/>
            <a:ext cx="2682392"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Đọc toàn bài</a:t>
            </a:r>
          </a:p>
        </p:txBody>
      </p:sp>
      <p:pic>
        <p:nvPicPr>
          <p:cNvPr id="18" name="Hình ảnh 17">
            <a:extLst>
              <a:ext uri="{FF2B5EF4-FFF2-40B4-BE49-F238E27FC236}">
                <a16:creationId xmlns:a16="http://schemas.microsoft.com/office/drawing/2014/main" id="{BE122443-43B4-3830-5364-ADCA5494FF6E}"/>
              </a:ext>
            </a:extLst>
          </p:cNvPr>
          <p:cNvPicPr>
            <a:picLocks noChangeAspect="1"/>
          </p:cNvPicPr>
          <p:nvPr/>
        </p:nvPicPr>
        <p:blipFill>
          <a:blip r:embed="rId2"/>
          <a:stretch>
            <a:fillRect/>
          </a:stretch>
        </p:blipFill>
        <p:spPr>
          <a:xfrm>
            <a:off x="7525513" y="185979"/>
            <a:ext cx="4727447" cy="5968501"/>
          </a:xfrm>
          <a:prstGeom prst="rect">
            <a:avLst/>
          </a:prstGeom>
          <a:ln>
            <a:noFill/>
          </a:ln>
          <a:effectLst>
            <a:softEdge rad="112500"/>
          </a:effectLst>
        </p:spPr>
      </p:pic>
      <p:sp>
        <p:nvSpPr>
          <p:cNvPr id="19" name="Hộp Văn bản 18">
            <a:extLst>
              <a:ext uri="{FF2B5EF4-FFF2-40B4-BE49-F238E27FC236}">
                <a16:creationId xmlns:a16="http://schemas.microsoft.com/office/drawing/2014/main" id="{74DCD546-C0AD-8779-292D-D461B6CE8F6E}"/>
              </a:ext>
            </a:extLst>
          </p:cNvPr>
          <p:cNvSpPr txBox="1"/>
          <p:nvPr/>
        </p:nvSpPr>
        <p:spPr>
          <a:xfrm>
            <a:off x="362674" y="642779"/>
            <a:ext cx="3428959" cy="5262979"/>
          </a:xfrm>
          <a:prstGeom prst="rect">
            <a:avLst/>
          </a:prstGeom>
          <a:solidFill>
            <a:srgbClr val="FFFFFF">
              <a:alpha val="69804"/>
            </a:srgbClr>
          </a:solidFill>
        </p:spPr>
        <p:txBody>
          <a:bodyPr wrap="square" rtlCol="0">
            <a:spAutoFit/>
          </a:bodyPr>
          <a:lstStyle/>
          <a:p>
            <a:r>
              <a:rPr lang="en-US" sz="2400" b="1">
                <a:latin typeface="Arial-Rounded" panose="020B0500000000000000" pitchFamily="34" charset="0"/>
                <a:ea typeface="Arial-Rounded" panose="020B0500000000000000" pitchFamily="34" charset="0"/>
                <a:cs typeface="Arial-Rounded" panose="020B0500000000000000" pitchFamily="34" charset="0"/>
              </a:rPr>
              <a:t>Hai bàn tay em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Như hoa đầu cành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Hoa hồng hồng nụ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Cánh tròn ngắn xinh.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endParaRPr lang="en-US" sz="2400" b="1">
              <a:latin typeface="Arial-Rounded" panose="020B0500000000000000" pitchFamily="34" charset="0"/>
              <a:ea typeface="Arial-Rounded" panose="020B0500000000000000" pitchFamily="34" charset="0"/>
              <a:cs typeface="Arial-Rounded" panose="020B0500000000000000" pitchFamily="34" charset="0"/>
            </a:endParaRPr>
          </a:p>
          <a:p>
            <a:r>
              <a:rPr lang="en-US" sz="2400" b="1">
                <a:latin typeface="Arial-Rounded" panose="020B0500000000000000" pitchFamily="34" charset="0"/>
                <a:ea typeface="Arial-Rounded" panose="020B0500000000000000" pitchFamily="34" charset="0"/>
                <a:cs typeface="Arial-Rounded" panose="020B0500000000000000" pitchFamily="34" charset="0"/>
              </a:rPr>
              <a:t>Đêm em nằm ngủ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Hai hoa ngủ cùng</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a:p>
            <a:r>
              <a:rPr lang="en-US" sz="2400" b="1">
                <a:latin typeface="Arial-Rounded" panose="020B0500000000000000" pitchFamily="34" charset="0"/>
                <a:ea typeface="Arial-Rounded" panose="020B0500000000000000" pitchFamily="34" charset="0"/>
                <a:cs typeface="Arial-Rounded" panose="020B0500000000000000" pitchFamily="34" charset="0"/>
              </a:rPr>
              <a:t>Hoa thì bên má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Hoa ấp cạnh lòng.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endParaRPr lang="en-US" sz="2400" b="1">
              <a:latin typeface="Arial-Rounded" panose="020B0500000000000000" pitchFamily="34" charset="0"/>
              <a:ea typeface="Arial-Rounded" panose="020B0500000000000000" pitchFamily="34" charset="0"/>
              <a:cs typeface="Arial-Rounded" panose="020B0500000000000000" pitchFamily="34" charset="0"/>
            </a:endParaRPr>
          </a:p>
          <a:p>
            <a:r>
              <a:rPr lang="en-US" sz="2400" b="1">
                <a:latin typeface="Arial-Rounded" panose="020B0500000000000000" pitchFamily="34" charset="0"/>
                <a:ea typeface="Arial-Rounded" panose="020B0500000000000000" pitchFamily="34" charset="0"/>
                <a:cs typeface="Arial-Rounded" panose="020B0500000000000000" pitchFamily="34" charset="0"/>
              </a:rPr>
              <a:t>Tay em đánh răng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Răng trắng hoa nhài.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Tay em chải tóc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Tóc ngời ánh mai.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Hộp Văn bản 19">
            <a:extLst>
              <a:ext uri="{FF2B5EF4-FFF2-40B4-BE49-F238E27FC236}">
                <a16:creationId xmlns:a16="http://schemas.microsoft.com/office/drawing/2014/main" id="{08746CD7-403F-FD53-9619-6232C9AE08CB}"/>
              </a:ext>
            </a:extLst>
          </p:cNvPr>
          <p:cNvSpPr txBox="1"/>
          <p:nvPr/>
        </p:nvSpPr>
        <p:spPr>
          <a:xfrm>
            <a:off x="4233192" y="642778"/>
            <a:ext cx="3833250" cy="3785652"/>
          </a:xfrm>
          <a:prstGeom prst="rect">
            <a:avLst/>
          </a:prstGeom>
          <a:solidFill>
            <a:srgbClr val="FFFFFF">
              <a:alpha val="69804"/>
            </a:srgbClr>
          </a:solidFill>
        </p:spPr>
        <p:txBody>
          <a:bodyPr wrap="square" rtlCol="0">
            <a:spAutoFit/>
          </a:bodyPr>
          <a:lstStyle/>
          <a:p>
            <a:r>
              <a:rPr lang="en-US" sz="2400" b="1">
                <a:latin typeface="Arial-Rounded" panose="020B0500000000000000" pitchFamily="34" charset="0"/>
                <a:ea typeface="Arial-Rounded" panose="020B0500000000000000" pitchFamily="34" charset="0"/>
                <a:cs typeface="Arial-Rounded" panose="020B0500000000000000" pitchFamily="34" charset="0"/>
              </a:rPr>
              <a:t>Giờ em ngồi học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Bàn tay siêng năng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Nở hoa trên giấy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Từng hàng giăng giăng.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endParaRPr lang="en-US" sz="2400" b="1">
              <a:latin typeface="Arial-Rounded" panose="020B0500000000000000" pitchFamily="34" charset="0"/>
              <a:ea typeface="Arial-Rounded" panose="020B0500000000000000" pitchFamily="34" charset="0"/>
              <a:cs typeface="Arial-Rounded" panose="020B0500000000000000" pitchFamily="34" charset="0"/>
            </a:endParaRPr>
          </a:p>
          <a:p>
            <a:r>
              <a:rPr lang="en-US" sz="2400" b="1">
                <a:latin typeface="Arial-Rounded" panose="020B0500000000000000" pitchFamily="34" charset="0"/>
                <a:ea typeface="Arial-Rounded" panose="020B0500000000000000" pitchFamily="34" charset="0"/>
                <a:cs typeface="Arial-Rounded" panose="020B0500000000000000" pitchFamily="34" charset="0"/>
              </a:rPr>
              <a:t>Có khi một mình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Nhìn tay thủ thỉ: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marL="342900" indent="-342900">
              <a:buFontTx/>
              <a:buChar char="-"/>
            </a:pPr>
            <a:r>
              <a:rPr lang="en-US" sz="2400" b="1">
                <a:latin typeface="Arial-Rounded" panose="020B0500000000000000" pitchFamily="34" charset="0"/>
                <a:ea typeface="Arial-Rounded" panose="020B0500000000000000" pitchFamily="34" charset="0"/>
                <a:cs typeface="Arial-Rounded" panose="020B0500000000000000" pitchFamily="34" charset="0"/>
              </a:rPr>
              <a:t>Em yêu em quý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a:latin typeface="Arial-Rounded" panose="020B0500000000000000" pitchFamily="34" charset="0"/>
                <a:ea typeface="Arial-Rounded" panose="020B0500000000000000" pitchFamily="34" charset="0"/>
                <a:cs typeface="Arial-Rounded" panose="020B0500000000000000" pitchFamily="34" charset="0"/>
              </a:rPr>
              <a:t>Hai bàn tay em. </a:t>
            </a:r>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algn="r"/>
            <a:r>
              <a:rPr lang="en-US" sz="2400" b="1">
                <a:latin typeface="Arial-Rounded" panose="020B0500000000000000" pitchFamily="34" charset="0"/>
                <a:ea typeface="Arial-Rounded" panose="020B0500000000000000" pitchFamily="34" charset="0"/>
                <a:cs typeface="Arial-Rounded" panose="020B0500000000000000" pitchFamily="34" charset="0"/>
              </a:rPr>
              <a:t>HUY CẬN</a:t>
            </a:r>
          </a:p>
        </p:txBody>
      </p:sp>
      <p:sp>
        <p:nvSpPr>
          <p:cNvPr id="21" name="Hộp Văn bản 20">
            <a:extLst>
              <a:ext uri="{FF2B5EF4-FFF2-40B4-BE49-F238E27FC236}">
                <a16:creationId xmlns:a16="http://schemas.microsoft.com/office/drawing/2014/main" id="{C3209A11-6FC6-A6D2-F999-5349225A36A0}"/>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cxnSp>
        <p:nvCxnSpPr>
          <p:cNvPr id="22" name="Đường nối Thẳng 21">
            <a:extLst>
              <a:ext uri="{FF2B5EF4-FFF2-40B4-BE49-F238E27FC236}">
                <a16:creationId xmlns:a16="http://schemas.microsoft.com/office/drawing/2014/main" id="{CC9B3825-FB98-4663-8D54-DDE46204B31D}"/>
              </a:ext>
            </a:extLst>
          </p:cNvPr>
          <p:cNvCxnSpPr/>
          <p:nvPr/>
        </p:nvCxnSpPr>
        <p:spPr>
          <a:xfrm>
            <a:off x="1582057" y="5818674"/>
            <a:ext cx="111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5449D849-C3F7-0871-E28F-85FB408892B6}"/>
              </a:ext>
            </a:extLst>
          </p:cNvPr>
          <p:cNvCxnSpPr>
            <a:cxnSpLocks/>
          </p:cNvCxnSpPr>
          <p:nvPr/>
        </p:nvCxnSpPr>
        <p:spPr>
          <a:xfrm>
            <a:off x="5334139" y="1428103"/>
            <a:ext cx="14730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1E8FA7CA-B7EB-AFCD-D7DC-136236572F8E}"/>
              </a:ext>
            </a:extLst>
          </p:cNvPr>
          <p:cNvCxnSpPr>
            <a:cxnSpLocks/>
          </p:cNvCxnSpPr>
          <p:nvPr/>
        </p:nvCxnSpPr>
        <p:spPr>
          <a:xfrm>
            <a:off x="5744236" y="2204618"/>
            <a:ext cx="15709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DA7ACC65-C5AA-609D-C685-72E3423F50BC}"/>
              </a:ext>
            </a:extLst>
          </p:cNvPr>
          <p:cNvCxnSpPr>
            <a:cxnSpLocks/>
          </p:cNvCxnSpPr>
          <p:nvPr/>
        </p:nvCxnSpPr>
        <p:spPr>
          <a:xfrm>
            <a:off x="5457648" y="3256905"/>
            <a:ext cx="73995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39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5842108-84D1-4E33-E2FC-9CF0E0A61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362" y="1259357"/>
            <a:ext cx="6323276" cy="4339286"/>
          </a:xfrm>
          <a:prstGeom prst="rect">
            <a:avLst/>
          </a:prstGeom>
        </p:spPr>
      </p:pic>
    </p:spTree>
    <p:extLst>
      <p:ext uri="{BB962C8B-B14F-4D97-AF65-F5344CB8AC3E}">
        <p14:creationId xmlns:p14="http://schemas.microsoft.com/office/powerpoint/2010/main" val="413806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1392885" y="1255800"/>
            <a:ext cx="10151415"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600">
                <a:effectLst/>
                <a:latin typeface="AvantGarde" panose="00000400000000000000" pitchFamily="2" charset="0"/>
                <a:ea typeface="AvantGarde" panose="00000400000000000000" pitchFamily="2" charset="0"/>
                <a:cs typeface="AvantGarde" panose="00000400000000000000" pitchFamily="2" charset="0"/>
              </a:rPr>
              <a:t>Hai bàn tay của bạn nhỏ đẹp như thế nào? </a:t>
            </a:r>
            <a:endParaRPr lang="en-US" sz="3600" b="1">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1">
            <a:extLst>
              <a:ext uri="{FF2B5EF4-FFF2-40B4-BE49-F238E27FC236}">
                <a16:creationId xmlns:a16="http://schemas.microsoft.com/office/drawing/2014/main" id="{182BF6A9-3BC6-4929-A0A6-62CF9EAF4FE3}"/>
              </a:ext>
            </a:extLst>
          </p:cNvPr>
          <p:cNvSpPr/>
          <p:nvPr/>
        </p:nvSpPr>
        <p:spPr>
          <a:xfrm>
            <a:off x="505831" y="2739878"/>
            <a:ext cx="11180338" cy="2862322"/>
          </a:xfrm>
          <a:prstGeom prst="rect">
            <a:avLst/>
          </a:prstGeom>
        </p:spPr>
        <p:txBody>
          <a:bodyPr wrap="square">
            <a:spAutoFit/>
          </a:bodyPr>
          <a:lstStyle/>
          <a:p>
            <a:pPr algn="ctr"/>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bàn tay của bạn nhỏ đẹp như nụ hoa hồng.</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bàn tay em </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Như hoa đầu cành</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Hoa hồng hồng nụ</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Cánh tròn ngón xinh. </a:t>
            </a:r>
          </a:p>
        </p:txBody>
      </p:sp>
    </p:spTree>
    <p:extLst>
      <p:ext uri="{BB962C8B-B14F-4D97-AF65-F5344CB8AC3E}">
        <p14:creationId xmlns:p14="http://schemas.microsoft.com/office/powerpoint/2010/main" val="280804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1392885" y="1255800"/>
            <a:ext cx="10151415"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a:effectLst/>
                <a:latin typeface="AvantGarde" panose="00000400000000000000" pitchFamily="2" charset="0"/>
                <a:ea typeface="AvantGarde" panose="00000400000000000000" pitchFamily="2" charset="0"/>
                <a:cs typeface="AvantGarde" panose="00000400000000000000" pitchFamily="2" charset="0"/>
              </a:rPr>
              <a:t>Hai bàn tay thân thiết với bạn nhỏ như thế nào?</a:t>
            </a:r>
            <a:endParaRPr lang="en-US" sz="3600" b="1">
              <a:latin typeface="AvantGarde" panose="00000400000000000000" pitchFamily="2" charset="0"/>
              <a:ea typeface="AvantGarde" panose="00000400000000000000" pitchFamily="2" charset="0"/>
              <a:cs typeface="AvantGarde" panose="00000400000000000000" pitchFamily="2" charset="0"/>
            </a:endParaRPr>
          </a:p>
        </p:txBody>
      </p:sp>
      <p:sp>
        <p:nvSpPr>
          <p:cNvPr id="2" name="Rectangle 40">
            <a:extLst>
              <a:ext uri="{FF2B5EF4-FFF2-40B4-BE49-F238E27FC236}">
                <a16:creationId xmlns:a16="http://schemas.microsoft.com/office/drawing/2014/main" id="{53991AC5-D470-0FAF-6F86-A4ED052A1764}"/>
              </a:ext>
            </a:extLst>
          </p:cNvPr>
          <p:cNvSpPr/>
          <p:nvPr/>
        </p:nvSpPr>
        <p:spPr>
          <a:xfrm>
            <a:off x="1392885" y="2739878"/>
            <a:ext cx="10210801" cy="2862322"/>
          </a:xfrm>
          <a:prstGeom prst="rect">
            <a:avLst/>
          </a:prstGeom>
        </p:spPr>
        <p:txBody>
          <a:bodyPr wrap="square">
            <a:spAutoFit/>
          </a:bodyPr>
          <a:lstStyle/>
          <a:p>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bàn tay rất thân thiết với bạn nhỏ: </a:t>
            </a:r>
          </a:p>
          <a:p>
            <a:pPr lvl="5"/>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Đêm em nằm ngủ </a:t>
            </a:r>
          </a:p>
          <a:p>
            <a:pPr lvl="5"/>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hoa ngủ cùng </a:t>
            </a:r>
          </a:p>
          <a:p>
            <a:pPr lvl="5"/>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Hoa thì bên má</a:t>
            </a:r>
          </a:p>
          <a:p>
            <a:pPr lvl="5"/>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Hoa ấp cạnh lòng.</a:t>
            </a:r>
          </a:p>
        </p:txBody>
      </p:sp>
    </p:spTree>
    <p:extLst>
      <p:ext uri="{BB962C8B-B14F-4D97-AF65-F5344CB8AC3E}">
        <p14:creationId xmlns:p14="http://schemas.microsoft.com/office/powerpoint/2010/main" val="199040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1392885" y="1255800"/>
            <a:ext cx="10151415"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3. </a:t>
            </a:r>
            <a:r>
              <a:rPr lang="en-US" sz="3600">
                <a:effectLst/>
                <a:latin typeface="AvantGarde" panose="00000400000000000000" pitchFamily="2" charset="0"/>
                <a:ea typeface="AvantGarde" panose="00000400000000000000" pitchFamily="2" charset="0"/>
                <a:cs typeface="AvantGarde" panose="00000400000000000000" pitchFamily="2" charset="0"/>
              </a:rPr>
              <a:t>Hằng ngày, hai bàn tay làm những việc gì? </a:t>
            </a:r>
            <a:endParaRPr lang="en-US" sz="3600" b="1">
              <a:effectLst/>
              <a:latin typeface="AvantGarde" panose="00000400000000000000" pitchFamily="2" charset="0"/>
              <a:ea typeface="AvantGarde" panose="00000400000000000000" pitchFamily="2" charset="0"/>
              <a:cs typeface="AvantGarde" panose="00000400000000000000" pitchFamily="2" charset="0"/>
            </a:endParaRPr>
          </a:p>
        </p:txBody>
      </p:sp>
      <p:sp>
        <p:nvSpPr>
          <p:cNvPr id="2" name="Rectangle 11">
            <a:extLst>
              <a:ext uri="{FF2B5EF4-FFF2-40B4-BE49-F238E27FC236}">
                <a16:creationId xmlns:a16="http://schemas.microsoft.com/office/drawing/2014/main" id="{D39D09C3-A4F3-E45E-3C90-6827C20D5A9C}"/>
              </a:ext>
            </a:extLst>
          </p:cNvPr>
          <p:cNvSpPr/>
          <p:nvPr/>
        </p:nvSpPr>
        <p:spPr>
          <a:xfrm>
            <a:off x="529771" y="2739878"/>
            <a:ext cx="11132458" cy="2862322"/>
          </a:xfrm>
          <a:prstGeom prst="rect">
            <a:avLst/>
          </a:prstGeom>
        </p:spPr>
        <p:txBody>
          <a:bodyPr wrap="square">
            <a:spAutoFit/>
          </a:bodyPr>
          <a:lstStyle/>
          <a:p>
            <a:pPr algn="just"/>
            <a:r>
              <a:rPr lang="nl-NL" sz="360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bàn tay giúp bạn nhỏ đánh răng, viết chữ.</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Tay em đánh răng </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Răng trắng hoa nhài. </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Tay em chải tóc </a:t>
            </a:r>
          </a:p>
          <a:p>
            <a:pPr lvl="6"/>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Tóc ngời ánh mai.</a:t>
            </a:r>
          </a:p>
        </p:txBody>
      </p:sp>
    </p:spTree>
    <p:extLst>
      <p:ext uri="{BB962C8B-B14F-4D97-AF65-F5344CB8AC3E}">
        <p14:creationId xmlns:p14="http://schemas.microsoft.com/office/powerpoint/2010/main" val="34784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529" y="1261684"/>
            <a:ext cx="6248942" cy="4334632"/>
          </a:xfrm>
          <a:prstGeom prst="rect">
            <a:avLst/>
          </a:prstGeom>
        </p:spPr>
      </p:pic>
    </p:spTree>
    <p:extLst>
      <p:ext uri="{BB962C8B-B14F-4D97-AF65-F5344CB8AC3E}">
        <p14:creationId xmlns:p14="http://schemas.microsoft.com/office/powerpoint/2010/main" val="3916561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UTM Avo" panose="020406030505060202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1392885" y="1139687"/>
            <a:ext cx="10341915"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4. </a:t>
            </a:r>
            <a:r>
              <a:rPr lang="en-US" sz="3600">
                <a:effectLst/>
                <a:latin typeface="AvantGarde" panose="00000400000000000000" pitchFamily="2" charset="0"/>
                <a:ea typeface="AvantGarde" panose="00000400000000000000" pitchFamily="2" charset="0"/>
                <a:cs typeface="AvantGarde" panose="00000400000000000000" pitchFamily="2" charset="0"/>
              </a:rPr>
              <a:t>Khổ thơ nào cho biết bạn nhỏ rất yêu quý hai bàn tay của mình? </a:t>
            </a:r>
          </a:p>
        </p:txBody>
      </p:sp>
      <p:sp>
        <p:nvSpPr>
          <p:cNvPr id="2" name="Rectangle 40">
            <a:extLst>
              <a:ext uri="{FF2B5EF4-FFF2-40B4-BE49-F238E27FC236}">
                <a16:creationId xmlns:a16="http://schemas.microsoft.com/office/drawing/2014/main" id="{4AD3AF16-403D-1619-306A-7DDB6CB78F56}"/>
              </a:ext>
            </a:extLst>
          </p:cNvPr>
          <p:cNvSpPr/>
          <p:nvPr/>
        </p:nvSpPr>
        <p:spPr>
          <a:xfrm>
            <a:off x="791881" y="2456129"/>
            <a:ext cx="11124348" cy="3416320"/>
          </a:xfrm>
          <a:prstGeom prst="rect">
            <a:avLst/>
          </a:prstGeom>
        </p:spPr>
        <p:txBody>
          <a:bodyPr wrap="square">
            <a:spAutoFit/>
          </a:bodyPr>
          <a:lstStyle/>
          <a:p>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Khổ thơ 5 cho biết bạn nhỏ rất yêu quỷ hai bàn tay của mình: </a:t>
            </a:r>
          </a:p>
          <a:p>
            <a:pPr lvl="7"/>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Có khi một mình </a:t>
            </a:r>
          </a:p>
          <a:p>
            <a:pPr lvl="7"/>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Nhìn tay thủ thỉ</a:t>
            </a:r>
          </a:p>
          <a:p>
            <a:pPr lvl="7"/>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Em yêu em quý </a:t>
            </a:r>
          </a:p>
          <a:p>
            <a:pPr lvl="7"/>
            <a:r>
              <a:rPr lang="en-US" sz="3600">
                <a:solidFill>
                  <a:srgbClr val="0070C0"/>
                </a:solidFill>
                <a:latin typeface="AvantGarde" panose="00000400000000000000" pitchFamily="2" charset="0"/>
                <a:ea typeface="AvantGarde" panose="00000400000000000000" pitchFamily="2" charset="0"/>
                <a:cs typeface="AvantGarde" panose="00000400000000000000" pitchFamily="2" charset="0"/>
              </a:rPr>
              <a:t>Hai bàn tay em.</a:t>
            </a:r>
          </a:p>
        </p:txBody>
      </p:sp>
    </p:spTree>
    <p:extLst>
      <p:ext uri="{BB962C8B-B14F-4D97-AF65-F5344CB8AC3E}">
        <p14:creationId xmlns:p14="http://schemas.microsoft.com/office/powerpoint/2010/main" val="346895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5F2C45BB-A883-B669-C25D-A11E2845103F}"/>
              </a:ext>
            </a:extLst>
          </p:cNvPr>
          <p:cNvPicPr>
            <a:picLocks noChangeAspect="1"/>
          </p:cNvPicPr>
          <p:nvPr/>
        </p:nvPicPr>
        <p:blipFill>
          <a:blip r:embed="rId3"/>
          <a:stretch>
            <a:fillRect/>
          </a:stretch>
        </p:blipFill>
        <p:spPr>
          <a:xfrm>
            <a:off x="7525513" y="185979"/>
            <a:ext cx="4727447" cy="5968501"/>
          </a:xfrm>
          <a:prstGeom prst="rect">
            <a:avLst/>
          </a:prstGeom>
          <a:ln>
            <a:noFill/>
          </a:ln>
          <a:effectLst>
            <a:softEdge rad="112500"/>
          </a:effectLst>
        </p:spPr>
      </p:pic>
      <p:sp>
        <p:nvSpPr>
          <p:cNvPr id="4" name="Hộp Văn bản 3">
            <a:extLst>
              <a:ext uri="{FF2B5EF4-FFF2-40B4-BE49-F238E27FC236}">
                <a16:creationId xmlns:a16="http://schemas.microsoft.com/office/drawing/2014/main" id="{BB7666CA-3460-5DDD-4275-CD3590F225FF}"/>
              </a:ext>
            </a:extLst>
          </p:cNvPr>
          <p:cNvSpPr txBox="1"/>
          <p:nvPr/>
        </p:nvSpPr>
        <p:spPr>
          <a:xfrm>
            <a:off x="623619" y="657902"/>
            <a:ext cx="7025410" cy="5262979"/>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Như hoa đầu cành</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hồng hồng nụ</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Cánh tròn ngắn xinh.</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pPr lvl="4"/>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Đêm em nằm ngủ</a:t>
            </a:r>
          </a:p>
          <a:p>
            <a:pPr lvl="4"/>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hoa ngủ cùng</a:t>
            </a:r>
          </a:p>
          <a:p>
            <a:pPr lvl="4"/>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thì bên má</a:t>
            </a:r>
          </a:p>
          <a:p>
            <a:pPr lvl="4"/>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Hoa ấp cạnh lòng.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pPr lvl="8"/>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Tay em đánh răng</a:t>
            </a:r>
          </a:p>
          <a:p>
            <a:pPr lvl="8"/>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Răng trắng hoa nhài.</a:t>
            </a:r>
          </a:p>
          <a:p>
            <a:pPr lvl="8"/>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Tay em chải tóc</a:t>
            </a:r>
          </a:p>
          <a:p>
            <a:pPr lvl="8"/>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Tóc ngời ánh mai.</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11571"/>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grpSp>
        <p:nvGrpSpPr>
          <p:cNvPr id="12" name="Nhóm 11">
            <a:extLst>
              <a:ext uri="{FF2B5EF4-FFF2-40B4-BE49-F238E27FC236}">
                <a16:creationId xmlns:a16="http://schemas.microsoft.com/office/drawing/2014/main" id="{887D5586-145A-7610-C11B-130FD5EC079B}"/>
              </a:ext>
            </a:extLst>
          </p:cNvPr>
          <p:cNvGrpSpPr/>
          <p:nvPr/>
        </p:nvGrpSpPr>
        <p:grpSpPr>
          <a:xfrm>
            <a:off x="423199" y="5323909"/>
            <a:ext cx="2884548" cy="713772"/>
            <a:chOff x="508724" y="6144228"/>
            <a:chExt cx="2884548" cy="713772"/>
          </a:xfrm>
        </p:grpSpPr>
        <p:sp>
          <p:nvSpPr>
            <p:cNvPr id="11" name="Hình chữ nhật: Góc Tròn 10">
              <a:extLst>
                <a:ext uri="{FF2B5EF4-FFF2-40B4-BE49-F238E27FC236}">
                  <a16:creationId xmlns:a16="http://schemas.microsoft.com/office/drawing/2014/main" id="{DC2AFD0B-BB33-175D-40FC-A04CC333D444}"/>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Nhóm 9">
              <a:extLst>
                <a:ext uri="{FF2B5EF4-FFF2-40B4-BE49-F238E27FC236}">
                  <a16:creationId xmlns:a16="http://schemas.microsoft.com/office/drawing/2014/main" id="{E080484F-9379-2343-4E3B-7296F3310202}"/>
                </a:ext>
              </a:extLst>
            </p:cNvPr>
            <p:cNvGrpSpPr/>
            <p:nvPr/>
          </p:nvGrpSpPr>
          <p:grpSpPr>
            <a:xfrm>
              <a:off x="508724" y="6144228"/>
              <a:ext cx="713772" cy="713772"/>
              <a:chOff x="508724" y="6144228"/>
              <a:chExt cx="713772" cy="713772"/>
            </a:xfrm>
          </p:grpSpPr>
          <p:sp>
            <p:nvSpPr>
              <p:cNvPr id="8" name="Hình Bầu dục 7">
                <a:extLst>
                  <a:ext uri="{FF2B5EF4-FFF2-40B4-BE49-F238E27FC236}">
                    <a16:creationId xmlns:a16="http://schemas.microsoft.com/office/drawing/2014/main" id="{11F0E035-D6BD-D926-9AE2-DB1CB4FED409}"/>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id="{3D0C8BD8-B0AB-D40B-E20C-E2B0E160F39E}"/>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a:t>
                </a:r>
              </a:p>
            </p:txBody>
          </p:sp>
        </p:grpSp>
      </p:grpSp>
      <p:sp>
        <p:nvSpPr>
          <p:cNvPr id="13" name="Hộp Văn bản 12">
            <a:extLst>
              <a:ext uri="{FF2B5EF4-FFF2-40B4-BE49-F238E27FC236}">
                <a16:creationId xmlns:a16="http://schemas.microsoft.com/office/drawing/2014/main" id="{AE6DFBBC-8D86-B6C0-2D0B-11AB4252BA06}"/>
              </a:ext>
            </a:extLst>
          </p:cNvPr>
          <p:cNvSpPr txBox="1"/>
          <p:nvPr/>
        </p:nvSpPr>
        <p:spPr>
          <a:xfrm>
            <a:off x="1203056" y="5410281"/>
            <a:ext cx="2038605"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Học thuộc</a:t>
            </a:r>
          </a:p>
        </p:txBody>
      </p:sp>
      <p:sp>
        <p:nvSpPr>
          <p:cNvPr id="2" name="Hình chữ nhật 1">
            <a:extLst>
              <a:ext uri="{FF2B5EF4-FFF2-40B4-BE49-F238E27FC236}">
                <a16:creationId xmlns:a16="http://schemas.microsoft.com/office/drawing/2014/main" id="{4A169C09-1409-D608-DEE4-2A04D13BC9B7}"/>
              </a:ext>
            </a:extLst>
          </p:cNvPr>
          <p:cNvSpPr/>
          <p:nvPr/>
        </p:nvSpPr>
        <p:spPr>
          <a:xfrm>
            <a:off x="623619" y="1066800"/>
            <a:ext cx="2618042"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2">
            <a:extLst>
              <a:ext uri="{FF2B5EF4-FFF2-40B4-BE49-F238E27FC236}">
                <a16:creationId xmlns:a16="http://schemas.microsoft.com/office/drawing/2014/main" id="{98EB2F8C-2EF8-4FA8-04E2-95EE64F451BE}"/>
              </a:ext>
            </a:extLst>
          </p:cNvPr>
          <p:cNvSpPr/>
          <p:nvPr/>
        </p:nvSpPr>
        <p:spPr>
          <a:xfrm>
            <a:off x="689705" y="1841457"/>
            <a:ext cx="2830928" cy="411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ình chữ nhật 13">
            <a:extLst>
              <a:ext uri="{FF2B5EF4-FFF2-40B4-BE49-F238E27FC236}">
                <a16:creationId xmlns:a16="http://schemas.microsoft.com/office/drawing/2014/main" id="{A2158542-8085-9140-A578-EAFF92A61FC2}"/>
              </a:ext>
            </a:extLst>
          </p:cNvPr>
          <p:cNvSpPr/>
          <p:nvPr/>
        </p:nvSpPr>
        <p:spPr>
          <a:xfrm>
            <a:off x="2401711" y="2912060"/>
            <a:ext cx="2618042"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14">
            <a:extLst>
              <a:ext uri="{FF2B5EF4-FFF2-40B4-BE49-F238E27FC236}">
                <a16:creationId xmlns:a16="http://schemas.microsoft.com/office/drawing/2014/main" id="{68DDA18E-E179-81DD-F7B7-9F139B3D48BD}"/>
              </a:ext>
            </a:extLst>
          </p:cNvPr>
          <p:cNvSpPr/>
          <p:nvPr/>
        </p:nvSpPr>
        <p:spPr>
          <a:xfrm>
            <a:off x="2488523" y="3602251"/>
            <a:ext cx="2618042"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15">
            <a:extLst>
              <a:ext uri="{FF2B5EF4-FFF2-40B4-BE49-F238E27FC236}">
                <a16:creationId xmlns:a16="http://schemas.microsoft.com/office/drawing/2014/main" id="{1A4BD26F-3745-2EC1-0ABA-680BBA9835DE}"/>
              </a:ext>
            </a:extLst>
          </p:cNvPr>
          <p:cNvSpPr/>
          <p:nvPr/>
        </p:nvSpPr>
        <p:spPr>
          <a:xfrm>
            <a:off x="4233134" y="4727142"/>
            <a:ext cx="2975385" cy="433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16">
            <a:extLst>
              <a:ext uri="{FF2B5EF4-FFF2-40B4-BE49-F238E27FC236}">
                <a16:creationId xmlns:a16="http://schemas.microsoft.com/office/drawing/2014/main" id="{3099FE07-07B1-FE8F-85AC-4A576B72E409}"/>
              </a:ext>
            </a:extLst>
          </p:cNvPr>
          <p:cNvSpPr/>
          <p:nvPr/>
        </p:nvSpPr>
        <p:spPr>
          <a:xfrm>
            <a:off x="4259728" y="5500497"/>
            <a:ext cx="2975385" cy="433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4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2" grpId="0" animBg="1"/>
      <p:bldP spid="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CA6FEBCB-77D7-5EB1-2D13-C6A562E811F4}"/>
              </a:ext>
            </a:extLst>
          </p:cNvPr>
          <p:cNvGrpSpPr/>
          <p:nvPr/>
        </p:nvGrpSpPr>
        <p:grpSpPr>
          <a:xfrm>
            <a:off x="1922799" y="1283265"/>
            <a:ext cx="8773438" cy="4563537"/>
            <a:chOff x="6418599" y="4636134"/>
            <a:chExt cx="8773438" cy="4563537"/>
          </a:xfrm>
        </p:grpSpPr>
        <p:pic>
          <p:nvPicPr>
            <p:cNvPr id="4" name="Picture 16" descr="Frame Border Transparent PNG Gold Image​ | Gallery Yopriceville -  High-Quality Images and Transparent… | Clip art frames borders, Frame  border design, Frame clipart">
              <a:extLst>
                <a:ext uri="{FF2B5EF4-FFF2-40B4-BE49-F238E27FC236}">
                  <a16:creationId xmlns:a16="http://schemas.microsoft.com/office/drawing/2014/main" id="{114F0A3A-DA61-2E69-D921-F821B393A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49" y="2531184"/>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611219AF-786E-F931-F781-1B479ADF395E}"/>
                </a:ext>
              </a:extLst>
            </p:cNvPr>
            <p:cNvSpPr/>
            <p:nvPr/>
          </p:nvSpPr>
          <p:spPr>
            <a:xfrm>
              <a:off x="7190934" y="5349172"/>
              <a:ext cx="7228766" cy="3137462"/>
            </a:xfrm>
            <a:prstGeom prst="rect">
              <a:avLst/>
            </a:prstGeom>
          </p:spPr>
          <p:txBody>
            <a:bodyPr wrap="square">
              <a:spAutoFit/>
            </a:bodyPr>
            <a:lstStyle/>
            <a:p>
              <a:pPr algn="just">
                <a:lnSpc>
                  <a:spcPct val="120000"/>
                </a:lnSpc>
              </a:pPr>
              <a:r>
                <a:rPr lang="en-US" sz="2800" b="1">
                  <a:solidFill>
                    <a:schemeClr val="accent2">
                      <a:lumMod val="75000"/>
                    </a:schemeClr>
                  </a:solidFill>
                  <a:effectLst/>
                  <a:latin typeface="AvantGarde" panose="00000400000000000000" pitchFamily="2" charset="0"/>
                  <a:ea typeface="AvantGarde" panose="00000400000000000000" pitchFamily="2" charset="0"/>
                  <a:cs typeface="AvantGarde" panose="00000400000000000000" pitchFamily="2" charset="0"/>
                </a:rPr>
                <a:t>Hai bàn tay là bạn của em. Hai bàn tay rất đẹp, rất dễ thương, rất có ích và đáng yêu. Nhà thơ Huy Cận gọi hai bàn tay ấy là hai bông hoa. Vì vậy mà bốn khổ thơ đầu trong bài thơ của ông đều lặp lại ít nhất một lần từ hoa.</a:t>
              </a:r>
              <a:endParaRPr lang="en-US" sz="28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grpSp>
      <p:pic>
        <p:nvPicPr>
          <p:cNvPr id="7" name="Hình ảnh 6" descr="Ảnh có chứa người máy&#10;&#10;Mô tả được tạo tự động">
            <a:extLst>
              <a:ext uri="{FF2B5EF4-FFF2-40B4-BE49-F238E27FC236}">
                <a16:creationId xmlns:a16="http://schemas.microsoft.com/office/drawing/2014/main" id="{EDEF2854-40D2-E193-517C-434EE4D10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33" y="2942103"/>
            <a:ext cx="3383314" cy="3683911"/>
          </a:xfrm>
          <a:prstGeom prst="rect">
            <a:avLst/>
          </a:prstGeom>
        </p:spPr>
      </p:pic>
      <p:grpSp>
        <p:nvGrpSpPr>
          <p:cNvPr id="9" name="Nhóm 8">
            <a:extLst>
              <a:ext uri="{FF2B5EF4-FFF2-40B4-BE49-F238E27FC236}">
                <a16:creationId xmlns:a16="http://schemas.microsoft.com/office/drawing/2014/main" id="{D01F23DD-DD35-EFE4-AC37-14C50EF2ED7D}"/>
              </a:ext>
            </a:extLst>
          </p:cNvPr>
          <p:cNvGrpSpPr/>
          <p:nvPr/>
        </p:nvGrpSpPr>
        <p:grpSpPr>
          <a:xfrm>
            <a:off x="4659099" y="304800"/>
            <a:ext cx="3300838" cy="707886"/>
            <a:chOff x="4659099" y="304800"/>
            <a:chExt cx="3300838" cy="707886"/>
          </a:xfrm>
        </p:grpSpPr>
        <p:sp>
          <p:nvSpPr>
            <p:cNvPr id="2" name="Rectangle 41">
              <a:extLst>
                <a:ext uri="{FF2B5EF4-FFF2-40B4-BE49-F238E27FC236}">
                  <a16:creationId xmlns:a16="http://schemas.microsoft.com/office/drawing/2014/main" id="{17EC02BA-8FD3-1663-F8DD-7402BF9F01D0}"/>
                </a:ext>
              </a:extLst>
            </p:cNvPr>
            <p:cNvSpPr/>
            <p:nvPr/>
          </p:nvSpPr>
          <p:spPr>
            <a:xfrm>
              <a:off x="4659099" y="304800"/>
              <a:ext cx="3300838" cy="707886"/>
            </a:xfrm>
            <a:prstGeom prst="rect">
              <a:avLst/>
            </a:prstGeom>
          </p:spPr>
          <p:txBody>
            <a:bodyPr wrap="square">
              <a:spAutoFit/>
            </a:bodyPr>
            <a:lstStyle/>
            <a:p>
              <a:pPr algn="ctr"/>
              <a:r>
                <a:rPr lang="en-US" sz="4000" b="1">
                  <a:ln w="190500">
                    <a:solidFill>
                      <a:srgbClr val="FF0000"/>
                    </a:solidFill>
                  </a:ln>
                  <a:solidFill>
                    <a:srgbClr val="FF0000">
                      <a:alpha val="96000"/>
                    </a:srgbClr>
                  </a:solidFill>
                  <a:latin typeface="AvantGarde" panose="00000400000000000000" pitchFamily="2" charset="0"/>
                  <a:ea typeface="AvantGarde" panose="00000400000000000000" pitchFamily="2" charset="0"/>
                  <a:cs typeface="AvantGarde" panose="00000400000000000000" pitchFamily="2" charset="0"/>
                </a:rPr>
                <a:t>NỘI DUNG</a:t>
              </a:r>
            </a:p>
          </p:txBody>
        </p:sp>
        <p:sp>
          <p:nvSpPr>
            <p:cNvPr id="8" name="Rectangle 41">
              <a:extLst>
                <a:ext uri="{FF2B5EF4-FFF2-40B4-BE49-F238E27FC236}">
                  <a16:creationId xmlns:a16="http://schemas.microsoft.com/office/drawing/2014/main" id="{4925F14A-E539-3AA7-D737-8958F649E939}"/>
                </a:ext>
              </a:extLst>
            </p:cNvPr>
            <p:cNvSpPr/>
            <p:nvPr/>
          </p:nvSpPr>
          <p:spPr>
            <a:xfrm>
              <a:off x="4659099" y="304800"/>
              <a:ext cx="3300838" cy="707886"/>
            </a:xfrm>
            <a:prstGeom prst="rect">
              <a:avLst/>
            </a:prstGeom>
          </p:spPr>
          <p:txBody>
            <a:bodyPr wrap="square">
              <a:spAutoFit/>
            </a:bodyPr>
            <a:lstStyle/>
            <a:p>
              <a:pPr algn="ctr"/>
              <a:r>
                <a:rPr lang="en-US" sz="4000" b="1">
                  <a:solidFill>
                    <a:schemeClr val="bg1"/>
                  </a:solidFill>
                  <a:latin typeface="AvantGarde" panose="00000400000000000000" pitchFamily="2" charset="0"/>
                  <a:ea typeface="AvantGarde" panose="00000400000000000000" pitchFamily="2" charset="0"/>
                  <a:cs typeface="AvantGarde" panose="00000400000000000000" pitchFamily="2" charset="0"/>
                </a:rPr>
                <a:t>NỘI DUNG</a:t>
              </a:r>
            </a:p>
          </p:txBody>
        </p:sp>
      </p:grpSp>
    </p:spTree>
    <p:extLst>
      <p:ext uri="{BB962C8B-B14F-4D97-AF65-F5344CB8AC3E}">
        <p14:creationId xmlns:p14="http://schemas.microsoft.com/office/powerpoint/2010/main" val="363241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8AC7E06-226F-33C7-261B-31AD4D5C8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769" y="1259357"/>
            <a:ext cx="6248461" cy="4339286"/>
          </a:xfrm>
          <a:prstGeom prst="rect">
            <a:avLst/>
          </a:prstGeom>
        </p:spPr>
      </p:pic>
    </p:spTree>
    <p:extLst>
      <p:ext uri="{BB962C8B-B14F-4D97-AF65-F5344CB8AC3E}">
        <p14:creationId xmlns:p14="http://schemas.microsoft.com/office/powerpoint/2010/main" val="295463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383D06F-8057-6BE8-D20D-61F1A530526A}"/>
              </a:ext>
            </a:extLst>
          </p:cNvPr>
          <p:cNvSpPr txBox="1"/>
          <p:nvPr/>
        </p:nvSpPr>
        <p:spPr>
          <a:xfrm>
            <a:off x="305083" y="483222"/>
            <a:ext cx="11581833" cy="646331"/>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600">
                <a:latin typeface="AvantGarde" panose="00000400000000000000" pitchFamily="2" charset="0"/>
                <a:ea typeface="AvantGarde" panose="00000400000000000000" pitchFamily="2" charset="0"/>
                <a:cs typeface="AvantGarde" panose="00000400000000000000" pitchFamily="2" charset="0"/>
              </a:rPr>
              <a:t>Tìm từ so sánh trong các câu thơ sau: </a:t>
            </a:r>
          </a:p>
        </p:txBody>
      </p:sp>
      <p:sp>
        <p:nvSpPr>
          <p:cNvPr id="17" name="TextBox 11">
            <a:extLst>
              <a:ext uri="{FF2B5EF4-FFF2-40B4-BE49-F238E27FC236}">
                <a16:creationId xmlns:a16="http://schemas.microsoft.com/office/drawing/2014/main" id="{FD4B659D-7FEE-6F05-C693-4D5C2ADF0C5E}"/>
              </a:ext>
            </a:extLst>
          </p:cNvPr>
          <p:cNvSpPr txBox="1"/>
          <p:nvPr/>
        </p:nvSpPr>
        <p:spPr>
          <a:xfrm>
            <a:off x="213643" y="1207791"/>
            <a:ext cx="8107398" cy="1200329"/>
          </a:xfrm>
          <a:prstGeom prst="rect">
            <a:avLst/>
          </a:prstGeom>
          <a:noFill/>
        </p:spPr>
        <p:txBody>
          <a:bodyPr wrap="square" rtlCol="0">
            <a:spAutoFit/>
          </a:bodyPr>
          <a:lstStyle/>
          <a:p>
            <a:pPr marL="808038" indent="-652463" defTabSz="808038">
              <a:buAutoNum type="alphaLcParenR"/>
            </a:pPr>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a:latin typeface="AvantGarde" panose="00000400000000000000" pitchFamily="2" charset="0"/>
                <a:ea typeface="AvantGarde" panose="00000400000000000000" pitchFamily="2" charset="0"/>
                <a:cs typeface="AvantGarde" panose="00000400000000000000" pitchFamily="2" charset="0"/>
              </a:rPr>
              <a:t>Hai bàn tay em</a:t>
            </a:r>
          </a:p>
          <a:p>
            <a:pPr indent="898525"/>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a:latin typeface="AvantGarde" panose="00000400000000000000" pitchFamily="2" charset="0"/>
                <a:ea typeface="AvantGarde" panose="00000400000000000000" pitchFamily="2" charset="0"/>
                <a:cs typeface="AvantGarde" panose="00000400000000000000" pitchFamily="2" charset="0"/>
              </a:rPr>
              <a:t>Như hoa đầu cành</a:t>
            </a:r>
          </a:p>
        </p:txBody>
      </p:sp>
      <p:pic>
        <p:nvPicPr>
          <p:cNvPr id="9" name="Hình ảnh 8" descr="Ảnh có chứa văn bản&#10;&#10;Mô tả được tạo tự động">
            <a:extLst>
              <a:ext uri="{FF2B5EF4-FFF2-40B4-BE49-F238E27FC236}">
                <a16:creationId xmlns:a16="http://schemas.microsoft.com/office/drawing/2014/main" id="{1AD4E701-3631-D9CC-FA72-60E63A5C50D8}"/>
              </a:ext>
            </a:extLst>
          </p:cNvPr>
          <p:cNvPicPr>
            <a:picLocks noChangeAspect="1"/>
          </p:cNvPicPr>
          <p:nvPr/>
        </p:nvPicPr>
        <p:blipFill rotWithShape="1">
          <a:blip r:embed="rId3">
            <a:extLst>
              <a:ext uri="{28A0092B-C50C-407E-A947-70E740481C1C}">
                <a14:useLocalDpi xmlns:a14="http://schemas.microsoft.com/office/drawing/2010/main" val="0"/>
              </a:ext>
            </a:extLst>
          </a:blip>
          <a:srcRect l="63000" t="33017" r="6875" b="26446"/>
          <a:stretch/>
        </p:blipFill>
        <p:spPr>
          <a:xfrm>
            <a:off x="8198835" y="1129553"/>
            <a:ext cx="3672841" cy="2179320"/>
          </a:xfrm>
          <a:prstGeom prst="rect">
            <a:avLst/>
          </a:prstGeom>
          <a:ln>
            <a:noFill/>
          </a:ln>
          <a:effectLst>
            <a:softEdge rad="112500"/>
          </a:effectLst>
        </p:spPr>
      </p:pic>
      <p:sp>
        <p:nvSpPr>
          <p:cNvPr id="10" name="TextBox 11">
            <a:extLst>
              <a:ext uri="{FF2B5EF4-FFF2-40B4-BE49-F238E27FC236}">
                <a16:creationId xmlns:a16="http://schemas.microsoft.com/office/drawing/2014/main" id="{C5D7D7CF-4BF7-4C52-15A0-D0C5C7552955}"/>
              </a:ext>
            </a:extLst>
          </p:cNvPr>
          <p:cNvSpPr txBox="1"/>
          <p:nvPr/>
        </p:nvSpPr>
        <p:spPr>
          <a:xfrm>
            <a:off x="213643" y="2571146"/>
            <a:ext cx="10606757" cy="1631216"/>
          </a:xfrm>
          <a:prstGeom prst="rect">
            <a:avLst/>
          </a:prstGeom>
          <a:noFill/>
        </p:spPr>
        <p:txBody>
          <a:bodyPr wrap="square" rtlCol="0">
            <a:spAutoFit/>
          </a:bodyPr>
          <a:lstStyle/>
          <a:p>
            <a:pPr marL="155575" defTabSz="808038"/>
            <a:r>
              <a:rPr lang="en-US" sz="3600" dirty="0">
                <a:solidFill>
                  <a:srgbClr val="00B050"/>
                </a:solidFill>
                <a:latin typeface="AvantGarde" panose="00000400000000000000" pitchFamily="2" charset="0"/>
                <a:ea typeface="AvantGarde" panose="00000400000000000000" pitchFamily="2" charset="0"/>
                <a:cs typeface="AvantGarde" panose="00000400000000000000" pitchFamily="2" charset="0"/>
              </a:rPr>
              <a:t>b)  </a:t>
            </a:r>
            <a:r>
              <a:rPr lang="en-US" sz="3600" dirty="0" err="1">
                <a:latin typeface="AvantGarde" panose="00000400000000000000" pitchFamily="2" charset="0"/>
                <a:ea typeface="AvantGarde" panose="00000400000000000000" pitchFamily="2" charset="0"/>
                <a:cs typeface="AvantGarde" panose="00000400000000000000" pitchFamily="2" charset="0"/>
              </a:rPr>
              <a:t>Trẻ</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em</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như</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búp</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trên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cành</a:t>
            </a:r>
            <a:endParaRPr lang="en-US" sz="3600" dirty="0">
              <a:latin typeface="AvantGarde" panose="00000400000000000000" pitchFamily="2" charset="0"/>
              <a:ea typeface="AvantGarde" panose="00000400000000000000" pitchFamily="2" charset="0"/>
              <a:cs typeface="AvantGarde" panose="00000400000000000000" pitchFamily="2" charset="0"/>
            </a:endParaRPr>
          </a:p>
          <a:p>
            <a:pPr marL="155575" defTabSz="808038"/>
            <a:r>
              <a:rPr lang="en-US" sz="3600" dirty="0" err="1">
                <a:latin typeface="AvantGarde" panose="00000400000000000000" pitchFamily="2" charset="0"/>
                <a:ea typeface="AvantGarde" panose="00000400000000000000" pitchFamily="2" charset="0"/>
                <a:cs typeface="AvantGarde" panose="00000400000000000000" pitchFamily="2" charset="0"/>
              </a:rPr>
              <a:t>Biết</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ăn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ngủ</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biết</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học</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hành</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là</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ngoan</a:t>
            </a:r>
            <a:r>
              <a:rPr lang="en-US" sz="3600" dirty="0">
                <a:latin typeface="AvantGarde" panose="00000400000000000000" pitchFamily="2" charset="0"/>
                <a:ea typeface="AvantGarde" panose="00000400000000000000" pitchFamily="2" charset="0"/>
                <a:cs typeface="AvantGarde" panose="00000400000000000000" pitchFamily="2" charset="0"/>
              </a:rPr>
              <a:t>.</a:t>
            </a:r>
          </a:p>
          <a:p>
            <a:pPr indent="898525" algn="r"/>
            <a:r>
              <a:rPr lang="en-US" sz="2400" b="1" dirty="0">
                <a:latin typeface="AvantGarde" panose="00000400000000000000" pitchFamily="2" charset="0"/>
                <a:ea typeface="AvantGarde" panose="00000400000000000000" pitchFamily="2" charset="0"/>
                <a:cs typeface="AvantGarde" panose="00000400000000000000" pitchFamily="2" charset="0"/>
              </a:rPr>
              <a:t>HỒ CHÍ MINH</a:t>
            </a:r>
          </a:p>
        </p:txBody>
      </p:sp>
      <p:sp>
        <p:nvSpPr>
          <p:cNvPr id="11" name="TextBox 11">
            <a:extLst>
              <a:ext uri="{FF2B5EF4-FFF2-40B4-BE49-F238E27FC236}">
                <a16:creationId xmlns:a16="http://schemas.microsoft.com/office/drawing/2014/main" id="{F670AE81-61D8-F172-2451-9E7C7D4EE7C4}"/>
              </a:ext>
            </a:extLst>
          </p:cNvPr>
          <p:cNvSpPr txBox="1"/>
          <p:nvPr/>
        </p:nvSpPr>
        <p:spPr>
          <a:xfrm>
            <a:off x="213643" y="4105073"/>
            <a:ext cx="9661877" cy="1631216"/>
          </a:xfrm>
          <a:prstGeom prst="rect">
            <a:avLst/>
          </a:prstGeom>
          <a:noFill/>
        </p:spPr>
        <p:txBody>
          <a:bodyPr wrap="square" rtlCol="0">
            <a:spAutoFit/>
          </a:bodyPr>
          <a:lstStyle/>
          <a:p>
            <a:pPr marL="155575" defTabSz="808038"/>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c)	 </a:t>
            </a:r>
            <a:r>
              <a:rPr lang="en-US" sz="3600">
                <a:latin typeface="AvantGarde" panose="00000400000000000000" pitchFamily="2" charset="0"/>
                <a:ea typeface="AvantGarde" panose="00000400000000000000" pitchFamily="2" charset="0"/>
                <a:cs typeface="AvantGarde" panose="00000400000000000000" pitchFamily="2" charset="0"/>
              </a:rPr>
              <a:t>Ông trăng như cái mâm vàng</a:t>
            </a:r>
          </a:p>
          <a:p>
            <a:pPr indent="898525"/>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a:latin typeface="AvantGarde" panose="00000400000000000000" pitchFamily="2" charset="0"/>
                <a:ea typeface="AvantGarde" panose="00000400000000000000" pitchFamily="2" charset="0"/>
                <a:cs typeface="AvantGarde" panose="00000400000000000000" pitchFamily="2" charset="0"/>
              </a:rPr>
              <a:t>Mọc lên từ đáy đầm làng quê ta.</a:t>
            </a:r>
          </a:p>
          <a:p>
            <a:pPr indent="898525" algn="r"/>
            <a:r>
              <a:rPr lang="en-US" sz="2400" b="1">
                <a:latin typeface="AvantGarde" panose="00000400000000000000" pitchFamily="2" charset="0"/>
                <a:ea typeface="AvantGarde" panose="00000400000000000000" pitchFamily="2" charset="0"/>
                <a:cs typeface="AvantGarde" panose="00000400000000000000" pitchFamily="2" charset="0"/>
              </a:rPr>
              <a:t>PHẠM ĐÔNG HƯNG</a:t>
            </a:r>
          </a:p>
        </p:txBody>
      </p:sp>
      <p:pic>
        <p:nvPicPr>
          <p:cNvPr id="15" name="Hình ảnh 14" descr="Ảnh có chứa văn bản&#10;&#10;Mô tả được tạo tự động">
            <a:extLst>
              <a:ext uri="{FF2B5EF4-FFF2-40B4-BE49-F238E27FC236}">
                <a16:creationId xmlns:a16="http://schemas.microsoft.com/office/drawing/2014/main" id="{24D7BC16-5141-190E-8B59-75007F9544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28300" y="4906516"/>
            <a:ext cx="2363700" cy="2363700"/>
          </a:xfrm>
          <a:prstGeom prst="rect">
            <a:avLst/>
          </a:prstGeom>
        </p:spPr>
      </p:pic>
    </p:spTree>
    <p:extLst>
      <p:ext uri="{BB962C8B-B14F-4D97-AF65-F5344CB8AC3E}">
        <p14:creationId xmlns:p14="http://schemas.microsoft.com/office/powerpoint/2010/main" val="25388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2801CBD-AD3F-85EB-803C-3EF41A483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714" y="1614037"/>
            <a:ext cx="6428572" cy="3629926"/>
          </a:xfrm>
          <a:prstGeom prst="rect">
            <a:avLst/>
          </a:prstGeom>
        </p:spPr>
      </p:pic>
    </p:spTree>
    <p:extLst>
      <p:ext uri="{BB962C8B-B14F-4D97-AF65-F5344CB8AC3E}">
        <p14:creationId xmlns:p14="http://schemas.microsoft.com/office/powerpoint/2010/main" val="233857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383D06F-8057-6BE8-D20D-61F1A530526A}"/>
              </a:ext>
            </a:extLst>
          </p:cNvPr>
          <p:cNvSpPr txBox="1"/>
          <p:nvPr/>
        </p:nvSpPr>
        <p:spPr>
          <a:xfrm>
            <a:off x="305083" y="483222"/>
            <a:ext cx="11581833" cy="646331"/>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600">
                <a:latin typeface="AvantGarde" panose="00000400000000000000" pitchFamily="2" charset="0"/>
                <a:ea typeface="AvantGarde" panose="00000400000000000000" pitchFamily="2" charset="0"/>
                <a:cs typeface="AvantGarde" panose="00000400000000000000" pitchFamily="2" charset="0"/>
              </a:rPr>
              <a:t>Tìm từ so sánh trong các câu thơ sau: </a:t>
            </a:r>
          </a:p>
        </p:txBody>
      </p:sp>
      <p:sp>
        <p:nvSpPr>
          <p:cNvPr id="17" name="TextBox 11">
            <a:extLst>
              <a:ext uri="{FF2B5EF4-FFF2-40B4-BE49-F238E27FC236}">
                <a16:creationId xmlns:a16="http://schemas.microsoft.com/office/drawing/2014/main" id="{FD4B659D-7FEE-6F05-C693-4D5C2ADF0C5E}"/>
              </a:ext>
            </a:extLst>
          </p:cNvPr>
          <p:cNvSpPr txBox="1"/>
          <p:nvPr/>
        </p:nvSpPr>
        <p:spPr>
          <a:xfrm>
            <a:off x="213643" y="1207791"/>
            <a:ext cx="8107398" cy="1200329"/>
          </a:xfrm>
          <a:prstGeom prst="rect">
            <a:avLst/>
          </a:prstGeom>
          <a:noFill/>
        </p:spPr>
        <p:txBody>
          <a:bodyPr wrap="square" rtlCol="0">
            <a:spAutoFit/>
          </a:bodyPr>
          <a:lstStyle/>
          <a:p>
            <a:pPr marL="808038" indent="-652463" defTabSz="808038">
              <a:buAutoNum type="alphaLcParenR"/>
            </a:pPr>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Hai bàn tay </a:t>
            </a:r>
            <a:r>
              <a:rPr lang="en-US" sz="3600">
                <a:latin typeface="AvantGarde" panose="00000400000000000000" pitchFamily="2" charset="0"/>
                <a:ea typeface="AvantGarde" panose="00000400000000000000" pitchFamily="2" charset="0"/>
                <a:cs typeface="AvantGarde" panose="00000400000000000000" pitchFamily="2" charset="0"/>
              </a:rPr>
              <a:t>em</a:t>
            </a:r>
          </a:p>
          <a:p>
            <a:pPr indent="898525"/>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a:latin typeface="AvantGarde" panose="00000400000000000000" pitchFamily="2" charset="0"/>
                <a:ea typeface="AvantGarde" panose="00000400000000000000" pitchFamily="2" charset="0"/>
                <a:cs typeface="AvantGarde" panose="00000400000000000000" pitchFamily="2" charset="0"/>
              </a:rPr>
              <a:t>Như </a:t>
            </a: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hoa đầu cành</a:t>
            </a:r>
          </a:p>
        </p:txBody>
      </p:sp>
      <p:pic>
        <p:nvPicPr>
          <p:cNvPr id="9" name="Hình ảnh 8" descr="Ảnh có chứa văn bản&#10;&#10;Mô tả được tạo tự động">
            <a:extLst>
              <a:ext uri="{FF2B5EF4-FFF2-40B4-BE49-F238E27FC236}">
                <a16:creationId xmlns:a16="http://schemas.microsoft.com/office/drawing/2014/main" id="{1AD4E701-3631-D9CC-FA72-60E63A5C50D8}"/>
              </a:ext>
            </a:extLst>
          </p:cNvPr>
          <p:cNvPicPr>
            <a:picLocks noChangeAspect="1"/>
          </p:cNvPicPr>
          <p:nvPr/>
        </p:nvPicPr>
        <p:blipFill rotWithShape="1">
          <a:blip r:embed="rId3">
            <a:extLst>
              <a:ext uri="{28A0092B-C50C-407E-A947-70E740481C1C}">
                <a14:useLocalDpi xmlns:a14="http://schemas.microsoft.com/office/drawing/2010/main" val="0"/>
              </a:ext>
            </a:extLst>
          </a:blip>
          <a:srcRect l="63000" t="33017" r="6875" b="26446"/>
          <a:stretch/>
        </p:blipFill>
        <p:spPr>
          <a:xfrm>
            <a:off x="8198835" y="1129553"/>
            <a:ext cx="3672841" cy="2179320"/>
          </a:xfrm>
          <a:prstGeom prst="rect">
            <a:avLst/>
          </a:prstGeom>
          <a:ln>
            <a:noFill/>
          </a:ln>
          <a:effectLst>
            <a:softEdge rad="112500"/>
          </a:effectLst>
        </p:spPr>
      </p:pic>
      <p:sp>
        <p:nvSpPr>
          <p:cNvPr id="10" name="TextBox 11">
            <a:extLst>
              <a:ext uri="{FF2B5EF4-FFF2-40B4-BE49-F238E27FC236}">
                <a16:creationId xmlns:a16="http://schemas.microsoft.com/office/drawing/2014/main" id="{C5D7D7CF-4BF7-4C52-15A0-D0C5C7552955}"/>
              </a:ext>
            </a:extLst>
          </p:cNvPr>
          <p:cNvSpPr txBox="1"/>
          <p:nvPr/>
        </p:nvSpPr>
        <p:spPr>
          <a:xfrm>
            <a:off x="213643" y="2571146"/>
            <a:ext cx="9661877" cy="1631216"/>
          </a:xfrm>
          <a:prstGeom prst="rect">
            <a:avLst/>
          </a:prstGeom>
          <a:noFill/>
        </p:spPr>
        <p:txBody>
          <a:bodyPr wrap="square" rtlCol="0">
            <a:spAutoFit/>
          </a:bodyPr>
          <a:lstStyle/>
          <a:p>
            <a:pPr marL="155575" defTabSz="808038"/>
            <a:r>
              <a:rPr lang="en-US" sz="3600">
                <a:solidFill>
                  <a:srgbClr val="00B050"/>
                </a:solidFill>
                <a:latin typeface="AvantGarde" panose="00000400000000000000" pitchFamily="2" charset="0"/>
                <a:ea typeface="AvantGarde" panose="00000400000000000000" pitchFamily="2" charset="0"/>
                <a:cs typeface="AvantGarde" panose="00000400000000000000" pitchFamily="2" charset="0"/>
              </a:rPr>
              <a:t>b)  </a:t>
            </a: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Trẻ em </a:t>
            </a:r>
            <a:r>
              <a:rPr lang="en-US" sz="3600">
                <a:latin typeface="AvantGarde" panose="00000400000000000000" pitchFamily="2" charset="0"/>
                <a:ea typeface="AvantGarde" panose="00000400000000000000" pitchFamily="2" charset="0"/>
                <a:cs typeface="AvantGarde" panose="00000400000000000000" pitchFamily="2" charset="0"/>
              </a:rPr>
              <a:t>như </a:t>
            </a:r>
            <a:r>
              <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rPr>
              <a:t>búp trên cành</a:t>
            </a:r>
          </a:p>
          <a:p>
            <a:pPr marL="155575" defTabSz="808038"/>
            <a:r>
              <a:rPr lang="en-US" sz="3600">
                <a:latin typeface="AvantGarde" panose="00000400000000000000" pitchFamily="2" charset="0"/>
                <a:ea typeface="AvantGarde" panose="00000400000000000000" pitchFamily="2" charset="0"/>
                <a:cs typeface="AvantGarde" panose="00000400000000000000" pitchFamily="2" charset="0"/>
              </a:rPr>
              <a:t>Biết ăn ngủ, biết học hành là ngoan.</a:t>
            </a:r>
          </a:p>
          <a:p>
            <a:pPr indent="898525" algn="r"/>
            <a:r>
              <a:rPr lang="en-US" sz="2400" b="1">
                <a:latin typeface="AvantGarde" panose="00000400000000000000" pitchFamily="2" charset="0"/>
                <a:ea typeface="AvantGarde" panose="00000400000000000000" pitchFamily="2" charset="0"/>
                <a:cs typeface="AvantGarde" panose="00000400000000000000" pitchFamily="2" charset="0"/>
              </a:rPr>
              <a:t>HỒ CHÍ MINH</a:t>
            </a:r>
          </a:p>
        </p:txBody>
      </p:sp>
      <p:sp>
        <p:nvSpPr>
          <p:cNvPr id="11" name="TextBox 11">
            <a:extLst>
              <a:ext uri="{FF2B5EF4-FFF2-40B4-BE49-F238E27FC236}">
                <a16:creationId xmlns:a16="http://schemas.microsoft.com/office/drawing/2014/main" id="{F670AE81-61D8-F172-2451-9E7C7D4EE7C4}"/>
              </a:ext>
            </a:extLst>
          </p:cNvPr>
          <p:cNvSpPr txBox="1"/>
          <p:nvPr/>
        </p:nvSpPr>
        <p:spPr>
          <a:xfrm>
            <a:off x="213643" y="4105073"/>
            <a:ext cx="9661877" cy="1631216"/>
          </a:xfrm>
          <a:prstGeom prst="rect">
            <a:avLst/>
          </a:prstGeom>
          <a:noFill/>
        </p:spPr>
        <p:txBody>
          <a:bodyPr wrap="square" rtlCol="0">
            <a:spAutoFit/>
          </a:bodyPr>
          <a:lstStyle/>
          <a:p>
            <a:pPr marL="155575" defTabSz="808038"/>
            <a:r>
              <a:rPr lang="en-US" sz="3600" dirty="0">
                <a:solidFill>
                  <a:srgbClr val="00B050"/>
                </a:solidFill>
                <a:latin typeface="AvantGarde" panose="00000400000000000000" pitchFamily="2" charset="0"/>
                <a:ea typeface="AvantGarde" panose="00000400000000000000" pitchFamily="2" charset="0"/>
                <a:cs typeface="AvantGarde" panose="00000400000000000000" pitchFamily="2" charset="0"/>
              </a:rPr>
              <a:t>c)	 </a:t>
            </a:r>
            <a:r>
              <a:rPr lang="en-US" sz="36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Ông</a:t>
            </a:r>
            <a:r>
              <a:rPr lang="en-US"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trăng</a:t>
            </a:r>
            <a:r>
              <a:rPr lang="en-US"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như</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cái</a:t>
            </a:r>
            <a:r>
              <a:rPr lang="en-US"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mâm</a:t>
            </a:r>
            <a:r>
              <a:rPr lang="en-US"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vàng</a:t>
            </a:r>
            <a:endParaRPr lang="en-US" sz="36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a:p>
            <a:pPr indent="898525"/>
            <a:r>
              <a:rPr lang="en-US" sz="360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Mọc</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lên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từ</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đáy</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đầm</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làng</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quê</a:t>
            </a:r>
            <a:r>
              <a:rPr lang="en-US" sz="3600" dirty="0">
                <a:latin typeface="AvantGarde" panose="00000400000000000000" pitchFamily="2" charset="0"/>
                <a:ea typeface="AvantGarde" panose="00000400000000000000" pitchFamily="2" charset="0"/>
                <a:cs typeface="AvantGarde" panose="00000400000000000000" pitchFamily="2" charset="0"/>
              </a:rPr>
              <a:t> ta.</a:t>
            </a:r>
          </a:p>
          <a:p>
            <a:pPr indent="898525" algn="r"/>
            <a:r>
              <a:rPr lang="en-US" sz="2400" b="1" dirty="0">
                <a:latin typeface="AvantGarde" panose="00000400000000000000" pitchFamily="2" charset="0"/>
                <a:ea typeface="AvantGarde" panose="00000400000000000000" pitchFamily="2" charset="0"/>
                <a:cs typeface="AvantGarde" panose="00000400000000000000" pitchFamily="2" charset="0"/>
              </a:rPr>
              <a:t>PHẠM ĐÔNG HƯNG</a:t>
            </a:r>
          </a:p>
        </p:txBody>
      </p:sp>
    </p:spTree>
    <p:extLst>
      <p:ext uri="{BB962C8B-B14F-4D97-AF65-F5344CB8AC3E}">
        <p14:creationId xmlns:p14="http://schemas.microsoft.com/office/powerpoint/2010/main" val="1308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8D1CF6D0-3356-ACE8-951D-E81F168D98D7}"/>
              </a:ext>
            </a:extLst>
          </p:cNvPr>
          <p:cNvSpPr txBox="1"/>
          <p:nvPr/>
        </p:nvSpPr>
        <p:spPr>
          <a:xfrm>
            <a:off x="0" y="542805"/>
            <a:ext cx="11438231" cy="1200329"/>
          </a:xfrm>
          <a:prstGeom prst="rect">
            <a:avLst/>
          </a:prstGeom>
          <a:noFill/>
        </p:spPr>
        <p:txBody>
          <a:bodyPr wrap="square" rtlCol="0">
            <a:spAutoFit/>
          </a:bodyPr>
          <a:lstStyle/>
          <a:p>
            <a:pPr algn="just"/>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a:effectLst/>
                <a:latin typeface="AvantGarde" panose="00000400000000000000" pitchFamily="2" charset="0"/>
                <a:ea typeface="AvantGarde" panose="00000400000000000000" pitchFamily="2" charset="0"/>
                <a:cs typeface="AvantGarde" panose="00000400000000000000" pitchFamily="2" charset="0"/>
              </a:rPr>
              <a:t>Trong các câu thơ sau, từ so sánh được thay bằng dấu câu gì?</a:t>
            </a:r>
            <a:endParaRPr lang="en-US" sz="3600" b="1">
              <a:latin typeface="AvantGarde" panose="00000400000000000000" pitchFamily="2" charset="0"/>
              <a:ea typeface="AvantGarde" panose="00000400000000000000" pitchFamily="2" charset="0"/>
              <a:cs typeface="AvantGarde" panose="00000400000000000000" pitchFamily="2" charset="0"/>
            </a:endParaRPr>
          </a:p>
        </p:txBody>
      </p:sp>
      <p:pic>
        <p:nvPicPr>
          <p:cNvPr id="3" name="Hình ảnh 2" descr="Ảnh có chứa văn bản&#10;&#10;Mô tả được tạo tự động">
            <a:extLst>
              <a:ext uri="{FF2B5EF4-FFF2-40B4-BE49-F238E27FC236}">
                <a16:creationId xmlns:a16="http://schemas.microsoft.com/office/drawing/2014/main" id="{C11E0570-F753-6874-69D8-E9FE6793F39D}"/>
              </a:ext>
            </a:extLst>
          </p:cNvPr>
          <p:cNvPicPr>
            <a:picLocks noChangeAspect="1"/>
          </p:cNvPicPr>
          <p:nvPr/>
        </p:nvPicPr>
        <p:blipFill rotWithShape="1">
          <a:blip r:embed="rId3">
            <a:extLst>
              <a:ext uri="{28A0092B-C50C-407E-A947-70E740481C1C}">
                <a14:useLocalDpi xmlns:a14="http://schemas.microsoft.com/office/drawing/2010/main" val="0"/>
              </a:ext>
            </a:extLst>
          </a:blip>
          <a:srcRect l="70375" t="26880" r="10875" b="18552"/>
          <a:stretch/>
        </p:blipFill>
        <p:spPr>
          <a:xfrm>
            <a:off x="9152231" y="1231802"/>
            <a:ext cx="2286000" cy="2197198"/>
          </a:xfrm>
          <a:prstGeom prst="rect">
            <a:avLst/>
          </a:prstGeom>
          <a:ln>
            <a:noFill/>
          </a:ln>
          <a:effectLst>
            <a:softEdge rad="112500"/>
          </a:effectLst>
        </p:spPr>
      </p:pic>
      <p:sp>
        <p:nvSpPr>
          <p:cNvPr id="5" name="TextBox 11">
            <a:extLst>
              <a:ext uri="{FF2B5EF4-FFF2-40B4-BE49-F238E27FC236}">
                <a16:creationId xmlns:a16="http://schemas.microsoft.com/office/drawing/2014/main" id="{C9C0BFB6-91E4-A4B8-38E1-909CE8D6FF69}"/>
              </a:ext>
            </a:extLst>
          </p:cNvPr>
          <p:cNvSpPr txBox="1"/>
          <p:nvPr/>
        </p:nvSpPr>
        <p:spPr>
          <a:xfrm>
            <a:off x="376884" y="2037167"/>
            <a:ext cx="11438231" cy="1200329"/>
          </a:xfrm>
          <a:prstGeom prst="rect">
            <a:avLst/>
          </a:prstGeom>
          <a:noFill/>
        </p:spPr>
        <p:txBody>
          <a:bodyPr wrap="square" rtlCol="0">
            <a:spAutoFit/>
          </a:bodyPr>
          <a:lstStyle/>
          <a:p>
            <a:pPr algn="just"/>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a) 	</a:t>
            </a:r>
            <a:r>
              <a:rPr lang="en-US" sz="3600" b="1">
                <a:effectLst/>
                <a:latin typeface="AvantGarde" panose="00000400000000000000" pitchFamily="2" charset="0"/>
                <a:ea typeface="AvantGarde" panose="00000400000000000000" pitchFamily="2" charset="0"/>
                <a:cs typeface="AvantGarde" panose="00000400000000000000" pitchFamily="2" charset="0"/>
              </a:rPr>
              <a:t>Diều em – lưỡi liềm</a:t>
            </a:r>
          </a:p>
          <a:p>
            <a:pPr algn="just"/>
            <a:r>
              <a:rPr lang="en-US" sz="3600" b="1">
                <a:latin typeface="AvantGarde" panose="00000400000000000000" pitchFamily="2" charset="0"/>
                <a:ea typeface="AvantGarde" panose="00000400000000000000" pitchFamily="2" charset="0"/>
                <a:cs typeface="AvantGarde" panose="00000400000000000000" pitchFamily="2" charset="0"/>
              </a:rPr>
              <a:t>	Ai quên bỏ lại.</a:t>
            </a:r>
          </a:p>
        </p:txBody>
      </p:sp>
      <p:sp>
        <p:nvSpPr>
          <p:cNvPr id="6" name="TextBox 11">
            <a:extLst>
              <a:ext uri="{FF2B5EF4-FFF2-40B4-BE49-F238E27FC236}">
                <a16:creationId xmlns:a16="http://schemas.microsoft.com/office/drawing/2014/main" id="{91D32DE7-5746-32C3-2BC8-564141033F39}"/>
              </a:ext>
            </a:extLst>
          </p:cNvPr>
          <p:cNvSpPr txBox="1"/>
          <p:nvPr/>
        </p:nvSpPr>
        <p:spPr>
          <a:xfrm>
            <a:off x="376884" y="3384515"/>
            <a:ext cx="11438231" cy="1569660"/>
          </a:xfrm>
          <a:prstGeom prst="rect">
            <a:avLst/>
          </a:prstGeom>
          <a:noFill/>
        </p:spPr>
        <p:txBody>
          <a:bodyPr wrap="square" rtlCol="0">
            <a:spAutoFit/>
          </a:bodyPr>
          <a:lstStyle/>
          <a:p>
            <a:pPr algn="just"/>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b) 	</a:t>
            </a:r>
            <a:r>
              <a:rPr lang="en-US" sz="3600" b="1">
                <a:effectLst/>
                <a:latin typeface="AvantGarde" panose="00000400000000000000" pitchFamily="2" charset="0"/>
                <a:ea typeface="AvantGarde" panose="00000400000000000000" pitchFamily="2" charset="0"/>
                <a:cs typeface="AvantGarde" panose="00000400000000000000" pitchFamily="2" charset="0"/>
              </a:rPr>
              <a:t>Đêm hè, hoa nở cùng sao</a:t>
            </a:r>
          </a:p>
          <a:p>
            <a:pPr algn="just"/>
            <a:r>
              <a:rPr lang="en-US" sz="3600" b="1">
                <a:latin typeface="AvantGarde" panose="00000400000000000000" pitchFamily="2" charset="0"/>
                <a:ea typeface="AvantGarde" panose="00000400000000000000" pitchFamily="2" charset="0"/>
                <a:cs typeface="AvantGarde" panose="00000400000000000000" pitchFamily="2" charset="0"/>
              </a:rPr>
              <a:t>Tàu dừa – chiếc lược chải vào mây xanh.</a:t>
            </a:r>
          </a:p>
          <a:p>
            <a:pPr algn="r"/>
            <a:r>
              <a:rPr lang="en-US" sz="2400" b="1">
                <a:latin typeface="AvantGarde" panose="00000400000000000000" pitchFamily="2" charset="0"/>
                <a:ea typeface="AvantGarde" panose="00000400000000000000" pitchFamily="2" charset="0"/>
                <a:cs typeface="AvantGarde" panose="00000400000000000000" pitchFamily="2" charset="0"/>
              </a:rPr>
              <a:t>TRẦN ĐĂNG KHOA</a:t>
            </a:r>
          </a:p>
        </p:txBody>
      </p:sp>
    </p:spTree>
    <p:extLst>
      <p:ext uri="{BB962C8B-B14F-4D97-AF65-F5344CB8AC3E}">
        <p14:creationId xmlns:p14="http://schemas.microsoft.com/office/powerpoint/2010/main" val="1166769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F1FA5E0-39D6-7075-51CD-C01F4AA16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Hình ảnh 4" descr="Ảnh có chứa người máy&#10;&#10;Mô tả được tạo tự động">
            <a:extLst>
              <a:ext uri="{FF2B5EF4-FFF2-40B4-BE49-F238E27FC236}">
                <a16:creationId xmlns:a16="http://schemas.microsoft.com/office/drawing/2014/main" id="{1F813E04-8089-702C-D654-004864CD0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0834"/>
            <a:ext cx="5039428" cy="5487166"/>
          </a:xfrm>
          <a:prstGeom prst="rect">
            <a:avLst/>
          </a:prstGeom>
        </p:spPr>
      </p:pic>
      <p:sp>
        <p:nvSpPr>
          <p:cNvPr id="7" name="Hộp Văn bản 6">
            <a:extLst>
              <a:ext uri="{FF2B5EF4-FFF2-40B4-BE49-F238E27FC236}">
                <a16:creationId xmlns:a16="http://schemas.microsoft.com/office/drawing/2014/main" id="{B1AD114E-CB0A-FB27-AB4A-B0126591E275}"/>
              </a:ext>
            </a:extLst>
          </p:cNvPr>
          <p:cNvSpPr txBox="1"/>
          <p:nvPr/>
        </p:nvSpPr>
        <p:spPr>
          <a:xfrm>
            <a:off x="5754404" y="1056569"/>
            <a:ext cx="5722620" cy="2554545"/>
          </a:xfrm>
          <a:prstGeom prst="rect">
            <a:avLst/>
          </a:prstGeom>
          <a:noFill/>
        </p:spPr>
        <p:txBody>
          <a:bodyPr wrap="square">
            <a:spAutoFit/>
          </a:bodyPr>
          <a:lstStyle/>
          <a:p>
            <a:r>
              <a:rPr lang="en-US" sz="3200" b="1">
                <a:solidFill>
                  <a:schemeClr val="bg1"/>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Từ so sánh có thể là “là”</a:t>
            </a:r>
          </a:p>
          <a:p>
            <a:r>
              <a:rPr lang="en-US" sz="3200" b="1">
                <a:solidFill>
                  <a:schemeClr val="bg1"/>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“như”... Trong trường hợp trên, từ so sánh bị ẩn, thay bằng một dấu gạch ngang (-).</a:t>
            </a:r>
          </a:p>
        </p:txBody>
      </p:sp>
    </p:spTree>
    <p:extLst>
      <p:ext uri="{BB962C8B-B14F-4D97-AF65-F5344CB8AC3E}">
        <p14:creationId xmlns:p14="http://schemas.microsoft.com/office/powerpoint/2010/main" val="2119960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65DFEBD-88BD-AB9A-5670-5243C9A42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263" y="2320625"/>
            <a:ext cx="6248461" cy="2216749"/>
          </a:xfrm>
          <a:prstGeom prst="rect">
            <a:avLst/>
          </a:prstGeom>
        </p:spPr>
      </p:pic>
    </p:spTree>
    <p:extLst>
      <p:ext uri="{BB962C8B-B14F-4D97-AF65-F5344CB8AC3E}">
        <p14:creationId xmlns:p14="http://schemas.microsoft.com/office/powerpoint/2010/main" val="190933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9B0E23D-B4D6-DDC0-390A-E78704228297}"/>
              </a:ext>
            </a:extLst>
          </p:cNvPr>
          <p:cNvSpPr txBox="1"/>
          <p:nvPr/>
        </p:nvSpPr>
        <p:spPr>
          <a:xfrm>
            <a:off x="1143000" y="1683435"/>
            <a:ext cx="10134599" cy="646331"/>
          </a:xfrm>
          <a:prstGeom prst="rect">
            <a:avLst/>
          </a:prstGeom>
          <a:noFill/>
        </p:spPr>
        <p:txBody>
          <a:bodyPr wrap="square" rtlCol="0">
            <a:spAutoFit/>
          </a:bodyPr>
          <a:lstStyle/>
          <a:p>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1.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Vì</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sao</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gấu</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Mi-sa</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bỏ</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nhà</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ra</a:t>
            </a:r>
            <a:r>
              <a:rPr lang="en-US" sz="3600" b="1" dirty="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latin typeface="Times New Roman" panose="02020603050405020304" pitchFamily="18" charset="0"/>
                <a:ea typeface="AvantGarde" panose="00000400000000000000" pitchFamily="2" charset="0"/>
                <a:cs typeface="Times New Roman" panose="02020603050405020304" pitchFamily="18" charset="0"/>
              </a:rPr>
              <a:t>đi</a:t>
            </a:r>
            <a:r>
              <a:rPr lang="en-US" sz="3600" b="1" dirty="0">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3" name="Hộp Văn bản 2">
            <a:extLst>
              <a:ext uri="{FF2B5EF4-FFF2-40B4-BE49-F238E27FC236}">
                <a16:creationId xmlns:a16="http://schemas.microsoft.com/office/drawing/2014/main" id="{ECD88E12-C396-B2CF-7752-B8F993FBEF03}"/>
              </a:ext>
            </a:extLst>
          </p:cNvPr>
          <p:cNvSpPr txBox="1"/>
          <p:nvPr/>
        </p:nvSpPr>
        <p:spPr>
          <a:xfrm>
            <a:off x="971550" y="2938920"/>
            <a:ext cx="10439400" cy="646331"/>
          </a:xfrm>
          <a:prstGeom prst="rect">
            <a:avLst/>
          </a:prstGeom>
          <a:noFill/>
        </p:spPr>
        <p:txBody>
          <a:bodyPr wrap="square" rtlCol="0">
            <a:spAutoFit/>
          </a:bodyPr>
          <a:lstStyle/>
          <a:p>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2. </a:t>
            </a:r>
            <a:r>
              <a:rPr lang="en-US" sz="3600" b="1" dirty="0" err="1">
                <a:effectLst/>
                <a:latin typeface="Times New Roman" panose="02020603050405020304" pitchFamily="18" charset="0"/>
                <a:ea typeface="AvantGarde" panose="00000400000000000000" pitchFamily="2" charset="0"/>
                <a:cs typeface="Times New Roman" panose="02020603050405020304" pitchFamily="18" charset="0"/>
              </a:rPr>
              <a:t>Em</a:t>
            </a:r>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effectLst/>
                <a:latin typeface="Times New Roman" panose="02020603050405020304" pitchFamily="18" charset="0"/>
                <a:ea typeface="AvantGarde" panose="00000400000000000000" pitchFamily="2" charset="0"/>
                <a:cs typeface="Times New Roman" panose="02020603050405020304" pitchFamily="18" charset="0"/>
              </a:rPr>
              <a:t>có</a:t>
            </a:r>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effectLst/>
                <a:latin typeface="Times New Roman" panose="02020603050405020304" pitchFamily="18" charset="0"/>
                <a:ea typeface="AvantGarde" panose="00000400000000000000" pitchFamily="2" charset="0"/>
                <a:cs typeface="Times New Roman" panose="02020603050405020304" pitchFamily="18" charset="0"/>
              </a:rPr>
              <a:t>nhận</a:t>
            </a:r>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effectLst/>
                <a:latin typeface="Times New Roman" panose="02020603050405020304" pitchFamily="18" charset="0"/>
                <a:ea typeface="AvantGarde" panose="00000400000000000000" pitchFamily="2" charset="0"/>
                <a:cs typeface="Times New Roman" panose="02020603050405020304" pitchFamily="18" charset="0"/>
              </a:rPr>
              <a:t>xét</a:t>
            </a:r>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effectLst/>
                <a:latin typeface="Times New Roman" panose="02020603050405020304" pitchFamily="18" charset="0"/>
                <a:ea typeface="AvantGarde" panose="00000400000000000000" pitchFamily="2" charset="0"/>
                <a:cs typeface="Times New Roman" panose="02020603050405020304" pitchFamily="18" charset="0"/>
              </a:rPr>
              <a:t>gì</a:t>
            </a:r>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effectLst/>
                <a:latin typeface="Times New Roman" panose="02020603050405020304" pitchFamily="18" charset="0"/>
                <a:ea typeface="AvantGarde" panose="00000400000000000000" pitchFamily="2" charset="0"/>
                <a:cs typeface="Times New Roman" panose="02020603050405020304" pitchFamily="18" charset="0"/>
              </a:rPr>
              <a:t>về</a:t>
            </a:r>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effectLst/>
                <a:latin typeface="Times New Roman" panose="02020603050405020304" pitchFamily="18" charset="0"/>
                <a:ea typeface="AvantGarde" panose="00000400000000000000" pitchFamily="2" charset="0"/>
                <a:cs typeface="Times New Roman" panose="02020603050405020304" pitchFamily="18" charset="0"/>
              </a:rPr>
              <a:t>chú</a:t>
            </a:r>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effectLst/>
                <a:latin typeface="Times New Roman" panose="02020603050405020304" pitchFamily="18" charset="0"/>
                <a:ea typeface="AvantGarde" panose="00000400000000000000" pitchFamily="2" charset="0"/>
                <a:cs typeface="Times New Roman" panose="02020603050405020304" pitchFamily="18" charset="0"/>
              </a:rPr>
              <a:t>gấu</a:t>
            </a:r>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effectLst/>
                <a:latin typeface="Times New Roman" panose="02020603050405020304" pitchFamily="18" charset="0"/>
                <a:ea typeface="AvantGarde" panose="00000400000000000000" pitchFamily="2" charset="0"/>
                <a:cs typeface="Times New Roman" panose="02020603050405020304" pitchFamily="18" charset="0"/>
              </a:rPr>
              <a:t>bông</a:t>
            </a:r>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effectLst/>
                <a:latin typeface="Times New Roman" panose="02020603050405020304" pitchFamily="18" charset="0"/>
                <a:ea typeface="AvantGarde" panose="00000400000000000000" pitchFamily="2" charset="0"/>
                <a:cs typeface="Times New Roman" panose="02020603050405020304" pitchFamily="18" charset="0"/>
              </a:rPr>
              <a:t>Mi-sa</a:t>
            </a:r>
            <a:r>
              <a:rPr lang="en-US" sz="3600" b="1" dirty="0">
                <a:effectLst/>
                <a:latin typeface="Times New Roman" panose="02020603050405020304" pitchFamily="18" charset="0"/>
                <a:ea typeface="AvantGarde" panose="00000400000000000000" pitchFamily="2" charset="0"/>
                <a:cs typeface="Times New Roman" panose="02020603050405020304" pitchFamily="18" charset="0"/>
              </a:rPr>
              <a:t>?</a:t>
            </a:r>
            <a:endParaRPr lang="en-US" sz="3600" b="1" dirty="0">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1549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Hình ảnh 4" descr="Ảnh có chứa chong chóng, đồ họa véc-tơ, vật thể ngoài trời&#10;&#10;Mô tả được tạo tự động">
            <a:extLst>
              <a:ext uri="{FF2B5EF4-FFF2-40B4-BE49-F238E27FC236}">
                <a16:creationId xmlns:a16="http://schemas.microsoft.com/office/drawing/2014/main" id="{6295ED7A-38E1-9AE0-F1D3-91E333ED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 y="0"/>
            <a:ext cx="12141411" cy="685800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id="{FCEBDDE8-8F09-E3DA-4642-D92EA73E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414" y="3153325"/>
            <a:ext cx="5668166" cy="2495898"/>
          </a:xfrm>
          <a:prstGeom prst="rect">
            <a:avLst/>
          </a:prstGeom>
        </p:spPr>
      </p:pic>
    </p:spTree>
    <p:extLst>
      <p:ext uri="{BB962C8B-B14F-4D97-AF65-F5344CB8AC3E}">
        <p14:creationId xmlns:p14="http://schemas.microsoft.com/office/powerpoint/2010/main" val="345068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F70E623E-6BC0-8993-7263-2CEAA696FF3A}"/>
              </a:ext>
            </a:extLst>
          </p:cNvPr>
          <p:cNvSpPr txBox="1"/>
          <p:nvPr/>
        </p:nvSpPr>
        <p:spPr>
          <a:xfrm>
            <a:off x="3678677" y="-12187"/>
            <a:ext cx="5150734" cy="769441"/>
          </a:xfrm>
          <a:prstGeom prst="rect">
            <a:avLst/>
          </a:prstGeom>
          <a:noFill/>
        </p:spPr>
        <p:txBody>
          <a:bodyPr wrap="square" rtlCol="0">
            <a:spAutoFit/>
          </a:bodyPr>
          <a:lstStyle/>
          <a:p>
            <a:pPr algn="ctr"/>
            <a:r>
              <a:rPr lang="en-US" sz="44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Hai </a:t>
            </a:r>
            <a:r>
              <a:rPr lang="en-US" sz="4400" b="1" dirty="0" err="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bàn</a:t>
            </a:r>
            <a:r>
              <a:rPr lang="en-US" sz="44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tay</a:t>
            </a:r>
            <a:r>
              <a:rPr lang="en-US" sz="44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em</a:t>
            </a:r>
            <a:endParaRPr lang="en-US" sz="44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8" name="Hình ảnh 7">
            <a:extLst>
              <a:ext uri="{FF2B5EF4-FFF2-40B4-BE49-F238E27FC236}">
                <a16:creationId xmlns:a16="http://schemas.microsoft.com/office/drawing/2014/main" id="{283834EE-119A-3030-55BD-C68B0375369E}"/>
              </a:ext>
            </a:extLst>
          </p:cNvPr>
          <p:cNvPicPr>
            <a:picLocks noChangeAspect="1"/>
          </p:cNvPicPr>
          <p:nvPr/>
        </p:nvPicPr>
        <p:blipFill>
          <a:blip r:embed="rId2"/>
          <a:stretch>
            <a:fillRect/>
          </a:stretch>
        </p:blipFill>
        <p:spPr>
          <a:xfrm>
            <a:off x="2019198" y="726774"/>
            <a:ext cx="8153605" cy="5968501"/>
          </a:xfrm>
          <a:prstGeom prst="rect">
            <a:avLst/>
          </a:prstGeom>
          <a:ln>
            <a:noFill/>
          </a:ln>
          <a:effectLst>
            <a:softEdge rad="112500"/>
          </a:effectLst>
        </p:spPr>
      </p:pic>
    </p:spTree>
    <p:extLst>
      <p:ext uri="{BB962C8B-B14F-4D97-AF65-F5344CB8AC3E}">
        <p14:creationId xmlns:p14="http://schemas.microsoft.com/office/powerpoint/2010/main" val="32302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B5D4433-C88A-57A6-8DA1-BE7CC1D76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67" y="1421403"/>
            <a:ext cx="5486453" cy="4339286"/>
          </a:xfrm>
          <a:prstGeom prst="rect">
            <a:avLst/>
          </a:prstGeom>
        </p:spPr>
      </p:pic>
    </p:spTree>
    <p:extLst>
      <p:ext uri="{BB962C8B-B14F-4D97-AF65-F5344CB8AC3E}">
        <p14:creationId xmlns:p14="http://schemas.microsoft.com/office/powerpoint/2010/main" val="2684647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5F2C45BB-A883-B669-C25D-A11E2845103F}"/>
              </a:ext>
            </a:extLst>
          </p:cNvPr>
          <p:cNvPicPr>
            <a:picLocks noChangeAspect="1"/>
          </p:cNvPicPr>
          <p:nvPr/>
        </p:nvPicPr>
        <p:blipFill>
          <a:blip r:embed="rId2"/>
          <a:stretch>
            <a:fillRect/>
          </a:stretch>
        </p:blipFill>
        <p:spPr>
          <a:xfrm>
            <a:off x="7525513" y="185979"/>
            <a:ext cx="4727447" cy="5968501"/>
          </a:xfrm>
          <a:prstGeom prst="rect">
            <a:avLst/>
          </a:prstGeom>
          <a:ln>
            <a:noFill/>
          </a:ln>
          <a:effectLst>
            <a:softEdge rad="112500"/>
          </a:effectLst>
        </p:spPr>
      </p:pic>
      <p:sp>
        <p:nvSpPr>
          <p:cNvPr id="4" name="Hộp Văn bản 3">
            <a:extLst>
              <a:ext uri="{FF2B5EF4-FFF2-40B4-BE49-F238E27FC236}">
                <a16:creationId xmlns:a16="http://schemas.microsoft.com/office/drawing/2014/main" id="{BB7666CA-3460-5DDD-4275-CD3590F225FF}"/>
              </a:ext>
            </a:extLst>
          </p:cNvPr>
          <p:cNvSpPr txBox="1"/>
          <p:nvPr/>
        </p:nvSpPr>
        <p:spPr>
          <a:xfrm>
            <a:off x="362674" y="642779"/>
            <a:ext cx="3044077" cy="5262979"/>
          </a:xfrm>
          <a:prstGeom prst="rect">
            <a:avLst/>
          </a:prstGeom>
          <a:solidFill>
            <a:srgbClr val="FFFFFF">
              <a:alpha val="69804"/>
            </a:srgbClr>
          </a:solidFill>
        </p:spPr>
        <p:txBody>
          <a:bodyPr wrap="square" rtlCol="0">
            <a:spAutoFit/>
          </a:bodyPr>
          <a:lstStyle/>
          <a:p>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Hai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cành</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hồng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hồng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nụ</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tròn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ngắn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xinh</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Đêm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nằm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ngủ</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Hai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ngủ</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cùng</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má</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ấp</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cạnh</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lòng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răng</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Răng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trắng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nhài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chải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tóc</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Tóc</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ngời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ánh</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mai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11571"/>
            <a:ext cx="5150734" cy="646331"/>
          </a:xfrm>
          <a:prstGeom prst="rect">
            <a:avLst/>
          </a:prstGeom>
          <a:noFill/>
        </p:spPr>
        <p:txBody>
          <a:bodyPr wrap="square" rtlCol="0">
            <a:spAutoFit/>
          </a:bodyPr>
          <a:lstStyle/>
          <a:p>
            <a:pPr algn="ctr"/>
            <a:r>
              <a:rPr lang="en-US" sz="36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Hai </a:t>
            </a:r>
            <a:r>
              <a:rPr lang="en-US" sz="3600" b="1" dirty="0" err="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bàn</a:t>
            </a:r>
            <a:r>
              <a:rPr lang="en-US" sz="36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tay</a:t>
            </a:r>
            <a:r>
              <a:rPr lang="en-US" sz="36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em</a:t>
            </a:r>
            <a:endParaRPr lang="en-US" sz="36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12" name="Nhóm 11">
            <a:extLst>
              <a:ext uri="{FF2B5EF4-FFF2-40B4-BE49-F238E27FC236}">
                <a16:creationId xmlns:a16="http://schemas.microsoft.com/office/drawing/2014/main" id="{887D5586-145A-7610-C11B-130FD5EC079B}"/>
              </a:ext>
            </a:extLst>
          </p:cNvPr>
          <p:cNvGrpSpPr/>
          <p:nvPr/>
        </p:nvGrpSpPr>
        <p:grpSpPr>
          <a:xfrm>
            <a:off x="2626894" y="6121082"/>
            <a:ext cx="2884548" cy="713772"/>
            <a:chOff x="508724" y="6144228"/>
            <a:chExt cx="2884548" cy="713772"/>
          </a:xfrm>
        </p:grpSpPr>
        <p:sp>
          <p:nvSpPr>
            <p:cNvPr id="11" name="Hình chữ nhật: Góc Tròn 10">
              <a:extLst>
                <a:ext uri="{FF2B5EF4-FFF2-40B4-BE49-F238E27FC236}">
                  <a16:creationId xmlns:a16="http://schemas.microsoft.com/office/drawing/2014/main" id="{DC2AFD0B-BB33-175D-40FC-A04CC333D444}"/>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Nhóm 9">
              <a:extLst>
                <a:ext uri="{FF2B5EF4-FFF2-40B4-BE49-F238E27FC236}">
                  <a16:creationId xmlns:a16="http://schemas.microsoft.com/office/drawing/2014/main" id="{E080484F-9379-2343-4E3B-7296F3310202}"/>
                </a:ext>
              </a:extLst>
            </p:cNvPr>
            <p:cNvGrpSpPr/>
            <p:nvPr/>
          </p:nvGrpSpPr>
          <p:grpSpPr>
            <a:xfrm>
              <a:off x="508724" y="6144228"/>
              <a:ext cx="713772" cy="713772"/>
              <a:chOff x="508724" y="6144228"/>
              <a:chExt cx="713772" cy="713772"/>
            </a:xfrm>
          </p:grpSpPr>
          <p:sp>
            <p:nvSpPr>
              <p:cNvPr id="8" name="Hình Bầu dục 7">
                <a:extLst>
                  <a:ext uri="{FF2B5EF4-FFF2-40B4-BE49-F238E27FC236}">
                    <a16:creationId xmlns:a16="http://schemas.microsoft.com/office/drawing/2014/main" id="{11F0E035-D6BD-D926-9AE2-DB1CB4FED409}"/>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id="{3D0C8BD8-B0AB-D40B-E20C-E2B0E160F39E}"/>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1</a:t>
                </a:r>
              </a:p>
            </p:txBody>
          </p:sp>
        </p:grpSp>
      </p:grpSp>
      <p:sp>
        <p:nvSpPr>
          <p:cNvPr id="13" name="Hộp Văn bản 12">
            <a:extLst>
              <a:ext uri="{FF2B5EF4-FFF2-40B4-BE49-F238E27FC236}">
                <a16:creationId xmlns:a16="http://schemas.microsoft.com/office/drawing/2014/main" id="{AE6DFBBC-8D86-B6C0-2D0B-11AB4252BA06}"/>
              </a:ext>
            </a:extLst>
          </p:cNvPr>
          <p:cNvSpPr txBox="1"/>
          <p:nvPr/>
        </p:nvSpPr>
        <p:spPr>
          <a:xfrm>
            <a:off x="3406751" y="6207454"/>
            <a:ext cx="2038605"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Đọc mẫu</a:t>
            </a:r>
          </a:p>
        </p:txBody>
      </p:sp>
      <p:sp>
        <p:nvSpPr>
          <p:cNvPr id="6" name="Hộp Văn bản 5">
            <a:extLst>
              <a:ext uri="{FF2B5EF4-FFF2-40B4-BE49-F238E27FC236}">
                <a16:creationId xmlns:a16="http://schemas.microsoft.com/office/drawing/2014/main" id="{C2B6E7ED-0368-027D-F8CB-4625E2428D9F}"/>
              </a:ext>
            </a:extLst>
          </p:cNvPr>
          <p:cNvSpPr txBox="1"/>
          <p:nvPr/>
        </p:nvSpPr>
        <p:spPr>
          <a:xfrm>
            <a:off x="4233192" y="642778"/>
            <a:ext cx="3386808" cy="3785652"/>
          </a:xfrm>
          <a:prstGeom prst="rect">
            <a:avLst/>
          </a:prstGeom>
          <a:solidFill>
            <a:srgbClr val="FFFFFF">
              <a:alpha val="69804"/>
            </a:srgbClr>
          </a:solidFill>
        </p:spPr>
        <p:txBody>
          <a:bodyPr wrap="square" rtlCol="0">
            <a:spAutoFit/>
          </a:bodyPr>
          <a:lstStyle/>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Giờ</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ngồi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học</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siêng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năng</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Nở</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giấy</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hàng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giăng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giăng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mình</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Nhìn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thủ</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thỉ</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buFontTx/>
              <a:buChar char="-"/>
            </a:pP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quý</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Hai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pPr algn="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HUY CẬN</a:t>
            </a:r>
          </a:p>
        </p:txBody>
      </p:sp>
    </p:spTree>
    <p:extLst>
      <p:ext uri="{BB962C8B-B14F-4D97-AF65-F5344CB8AC3E}">
        <p14:creationId xmlns:p14="http://schemas.microsoft.com/office/powerpoint/2010/main" val="27233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5F2C45BB-A883-B669-C25D-A11E2845103F}"/>
              </a:ext>
            </a:extLst>
          </p:cNvPr>
          <p:cNvPicPr>
            <a:picLocks noChangeAspect="1"/>
          </p:cNvPicPr>
          <p:nvPr/>
        </p:nvPicPr>
        <p:blipFill>
          <a:blip r:embed="rId2"/>
          <a:stretch>
            <a:fillRect/>
          </a:stretch>
        </p:blipFill>
        <p:spPr>
          <a:xfrm>
            <a:off x="7525513" y="185979"/>
            <a:ext cx="4727447" cy="5968501"/>
          </a:xfrm>
          <a:prstGeom prst="rect">
            <a:avLst/>
          </a:prstGeom>
          <a:ln>
            <a:noFill/>
          </a:ln>
          <a:effectLst>
            <a:softEdge rad="112500"/>
          </a:effectLst>
        </p:spPr>
      </p:pic>
      <p:sp>
        <p:nvSpPr>
          <p:cNvPr id="4" name="Hộp Văn bản 3">
            <a:extLst>
              <a:ext uri="{FF2B5EF4-FFF2-40B4-BE49-F238E27FC236}">
                <a16:creationId xmlns:a16="http://schemas.microsoft.com/office/drawing/2014/main" id="{BB7666CA-3460-5DDD-4275-CD3590F225FF}"/>
              </a:ext>
            </a:extLst>
          </p:cNvPr>
          <p:cNvSpPr txBox="1"/>
          <p:nvPr/>
        </p:nvSpPr>
        <p:spPr>
          <a:xfrm>
            <a:off x="362674" y="642779"/>
            <a:ext cx="3044077" cy="5262979"/>
          </a:xfrm>
          <a:prstGeom prst="rect">
            <a:avLst/>
          </a:prstGeom>
          <a:solidFill>
            <a:srgbClr val="FFFFFF">
              <a:alpha val="69804"/>
            </a:srgbClr>
          </a:solidFill>
        </p:spPr>
        <p:txBody>
          <a:bodyPr wrap="square" rtlCol="0">
            <a:spAutoFit/>
          </a:bodyPr>
          <a:lstStyle/>
          <a:p>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Hai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cành</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hồng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hồng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nụ</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tròn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ngắn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xinh</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Đêm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nằm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ngủ</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Hai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ngủ</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cùng</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má</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ấp</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cạnh</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lòng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răng</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Răng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trắng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nhài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chải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tóc</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Tóc</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ngời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ánh</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mai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11571"/>
            <a:ext cx="5150734" cy="646331"/>
          </a:xfrm>
          <a:prstGeom prst="rect">
            <a:avLst/>
          </a:prstGeom>
          <a:noFill/>
        </p:spPr>
        <p:txBody>
          <a:bodyPr wrap="square" rtlCol="0">
            <a:spAutoFit/>
          </a:bodyPr>
          <a:lstStyle/>
          <a:p>
            <a:pPr algn="ctr"/>
            <a:r>
              <a:rPr lang="en-US" sz="36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Hai </a:t>
            </a:r>
            <a:r>
              <a:rPr lang="en-US" sz="3600" b="1" dirty="0" err="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bàn</a:t>
            </a:r>
            <a:r>
              <a:rPr lang="en-US" sz="36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tay</a:t>
            </a:r>
            <a:r>
              <a:rPr lang="en-US" sz="36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em</a:t>
            </a:r>
            <a:endParaRPr lang="en-US" sz="3600" b="1" dirty="0">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6" name="Hộp Văn bản 5">
            <a:extLst>
              <a:ext uri="{FF2B5EF4-FFF2-40B4-BE49-F238E27FC236}">
                <a16:creationId xmlns:a16="http://schemas.microsoft.com/office/drawing/2014/main" id="{C2B6E7ED-0368-027D-F8CB-4625E2428D9F}"/>
              </a:ext>
            </a:extLst>
          </p:cNvPr>
          <p:cNvSpPr txBox="1"/>
          <p:nvPr/>
        </p:nvSpPr>
        <p:spPr>
          <a:xfrm>
            <a:off x="4233192" y="642778"/>
            <a:ext cx="3386808" cy="3785652"/>
          </a:xfrm>
          <a:prstGeom prst="rect">
            <a:avLst/>
          </a:prstGeom>
          <a:solidFill>
            <a:srgbClr val="FFFFFF">
              <a:alpha val="69804"/>
            </a:srgbClr>
          </a:solidFill>
        </p:spPr>
        <p:txBody>
          <a:bodyPr wrap="square" rtlCol="0">
            <a:spAutoFit/>
          </a:bodyPr>
          <a:lstStyle/>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Giờ</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ngồi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học</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siêng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năng</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Nở</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giấy</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hàng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giăng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giăng</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mình</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Nhìn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thủ</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thỉ</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buFontTx/>
              <a:buChar char="-"/>
            </a:pP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quý</a:t>
            </a:r>
            <a:endPar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Hai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pPr algn="r"/>
            <a:r>
              <a:rPr lang="en-US" sz="2400" b="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HUY CẬN</a:t>
            </a:r>
          </a:p>
        </p:txBody>
      </p:sp>
      <p:grpSp>
        <p:nvGrpSpPr>
          <p:cNvPr id="2" name="Nhóm 1">
            <a:extLst>
              <a:ext uri="{FF2B5EF4-FFF2-40B4-BE49-F238E27FC236}">
                <a16:creationId xmlns:a16="http://schemas.microsoft.com/office/drawing/2014/main" id="{C72958D0-F2AA-9094-3D22-0B6CD03E98AD}"/>
              </a:ext>
            </a:extLst>
          </p:cNvPr>
          <p:cNvGrpSpPr/>
          <p:nvPr/>
        </p:nvGrpSpPr>
        <p:grpSpPr>
          <a:xfrm>
            <a:off x="3255665" y="6097932"/>
            <a:ext cx="2884548" cy="713772"/>
            <a:chOff x="508724" y="6144228"/>
            <a:chExt cx="2884548" cy="713772"/>
          </a:xfrm>
        </p:grpSpPr>
        <p:sp>
          <p:nvSpPr>
            <p:cNvPr id="3" name="Hình chữ nhật: Góc Tròn 2">
              <a:extLst>
                <a:ext uri="{FF2B5EF4-FFF2-40B4-BE49-F238E27FC236}">
                  <a16:creationId xmlns:a16="http://schemas.microsoft.com/office/drawing/2014/main" id="{53281FDA-E2DA-DC5E-9915-F8D476D425A5}"/>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B3E8E674-2AAF-66AB-4AB9-C990DAED31FA}"/>
                </a:ext>
              </a:extLst>
            </p:cNvPr>
            <p:cNvGrpSpPr/>
            <p:nvPr/>
          </p:nvGrpSpPr>
          <p:grpSpPr>
            <a:xfrm>
              <a:off x="508724" y="6144228"/>
              <a:ext cx="713772" cy="713772"/>
              <a:chOff x="508724" y="6144228"/>
              <a:chExt cx="713772" cy="713772"/>
            </a:xfrm>
          </p:grpSpPr>
          <p:sp>
            <p:nvSpPr>
              <p:cNvPr id="15" name="Hình Bầu dục 14">
                <a:extLst>
                  <a:ext uri="{FF2B5EF4-FFF2-40B4-BE49-F238E27FC236}">
                    <a16:creationId xmlns:a16="http://schemas.microsoft.com/office/drawing/2014/main" id="{0E130E92-909F-A4B9-454F-551A1C34A17C}"/>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id="{795C64CD-A4E7-3C01-38FB-CBCB134BBB66}"/>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2</a:t>
                </a:r>
              </a:p>
            </p:txBody>
          </p:sp>
        </p:grpSp>
      </p:grpSp>
      <p:sp>
        <p:nvSpPr>
          <p:cNvPr id="17" name="Hộp Văn bản 16">
            <a:extLst>
              <a:ext uri="{FF2B5EF4-FFF2-40B4-BE49-F238E27FC236}">
                <a16:creationId xmlns:a16="http://schemas.microsoft.com/office/drawing/2014/main" id="{F257760F-4E0B-0C2E-F8D4-6CB66C7CA9B4}"/>
              </a:ext>
            </a:extLst>
          </p:cNvPr>
          <p:cNvSpPr txBox="1"/>
          <p:nvPr/>
        </p:nvSpPr>
        <p:spPr>
          <a:xfrm>
            <a:off x="3953703" y="6193636"/>
            <a:ext cx="2366697"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Chia đoạn</a:t>
            </a:r>
          </a:p>
        </p:txBody>
      </p:sp>
    </p:spTree>
    <p:extLst>
      <p:ext uri="{BB962C8B-B14F-4D97-AF65-F5344CB8AC3E}">
        <p14:creationId xmlns:p14="http://schemas.microsoft.com/office/powerpoint/2010/main" val="21644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0FD681A9-A377-57AB-076F-F6F4747D7746}"/>
              </a:ext>
            </a:extLst>
          </p:cNvPr>
          <p:cNvGrpSpPr/>
          <p:nvPr/>
        </p:nvGrpSpPr>
        <p:grpSpPr>
          <a:xfrm>
            <a:off x="3399788" y="6103362"/>
            <a:ext cx="3291530" cy="713772"/>
            <a:chOff x="508724" y="6144228"/>
            <a:chExt cx="3291530" cy="713772"/>
          </a:xfrm>
        </p:grpSpPr>
        <p:sp>
          <p:nvSpPr>
            <p:cNvPr id="3" name="Hình chữ nhật: Góc Tròn 2">
              <a:extLst>
                <a:ext uri="{FF2B5EF4-FFF2-40B4-BE49-F238E27FC236}">
                  <a16:creationId xmlns:a16="http://schemas.microsoft.com/office/drawing/2014/main" id="{9B097AB0-C782-7B97-2346-D9FF860BFFAF}"/>
                </a:ext>
              </a:extLst>
            </p:cNvPr>
            <p:cNvSpPr/>
            <p:nvPr/>
          </p:nvSpPr>
          <p:spPr>
            <a:xfrm>
              <a:off x="548471" y="6177626"/>
              <a:ext cx="32517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Nhóm 5">
              <a:extLst>
                <a:ext uri="{FF2B5EF4-FFF2-40B4-BE49-F238E27FC236}">
                  <a16:creationId xmlns:a16="http://schemas.microsoft.com/office/drawing/2014/main" id="{4EDE5953-EAC2-9481-B3F6-FB031E641AE5}"/>
                </a:ext>
              </a:extLst>
            </p:cNvPr>
            <p:cNvGrpSpPr/>
            <p:nvPr/>
          </p:nvGrpSpPr>
          <p:grpSpPr>
            <a:xfrm>
              <a:off x="508724" y="6144228"/>
              <a:ext cx="713772" cy="713772"/>
              <a:chOff x="508724" y="6144228"/>
              <a:chExt cx="713772" cy="713772"/>
            </a:xfrm>
          </p:grpSpPr>
          <p:sp>
            <p:nvSpPr>
              <p:cNvPr id="7" name="Hình Bầu dục 6">
                <a:extLst>
                  <a:ext uri="{FF2B5EF4-FFF2-40B4-BE49-F238E27FC236}">
                    <a16:creationId xmlns:a16="http://schemas.microsoft.com/office/drawing/2014/main" id="{4E51844B-735E-FC12-C7A0-E804E88E402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55073DF6-FFDD-3434-126E-95B40706975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3</a:t>
                </a:r>
              </a:p>
            </p:txBody>
          </p:sp>
        </p:grpSp>
      </p:grpSp>
      <p:sp>
        <p:nvSpPr>
          <p:cNvPr id="15" name="Hộp Văn bản 14">
            <a:extLst>
              <a:ext uri="{FF2B5EF4-FFF2-40B4-BE49-F238E27FC236}">
                <a16:creationId xmlns:a16="http://schemas.microsoft.com/office/drawing/2014/main" id="{71E97425-684A-DFE2-0D06-564664F762F0}"/>
              </a:ext>
            </a:extLst>
          </p:cNvPr>
          <p:cNvSpPr txBox="1"/>
          <p:nvPr/>
        </p:nvSpPr>
        <p:spPr>
          <a:xfrm>
            <a:off x="4097826" y="6199066"/>
            <a:ext cx="2725573"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Nối tiếp đoạn</a:t>
            </a:r>
          </a:p>
        </p:txBody>
      </p:sp>
      <p:pic>
        <p:nvPicPr>
          <p:cNvPr id="16" name="Hình ảnh 15">
            <a:extLst>
              <a:ext uri="{FF2B5EF4-FFF2-40B4-BE49-F238E27FC236}">
                <a16:creationId xmlns:a16="http://schemas.microsoft.com/office/drawing/2014/main" id="{A2DAE878-F2F3-6C54-4226-B4B28DE6184F}"/>
              </a:ext>
            </a:extLst>
          </p:cNvPr>
          <p:cNvPicPr>
            <a:picLocks noChangeAspect="1"/>
          </p:cNvPicPr>
          <p:nvPr/>
        </p:nvPicPr>
        <p:blipFill>
          <a:blip r:embed="rId2"/>
          <a:stretch>
            <a:fillRect/>
          </a:stretch>
        </p:blipFill>
        <p:spPr>
          <a:xfrm>
            <a:off x="7525513" y="185979"/>
            <a:ext cx="4727447" cy="5968501"/>
          </a:xfrm>
          <a:prstGeom prst="rect">
            <a:avLst/>
          </a:prstGeom>
          <a:ln>
            <a:noFill/>
          </a:ln>
          <a:effectLst>
            <a:softEdge rad="112500"/>
          </a:effectLst>
        </p:spPr>
      </p:pic>
      <p:sp>
        <p:nvSpPr>
          <p:cNvPr id="17" name="Hộp Văn bản 16">
            <a:extLst>
              <a:ext uri="{FF2B5EF4-FFF2-40B4-BE49-F238E27FC236}">
                <a16:creationId xmlns:a16="http://schemas.microsoft.com/office/drawing/2014/main" id="{6F1ACB40-6F57-4783-8D22-9C99273F5B74}"/>
              </a:ext>
            </a:extLst>
          </p:cNvPr>
          <p:cNvSpPr txBox="1"/>
          <p:nvPr/>
        </p:nvSpPr>
        <p:spPr>
          <a:xfrm>
            <a:off x="362674" y="642779"/>
            <a:ext cx="3044077" cy="5262979"/>
          </a:xfrm>
          <a:prstGeom prst="rect">
            <a:avLst/>
          </a:prstGeom>
          <a:solidFill>
            <a:srgbClr val="FFFFFF">
              <a:alpha val="69804"/>
            </a:srgbClr>
          </a:solidFill>
        </p:spPr>
        <p:txBody>
          <a:bodyPr wrap="square" rtlCol="0">
            <a:spAutoFit/>
          </a:bodyPr>
          <a:lstStyle/>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Hai bàn tay em</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Như hoa đầu cành</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Hoa hồng hồng nụ</a:t>
            </a:r>
          </a:p>
          <a:p>
            <a:r>
              <a:rPr lang="en-US" sz="2400" b="1">
                <a:solidFill>
                  <a:srgbClr val="CC00CC"/>
                </a:solidFill>
                <a:latin typeface="Arial-Rounded" panose="020B0500000000000000" pitchFamily="34" charset="0"/>
                <a:ea typeface="Arial-Rounded" panose="020B0500000000000000" pitchFamily="34" charset="0"/>
                <a:cs typeface="Arial-Rounded" panose="020B0500000000000000" pitchFamily="34" charset="0"/>
              </a:rPr>
              <a:t>Cánh tròn ngắn xinh.</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 em nằm ngủ</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Hai hoa ngủ cùng</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thì bên má</a:t>
            </a:r>
          </a:p>
          <a:p>
            <a:r>
              <a:rPr lang="en-US" sz="2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 ấp cạnh lòng.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đánh răng</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Răng trắng hoa nhài.</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Tay em chải tóc</a:t>
            </a:r>
          </a:p>
          <a:p>
            <a:r>
              <a:rPr lang="en-US" sz="24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Tóc ngời ánh mai.</a:t>
            </a:r>
          </a:p>
        </p:txBody>
      </p:sp>
      <p:sp>
        <p:nvSpPr>
          <p:cNvPr id="18" name="Hộp Văn bản 17">
            <a:extLst>
              <a:ext uri="{FF2B5EF4-FFF2-40B4-BE49-F238E27FC236}">
                <a16:creationId xmlns:a16="http://schemas.microsoft.com/office/drawing/2014/main" id="{CB6A130E-0425-A5DC-4A72-71D3C0F95280}"/>
              </a:ext>
            </a:extLst>
          </p:cNvPr>
          <p:cNvSpPr txBox="1"/>
          <p:nvPr/>
        </p:nvSpPr>
        <p:spPr>
          <a:xfrm>
            <a:off x="4233192" y="642778"/>
            <a:ext cx="3386808" cy="3785652"/>
          </a:xfrm>
          <a:prstGeom prst="rect">
            <a:avLst/>
          </a:prstGeom>
          <a:solidFill>
            <a:srgbClr val="FFFFFF">
              <a:alpha val="69804"/>
            </a:srgbClr>
          </a:solidFill>
        </p:spPr>
        <p:txBody>
          <a:bodyPr wrap="square" rtlCol="0">
            <a:spAutoFit/>
          </a:bodyPr>
          <a:lstStyle/>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Giờ em ngồi học</a:t>
            </a: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Bàn tay siêng năng</a:t>
            </a: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Nở hoa trên giấy</a:t>
            </a:r>
          </a:p>
          <a:p>
            <a:r>
              <a:rPr lang="en-US" sz="24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Từng hàng giăng giăng.</a:t>
            </a:r>
          </a:p>
          <a:p>
            <a:endPar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Có khi một mình</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Nhìn tay thủ thỉ:</a:t>
            </a:r>
          </a:p>
          <a:p>
            <a:pPr marL="342900" indent="-342900">
              <a:buFontTx/>
              <a:buChar char="-"/>
            </a:pP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Em yêu em quý</a:t>
            </a:r>
          </a:p>
          <a:p>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Hai bàn tay em.</a:t>
            </a:r>
          </a:p>
          <a:p>
            <a:pPr algn="r"/>
            <a:r>
              <a:rPr lang="en-US" sz="24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HUY CẬN</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Hai bàn tay em</a:t>
            </a:r>
          </a:p>
        </p:txBody>
      </p:sp>
    </p:spTree>
    <p:extLst>
      <p:ext uri="{BB962C8B-B14F-4D97-AF65-F5344CB8AC3E}">
        <p14:creationId xmlns:p14="http://schemas.microsoft.com/office/powerpoint/2010/main" val="7768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36A1F84-F31B-952F-D486-100CFB2B258A}"/>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LUYỆN ĐỌC TỪ KHÓ</a:t>
            </a:r>
          </a:p>
        </p:txBody>
      </p:sp>
      <p:sp>
        <p:nvSpPr>
          <p:cNvPr id="4" name="Hộp Văn bản 3">
            <a:extLst>
              <a:ext uri="{FF2B5EF4-FFF2-40B4-BE49-F238E27FC236}">
                <a16:creationId xmlns:a16="http://schemas.microsoft.com/office/drawing/2014/main" id="{5BD41A48-1B86-A308-9B94-7AA933ABC111}"/>
              </a:ext>
            </a:extLst>
          </p:cNvPr>
          <p:cNvSpPr txBox="1"/>
          <p:nvPr/>
        </p:nvSpPr>
        <p:spPr>
          <a:xfrm>
            <a:off x="3794192" y="1504446"/>
            <a:ext cx="4603615" cy="2998578"/>
          </a:xfrm>
          <a:prstGeom prst="rect">
            <a:avLst/>
          </a:prstGeom>
          <a:noFill/>
        </p:spPr>
        <p:txBody>
          <a:bodyPr wrap="square">
            <a:spAutoFit/>
          </a:bodyPr>
          <a:lstStyle/>
          <a:p>
            <a:pPr algn="ctr">
              <a:lnSpc>
                <a:spcPct val="150000"/>
              </a:lnSpc>
            </a:pPr>
            <a:r>
              <a:rPr lang="en-US" sz="4400" b="1">
                <a:solidFill>
                  <a:srgbClr val="00B0F0"/>
                </a:solidFill>
                <a:latin typeface="AvantGarde" panose="00000400000000000000" pitchFamily="2" charset="0"/>
                <a:ea typeface="AvantGarde" panose="00000400000000000000" pitchFamily="2" charset="0"/>
                <a:cs typeface="AvantGarde" panose="00000400000000000000" pitchFamily="2" charset="0"/>
              </a:rPr>
              <a:t>Siêng năng</a:t>
            </a:r>
            <a:endParaRPr lang="en-US" sz="4400" b="1">
              <a:solidFill>
                <a:srgbClr val="00B0F0"/>
              </a:solidFill>
              <a:effectLst/>
              <a:latin typeface="AvantGarde" panose="00000400000000000000" pitchFamily="2" charset="0"/>
              <a:ea typeface="AvantGarde" panose="00000400000000000000" pitchFamily="2" charset="0"/>
              <a:cs typeface="AvantGarde" panose="00000400000000000000" pitchFamily="2" charset="0"/>
            </a:endParaRPr>
          </a:p>
          <a:p>
            <a:pPr algn="ctr">
              <a:lnSpc>
                <a:spcPct val="150000"/>
              </a:lnSpc>
            </a:pPr>
            <a:r>
              <a:rPr lang="en-US" sz="4400" b="1">
                <a:solidFill>
                  <a:srgbClr val="00B0F0"/>
                </a:solidFill>
                <a:latin typeface="AvantGarde" panose="00000400000000000000" pitchFamily="2" charset="0"/>
                <a:ea typeface="AvantGarde" panose="00000400000000000000" pitchFamily="2" charset="0"/>
                <a:cs typeface="AvantGarde" panose="00000400000000000000" pitchFamily="2" charset="0"/>
              </a:rPr>
              <a:t>Giăng giăng</a:t>
            </a:r>
          </a:p>
          <a:p>
            <a:pPr algn="ctr">
              <a:lnSpc>
                <a:spcPct val="150000"/>
              </a:lnSpc>
            </a:pPr>
            <a:r>
              <a:rPr lang="en-US" sz="4400" b="1">
                <a:solidFill>
                  <a:srgbClr val="00B0F0"/>
                </a:solidFill>
                <a:latin typeface="AvantGarde" panose="00000400000000000000" pitchFamily="2" charset="0"/>
                <a:ea typeface="AvantGarde" panose="00000400000000000000" pitchFamily="2" charset="0"/>
                <a:cs typeface="AvantGarde" panose="00000400000000000000" pitchFamily="2" charset="0"/>
              </a:rPr>
              <a:t>Thủ thỉ</a:t>
            </a:r>
          </a:p>
        </p:txBody>
      </p:sp>
    </p:spTree>
    <p:extLst>
      <p:ext uri="{BB962C8B-B14F-4D97-AF65-F5344CB8AC3E}">
        <p14:creationId xmlns:p14="http://schemas.microsoft.com/office/powerpoint/2010/main" val="41889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542</TotalTime>
  <Words>1192</Words>
  <Application>Microsoft Office PowerPoint</Application>
  <PresentationFormat>Widescreen</PresentationFormat>
  <Paragraphs>272</Paragraphs>
  <Slides>30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#9Slide03 Arima Madurai ExtraBo</vt:lpstr>
      <vt:lpstr>Arial</vt:lpstr>
      <vt:lpstr>Arial-Rounded</vt:lpstr>
      <vt:lpstr>AvantGarde</vt:lpstr>
      <vt:lpstr>Calibri</vt:lpstr>
      <vt:lpstr>等线</vt:lpstr>
      <vt:lpstr>HP-087</vt:lpstr>
      <vt:lpstr>Tahoma</vt:lpstr>
      <vt:lpstr>Times New Roman</vt:lpstr>
      <vt:lpstr>UTM Avo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Administrator</cp:lastModifiedBy>
  <cp:revision>33</cp:revision>
  <dcterms:created xsi:type="dcterms:W3CDTF">2021-12-21T12:51:08Z</dcterms:created>
  <dcterms:modified xsi:type="dcterms:W3CDTF">2022-10-05T13:09:40Z</dcterms:modified>
</cp:coreProperties>
</file>