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384" r:id="rId2"/>
    <p:sldId id="385" r:id="rId3"/>
    <p:sldId id="376" r:id="rId4"/>
    <p:sldId id="375" r:id="rId5"/>
    <p:sldId id="256" r:id="rId6"/>
    <p:sldId id="257" r:id="rId7"/>
    <p:sldId id="355" r:id="rId8"/>
    <p:sldId id="378" r:id="rId9"/>
    <p:sldId id="377" r:id="rId10"/>
    <p:sldId id="351" r:id="rId11"/>
    <p:sldId id="373" r:id="rId12"/>
    <p:sldId id="374" r:id="rId13"/>
    <p:sldId id="323" r:id="rId14"/>
    <p:sldId id="359" r:id="rId15"/>
    <p:sldId id="370" r:id="rId16"/>
    <p:sldId id="379" r:id="rId17"/>
    <p:sldId id="380" r:id="rId18"/>
    <p:sldId id="383" r:id="rId19"/>
    <p:sldId id="356" r:id="rId20"/>
    <p:sldId id="364" r:id="rId21"/>
    <p:sldId id="371" r:id="rId22"/>
    <p:sldId id="372" r:id="rId23"/>
    <p:sldId id="381" r:id="rId24"/>
    <p:sldId id="382" r:id="rId25"/>
    <p:sldId id="308" r:id="rId2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VNI-Thufap2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.VnAvant" panose="020B7200000000000000" pitchFamily="34" charset="0"/>
      <p:regular r:id="rId36"/>
      <p:bold r:id="rId37"/>
      <p:italic r:id="rId38"/>
      <p:boldItalic r:id="rId39"/>
    </p:embeddedFont>
    <p:embeddedFont>
      <p:font typeface="Arial Black" panose="020B0A04020102020204" pitchFamily="34" charset="0"/>
      <p:bold r:id="rId4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75397" y="375398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7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457516" y="4028517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7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53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5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3.xml"/><Relationship Id="rId21" Type="http://schemas.openxmlformats.org/officeDocument/2006/relationships/image" Target="../media/image24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2.xml"/><Relationship Id="rId16" Type="http://schemas.openxmlformats.org/officeDocument/2006/relationships/audio" Target="../media/audio1.wav"/><Relationship Id="rId20" Type="http://schemas.openxmlformats.org/officeDocument/2006/relationships/image" Target="../media/image23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7.gif"/><Relationship Id="rId5" Type="http://schemas.openxmlformats.org/officeDocument/2006/relationships/tags" Target="../tags/tag5.xml"/><Relationship Id="rId15" Type="http://schemas.openxmlformats.org/officeDocument/2006/relationships/audio" Target="../media/audio2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12.xml"/><Relationship Id="rId19" Type="http://schemas.openxmlformats.org/officeDocument/2006/relationships/image" Target="../media/image22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5.wav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tags" Target="../tags/tag11.xml"/><Relationship Id="rId21" Type="http://schemas.openxmlformats.org/officeDocument/2006/relationships/image" Target="../media/image24.gif"/><Relationship Id="rId7" Type="http://schemas.openxmlformats.org/officeDocument/2006/relationships/tags" Target="../tags/tag15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8.gif"/><Relationship Id="rId2" Type="http://schemas.openxmlformats.org/officeDocument/2006/relationships/tags" Target="../tags/tag10.xml"/><Relationship Id="rId16" Type="http://schemas.openxmlformats.org/officeDocument/2006/relationships/audio" Target="../media/audio1.wav"/><Relationship Id="rId20" Type="http://schemas.openxmlformats.org/officeDocument/2006/relationships/image" Target="../media/image23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3.wav"/><Relationship Id="rId24" Type="http://schemas.openxmlformats.org/officeDocument/2006/relationships/image" Target="../media/image27.gif"/><Relationship Id="rId5" Type="http://schemas.openxmlformats.org/officeDocument/2006/relationships/tags" Target="../tags/tag13.xml"/><Relationship Id="rId15" Type="http://schemas.openxmlformats.org/officeDocument/2006/relationships/audio" Target="../media/audio2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13.xml"/><Relationship Id="rId19" Type="http://schemas.openxmlformats.org/officeDocument/2006/relationships/image" Target="../media/image22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2" cy="5715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1" y="767298"/>
            <a:ext cx="750810" cy="750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7748" y="767298"/>
            <a:ext cx="417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071" y="1811962"/>
            <a:ext cx="8103861" cy="1059674"/>
          </a:xfrm>
          <a:prstGeom prst="rect">
            <a:avLst/>
          </a:prstGeom>
          <a:noFill/>
        </p:spPr>
        <p:txBody>
          <a:bodyPr wrap="square" lIns="74066" tIns="37033" rIns="74066" bIns="37033">
            <a:spAutoFit/>
          </a:bodyPr>
          <a:lstStyle/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784680" y="4090250"/>
            <a:ext cx="787321" cy="5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9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¬t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72" y="667553"/>
            <a:ext cx="1737131" cy="18289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4" y="3162786"/>
            <a:ext cx="1834159" cy="191721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00" y="3181918"/>
            <a:ext cx="1765983" cy="189808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81" y="3178054"/>
            <a:ext cx="1804790" cy="189789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6" y="682067"/>
            <a:ext cx="1788563" cy="181439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73" y="653945"/>
            <a:ext cx="1830779" cy="185702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014895" y="245565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l</a:t>
            </a:r>
            <a:r>
              <a:rPr lang="en-US" sz="3600" b="1" dirty="0" err="1" smtClean="0">
                <a:latin typeface=".VnAvant" pitchFamily="34" charset="0"/>
              </a:rPr>
              <a:t>în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8124" y="2454900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hít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609" y="2425872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s¬n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076055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c¸ </a:t>
            </a:r>
            <a:r>
              <a:rPr lang="en-US" sz="3600" b="1" dirty="0" err="1" smtClean="0">
                <a:latin typeface=".VnAvant" pitchFamily="34" charset="0"/>
              </a:rPr>
              <a:t>thên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b¬n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252" y="5057912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ít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899" y="5043397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c¬n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mưa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¬n.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6" y="667553"/>
            <a:ext cx="1737131" cy="18289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77" y="3195799"/>
            <a:ext cx="1834159" cy="191721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85" y="3178054"/>
            <a:ext cx="1804790" cy="189789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79" y="715080"/>
            <a:ext cx="1788563" cy="181439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22" name="Rectangle 21"/>
          <p:cNvSpPr/>
          <p:nvPr/>
        </p:nvSpPr>
        <p:spPr>
          <a:xfrm>
            <a:off x="1894616" y="2447460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ợn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9525" y="2428961"/>
            <a:ext cx="214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¬n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8599" y="5054641"/>
            <a:ext cx="319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c¸ </a:t>
            </a:r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ên</a:t>
            </a:r>
            <a:r>
              <a:rPr lang="en-US" sz="36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0763" y="5054641"/>
            <a:ext cx="2393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mưa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¬t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54" y="860866"/>
            <a:ext cx="1765983" cy="189808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4" y="911364"/>
            <a:ext cx="1830779" cy="185702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23" name="Rectangle 22"/>
          <p:cNvSpPr/>
          <p:nvPr/>
        </p:nvSpPr>
        <p:spPr>
          <a:xfrm>
            <a:off x="1105601" y="2773464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ớt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58990" y="2817046"/>
            <a:ext cx="1915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ít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4" y="1528762"/>
            <a:ext cx="8343950" cy="16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5694" y="15573"/>
            <a:ext cx="193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Hµ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" y="648614"/>
            <a:ext cx="90133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kiÓm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tra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®Ò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lÈm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nhÈm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Giá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8 con c¸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thên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b¬n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. Cho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bít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5 con,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4”. Hµ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3 con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”</a:t>
            </a:r>
          </a:p>
          <a:p>
            <a:pPr algn="just"/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YÕn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Hµ: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- Hµ ®Ó b¹n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®i.</a:t>
            </a:r>
          </a:p>
          <a:p>
            <a:pPr algn="just"/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Hµ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lÔ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phÐp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- D¹.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ngÉm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chît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vµ n¾n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nãt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: “8 – 5 = 3”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25" y="3234244"/>
            <a:ext cx="6511915" cy="24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kiÓm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lÈm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nhÈm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thên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b¬n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thÇm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lÔ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phÐp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2" y="429619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ngÉm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nghÜ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6001" y="43542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chît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nghÜ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4558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n¾n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nãt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88989" y="15573"/>
            <a:ext cx="2688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 vµ Hµ</a:t>
            </a:r>
            <a:endParaRPr lang="en-US" sz="4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8" y="1190685"/>
            <a:ext cx="901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kiÓm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®Ò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Giá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8 con c¸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 Cho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bít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5 con,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4”. Hµ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3 con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”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YÕn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Hµ: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- Hµ ®Ó b¹n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®i.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Hµ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lÔ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- D¹.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ngÉm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chît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vµ n¾n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nãt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“8 – 5 = 3”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07886" y="1727199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66858" y="1777998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67429" y="2329541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23543" y="2206168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19886" y="2322282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23657" y="2764964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54171" y="3256899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968404" y="4216393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93029" y="4680844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62401" y="5145263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34972" y="5203217"/>
            <a:ext cx="130628" cy="3918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88989" y="15573"/>
            <a:ext cx="2688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 vµ Hµ</a:t>
            </a:r>
            <a:endParaRPr lang="en-US" sz="4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8" y="914913"/>
            <a:ext cx="901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kiÓm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®Ò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Giá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8 con c¸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 Cho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bít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5 con,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4”. Hµ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3 con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”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   C«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YÕn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Hµ: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- Hµ ®Ó b¹n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®i.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Hµ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lÔ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- D¹.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ngÉm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chît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vµ n¾n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nãt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“8 – 5 = 3”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084" y="544798"/>
            <a:ext cx="653143" cy="543773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-1" y="2308795"/>
            <a:ext cx="653143" cy="543773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0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88989" y="15573"/>
            <a:ext cx="2688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.VnAvant" pitchFamily="34" charset="0"/>
              </a:rPr>
              <a:t>S¬n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 vµ Hµ</a:t>
            </a:r>
            <a:endParaRPr lang="en-US" sz="4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8" y="914913"/>
            <a:ext cx="901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kiÓm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chÐp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®Ò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nhÈm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Giá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8 con c¸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 Cho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bít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5 con,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4”. Hµ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3 con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”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   C«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YÕn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Hµ: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- Hµ ®Ó b¹n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®i.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Hµ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lÔ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- D¹.</a:t>
            </a:r>
          </a:p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ngÉm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chît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vµ n¾n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nãt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“8 – 5 = 3”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28" y="56029"/>
            <a:ext cx="656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ý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YÕn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®Ò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nghÞ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Hµ. 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15888" y="972456"/>
            <a:ext cx="4942112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a) §Ó b¹n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S¬n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tự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15888" y="2039255"/>
            <a:ext cx="4942112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b¹n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S¬n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15888" y="986970"/>
            <a:ext cx="4942112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a) §Ó b¹n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tự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2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"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182855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t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hớt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s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ơn nhà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7308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767790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lowchart: Terminator 38"/>
          <p:cNvSpPr/>
          <p:nvPr>
            <p:custDataLst>
              <p:tags r:id="rId7"/>
            </p:custDataLst>
          </p:nvPr>
        </p:nvSpPr>
        <p:spPr>
          <a:xfrm>
            <a:off x="2352675" y="330702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lọ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cồn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Terminator 39"/>
          <p:cNvSpPr/>
          <p:nvPr>
            <p:custDataLst>
              <p:tags r:id="rId8"/>
            </p:custDataLst>
          </p:nvPr>
        </p:nvSpPr>
        <p:spPr>
          <a:xfrm>
            <a:off x="5641974" y="332139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con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vịt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"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5729061" y="2175506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thít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l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8440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3314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lowchart: Terminator 38"/>
          <p:cNvSpPr/>
          <p:nvPr>
            <p:custDataLst>
              <p:tags r:id="rId7"/>
            </p:custDataLst>
          </p:nvPr>
        </p:nvSpPr>
        <p:spPr>
          <a:xfrm>
            <a:off x="2287753" y="3610190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Terminator 39"/>
          <p:cNvSpPr/>
          <p:nvPr>
            <p:custDataLst>
              <p:tags r:id="rId8"/>
            </p:custDataLst>
          </p:nvPr>
        </p:nvSpPr>
        <p:spPr>
          <a:xfrm>
            <a:off x="5555624" y="357729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cờ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244" y="1704956"/>
            <a:ext cx="7008778" cy="1261884"/>
            <a:chOff x="1325218" y="1804174"/>
            <a:chExt cx="9330717" cy="1322290"/>
          </a:xfrm>
        </p:grpSpPr>
        <p:sp>
          <p:nvSpPr>
            <p:cNvPr id="3" name="TextBox 2"/>
            <p:cNvSpPr txBox="1"/>
            <p:nvPr/>
          </p:nvSpPr>
          <p:spPr>
            <a:xfrm>
              <a:off x="1781687" y="1804174"/>
              <a:ext cx="8874248" cy="132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777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4000" b="1" noProof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lang="en-US" sz="4000" b="1" noProof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kumimoji="0" lang="en-US" sz="4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(5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 </a:t>
              </a:r>
            </a:p>
            <a:p>
              <a:pPr marL="0" marR="0" lvl="0" indent="0" algn="l" defTabSz="5777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8" y="1881809"/>
              <a:ext cx="583095" cy="5830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214763" y="3048029"/>
            <a:ext cx="6538848" cy="799605"/>
            <a:chOff x="1311965" y="4170641"/>
            <a:chExt cx="7765773" cy="735858"/>
          </a:xfrm>
        </p:grpSpPr>
        <p:sp>
          <p:nvSpPr>
            <p:cNvPr id="6" name="TextBox 5"/>
            <p:cNvSpPr txBox="1"/>
            <p:nvPr/>
          </p:nvSpPr>
          <p:spPr>
            <a:xfrm>
              <a:off x="1895059" y="4255048"/>
              <a:ext cx="7182679" cy="65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55443" rtl="0" eaLnBrk="1" fontAlgn="auto" latinLnBrk="0" hangingPunct="1">
                <a:lnSpc>
                  <a:spcPct val="100000"/>
                </a:lnSpc>
                <a:spcBef>
                  <a:spcPts val="365"/>
                </a:spcBef>
                <a:spcAft>
                  <a:spcPts val="3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–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4170641"/>
              <a:ext cx="583095" cy="5830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" y="91917"/>
            <a:ext cx="829013" cy="712805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0089" y="448319"/>
            <a:ext cx="247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77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3"/>
    </mc:Choice>
    <mc:Fallback xmlns="">
      <p:transition spd="slow" advTm="23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814" y="1514725"/>
            <a:ext cx="4984669" cy="248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mai</a:t>
            </a:r>
            <a:endParaRPr kumimoji="0" lang="en-US" sz="3888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888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888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93" y="2604238"/>
            <a:ext cx="1936710" cy="17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28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ố</a:t>
            </a:r>
            <a:r>
              <a:rPr lang="en-US" sz="6000" b="1" dirty="0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bốn</a:t>
            </a:r>
            <a:endParaRPr lang="en-US" sz="6000" b="1" dirty="0">
              <a:solidFill>
                <a:srgbClr val="FF0000"/>
              </a:solidFill>
              <a:latin typeface="Toboto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172" y="17738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rốn</a:t>
            </a:r>
            <a:r>
              <a:rPr lang="en-US" sz="6000" b="1" dirty="0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tìm</a:t>
            </a:r>
            <a:endParaRPr lang="en-US" sz="6000" b="1" dirty="0">
              <a:solidFill>
                <a:srgbClr val="FF0000"/>
              </a:solidFill>
              <a:latin typeface="Toboto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86" y="31817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ọ</a:t>
            </a:r>
            <a:r>
              <a:rPr lang="en-US" sz="6000" b="1" dirty="0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cồn</a:t>
            </a:r>
            <a:endParaRPr lang="en-US" sz="6000" b="1" dirty="0">
              <a:solidFill>
                <a:srgbClr val="FF0000"/>
              </a:solidFill>
              <a:latin typeface="Toboto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9086" y="16280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ột</a:t>
            </a:r>
            <a:r>
              <a:rPr lang="en-US" sz="6000" b="1" dirty="0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cờ</a:t>
            </a:r>
            <a:endParaRPr lang="en-US" sz="6000" b="1" dirty="0">
              <a:solidFill>
                <a:srgbClr val="FF0000"/>
              </a:solidFill>
              <a:latin typeface="Toboto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86" y="18205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á</a:t>
            </a:r>
            <a:r>
              <a:rPr lang="en-US" sz="6000" b="1" dirty="0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lốt</a:t>
            </a:r>
            <a:endParaRPr lang="en-US" sz="6000" b="1" dirty="0">
              <a:solidFill>
                <a:srgbClr val="FF0000"/>
              </a:solidFill>
              <a:latin typeface="Toboto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6172" y="319944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ôn</a:t>
            </a:r>
            <a:r>
              <a:rPr lang="en-US" sz="6000" b="1" dirty="0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oboto"/>
                <a:ea typeface="Tahoma" pitchFamily="34" charset="0"/>
                <a:cs typeface="Tahoma" pitchFamily="34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Toboto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32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7379" y="15573"/>
            <a:ext cx="4411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.VnAvant" pitchFamily="34" charset="0"/>
              </a:rPr>
              <a:t>Nô</a:t>
            </a:r>
            <a:r>
              <a:rPr lang="en-US" sz="4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.VnAvant" pitchFamily="34" charset="0"/>
              </a:rPr>
              <a:t>h«n</a:t>
            </a:r>
            <a:r>
              <a:rPr lang="en-US" sz="4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4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.VnAvant" pitchFamily="34" charset="0"/>
              </a:rPr>
              <a:t>mÑ</a:t>
            </a:r>
            <a:endParaRPr lang="en-US" sz="4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8" y="794999"/>
            <a:ext cx="90133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Chi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. MÑ ®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tr¹m y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. C« y t¸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tiªm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Chi. Chi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thiªm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thiÕp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h«n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Chi.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Nô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h«n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¸p. Chi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m¾t,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</a:p>
          <a:p>
            <a:pPr algn="just"/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- MÑ µ, con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èm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MÑ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sê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tr¸n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 Chi. BÐ ®· h¹ </a:t>
            </a:r>
            <a:r>
              <a:rPr lang="en-US" sz="4000" b="1" dirty="0" err="1" smtClean="0">
                <a:solidFill>
                  <a:srgbClr val="006600"/>
                </a:solidFill>
                <a:latin typeface=".VnAvant" pitchFamily="34" charset="0"/>
              </a:rPr>
              <a:t>sèt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</a:t>
            </a:r>
          </a:p>
          <a:p>
            <a:pPr algn="ctr"/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</a:rPr>
              <a:t>­¬n – </a:t>
            </a:r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</a:rPr>
              <a:t>ơt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88" y="2162628"/>
            <a:ext cx="2431823" cy="27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39433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ơt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3687" y="1187323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7" y="1213027"/>
            <a:ext cx="4843895" cy="4012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43687" y="2580695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3687" y="3857952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209" y="1202283"/>
            <a:ext cx="343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v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ît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71: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ơt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" y="1079763"/>
            <a:ext cx="4488162" cy="4493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9314" y="2739837"/>
            <a:ext cx="343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ơt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230" y="1270803"/>
            <a:ext cx="87956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600" b="1" dirty="0" err="1" smtClean="0">
                <a:solidFill>
                  <a:srgbClr val="FF0000"/>
                </a:solidFill>
                <a:latin typeface=".VnAvant" pitchFamily="34" charset="0"/>
              </a:rPr>
              <a:t>ơn</a:t>
            </a:r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16600" b="1" dirty="0" err="1" smtClean="0">
                <a:solidFill>
                  <a:srgbClr val="FF0000"/>
                </a:solidFill>
                <a:latin typeface=".VnAvant" pitchFamily="34" charset="0"/>
              </a:rPr>
              <a:t>ơt</a:t>
            </a:r>
            <a:endParaRPr lang="en-US" sz="16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30" y="1287109"/>
            <a:ext cx="87956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600" b="1" dirty="0" err="1" smtClean="0">
                <a:solidFill>
                  <a:srgbClr val="FF0000"/>
                </a:solidFill>
                <a:latin typeface=".VnAvant" pitchFamily="34" charset="0"/>
              </a:rPr>
              <a:t>ơ</a:t>
            </a:r>
            <a:r>
              <a:rPr lang="en-US" sz="16600" b="1" dirty="0" err="1" smtClean="0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16600" b="1" dirty="0" err="1" smtClean="0">
                <a:solidFill>
                  <a:srgbClr val="FF0000"/>
                </a:solidFill>
                <a:latin typeface=".VnAvant" pitchFamily="34" charset="0"/>
              </a:rPr>
              <a:t>ơ</a:t>
            </a:r>
            <a:r>
              <a:rPr lang="en-US" sz="16600" b="1" dirty="0" err="1" smtClean="0">
                <a:solidFill>
                  <a:srgbClr val="006600"/>
                </a:solidFill>
                <a:latin typeface=".VnAvant" pitchFamily="34" charset="0"/>
              </a:rPr>
              <a:t>t</a:t>
            </a:r>
            <a:endParaRPr lang="en-US" sz="16600" b="1" dirty="0">
              <a:solidFill>
                <a:srgbClr val="0066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39433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0" y="1184475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8" y="2254587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858" y="3332758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¬n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209" y="1202283"/>
            <a:ext cx="343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v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ît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3209" y="3219084"/>
            <a:ext cx="343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ơt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589</Words>
  <Application>Microsoft Office PowerPoint</Application>
  <PresentationFormat>On-screen Show (16:10)</PresentationFormat>
  <Paragraphs>128</Paragraphs>
  <Slides>25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仓耳玄三M W05</vt:lpstr>
      <vt:lpstr>Calibri</vt:lpstr>
      <vt:lpstr>宋体</vt:lpstr>
      <vt:lpstr>VNI-Thufap2</vt:lpstr>
      <vt:lpstr>Tahoma</vt:lpstr>
      <vt:lpstr>Lato Regular</vt:lpstr>
      <vt:lpstr>Times New Roman</vt:lpstr>
      <vt:lpstr>.VnAvant</vt:lpstr>
      <vt:lpstr>Toboto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333</cp:revision>
  <dcterms:created xsi:type="dcterms:W3CDTF">2020-02-10T09:35:50Z</dcterms:created>
  <dcterms:modified xsi:type="dcterms:W3CDTF">2021-12-01T07:34:09Z</dcterms:modified>
</cp:coreProperties>
</file>