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23" r:id="rId3"/>
    <p:sldId id="314" r:id="rId4"/>
    <p:sldId id="310" r:id="rId5"/>
    <p:sldId id="312" r:id="rId6"/>
    <p:sldId id="318" r:id="rId7"/>
    <p:sldId id="306" r:id="rId8"/>
    <p:sldId id="321" r:id="rId9"/>
    <p:sldId id="262" r:id="rId10"/>
    <p:sldId id="26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-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9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1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1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6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8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7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0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58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19455"/>
            <a:ext cx="2279729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44986" y="2092176"/>
            <a:ext cx="84328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MÔN</a:t>
            </a:r>
            <a:r>
              <a:rPr lang="en-US" sz="3200" b="1" smtClean="0">
                <a:solidFill>
                  <a:srgbClr val="0000FF"/>
                </a:solidFill>
              </a:rPr>
              <a:t>: </a:t>
            </a:r>
            <a:r>
              <a:rPr lang="en-US" sz="3200" b="1" smtClean="0">
                <a:solidFill>
                  <a:srgbClr val="0000FF"/>
                </a:solidFill>
              </a:rPr>
              <a:t>VIẾT </a:t>
            </a:r>
            <a:r>
              <a:rPr lang="en-US" sz="3200" b="1" smtClean="0">
                <a:solidFill>
                  <a:srgbClr val="0000FF"/>
                </a:solidFill>
              </a:rPr>
              <a:t>LỚP 2</a:t>
            </a:r>
            <a:endParaRPr lang="en-US" sz="32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                              </a:t>
            </a:r>
            <a:endParaRPr lang="en-US" sz="3600" b="1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6225" y="478978"/>
            <a:ext cx="852399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3221754" y="2861617"/>
            <a:ext cx="6778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Giáo viên: Nguyễn Thị Ánh Hồng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78" y="617178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78" y="6307433"/>
            <a:ext cx="1221145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78" y="6514891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86" y="666418"/>
            <a:ext cx="1817370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137" y="68388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36" y="2354971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068" y="4381245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9829" y="910892"/>
            <a:ext cx="7927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2613753"/>
            <a:ext cx="493549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1582" y="4512006"/>
            <a:ext cx="811041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 rot="20099163">
            <a:off x="19785" y="3328216"/>
            <a:ext cx="374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 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7540" y="305506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846238"/>
            <a:ext cx="11454064" cy="531463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11926" y="2237583"/>
            <a:ext cx="467822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14071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3716" y="2237032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 smtClean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649" y="6161829"/>
            <a:ext cx="6817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68188" y="2649070"/>
            <a:ext cx="84716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9564" y="3124201"/>
            <a:ext cx="84716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3023" y="3626224"/>
            <a:ext cx="770965" cy="4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87506" y="4114800"/>
            <a:ext cx="6320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485965" y="2635624"/>
            <a:ext cx="533400" cy="4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50106" y="3115236"/>
            <a:ext cx="1416423" cy="4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54587" y="3603812"/>
            <a:ext cx="84716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432176" y="4114800"/>
            <a:ext cx="546848" cy="4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23211" y="5078506"/>
            <a:ext cx="84716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81482" y="5567082"/>
            <a:ext cx="84716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53082" y="5607424"/>
            <a:ext cx="847165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161929" y="5571565"/>
            <a:ext cx="847165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470776" y="5576048"/>
            <a:ext cx="847165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8138" y="2542094"/>
            <a:ext cx="9613827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lặng im, nghiêng đầu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847672" y="1204693"/>
            <a:ext cx="4340364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nháp từ khó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303" y="108758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 chú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ý: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4115" y="1978880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Viết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ngữ,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423" y="2934844"/>
            <a:ext cx="91465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Chữ ngay ngắn, đúng cỡ, đúng khoảng cách.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4842" y="3860658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Ngồi và cầm bút đúng.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7" y="4168403"/>
            <a:ext cx="2538234" cy="26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8775" y="29029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1006" y="1767326"/>
            <a:ext cx="6096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Bŧ jìζ đi vắng</a:t>
            </a:r>
            <a:endParaRPr lang="lt-LT" sz="35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8128" y="402827"/>
            <a:ext cx="6096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500" b="1" dirty="0">
                <a:solidFill>
                  <a:srgbClr val="660066"/>
                </a:solidFill>
                <a:latin typeface="HP001 4 hàng" pitchFamily="34" charset="0"/>
              </a:rPr>
              <a:t>BuŬ 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δ</a:t>
            </a:r>
            <a:r>
              <a:rPr lang="lt-LT" sz="3500" b="1" dirty="0">
                <a:solidFill>
                  <a:srgbClr val="660066"/>
                </a:solidFill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7464" y="1088416"/>
            <a:ext cx="6096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500" b="1" dirty="0">
                <a:solidFill>
                  <a:srgbClr val="660066"/>
                </a:solidFill>
                <a:latin typeface="HP001 4 hàng" pitchFamily="34" charset="0"/>
              </a:rPr>
              <a:t>Tǟ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Ϊ</a:t>
            </a:r>
            <a:r>
              <a:rPr lang="lt-LT" sz="3500" b="1" dirty="0">
                <a:solidFill>
                  <a:srgbClr val="660066"/>
                </a:solidFill>
                <a:latin typeface="HP001 4 hàng" pitchFamily="34" charset="0"/>
              </a:rPr>
              <a:t>g 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η</a:t>
            </a:r>
            <a:r>
              <a:rPr lang="lt-LT" sz="3500" b="1" dirty="0">
                <a:solidFill>
                  <a:srgbClr val="660066"/>
                </a:solidFill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8128" y="2439563"/>
            <a:ext cx="6096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Chỉ cŜ Ǉ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Η</a:t>
            </a:r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Ğng 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ωψ ? </a:t>
            </a:r>
            <a:endParaRPr lang="lt-LT" sz="35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0072" y="405949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solidFill>
                  <a:srgbClr val="660066"/>
                </a:solidFill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1672" y="474761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solidFill>
                  <a:srgbClr val="660066"/>
                </a:solidFill>
                <a:latin typeface="HP001 4 hàng" pitchFamily="34" charset="0"/>
              </a:rPr>
              <a:t>N</a:t>
            </a:r>
            <a:r>
              <a:rPr lang="el-GR" sz="3400" b="1" dirty="0">
                <a:solidFill>
                  <a:srgbClr val="660066"/>
                </a:solidFill>
                <a:latin typeface="HP001 4 hàng" pitchFamily="34" charset="0"/>
              </a:rPr>
              <a:t>θΗ</a:t>
            </a:r>
            <a:r>
              <a:rPr lang="vi-VN" sz="3400" b="1" dirty="0">
                <a:solidFill>
                  <a:srgbClr val="660066"/>
                </a:solidFill>
                <a:latin typeface="HP001 4 hàng" pitchFamily="34" charset="0"/>
              </a:rPr>
              <a:t>łng đầu </a:t>
            </a:r>
            <a:r>
              <a:rPr lang="el-GR" sz="3400" b="1" dirty="0">
                <a:solidFill>
                  <a:srgbClr val="660066"/>
                </a:solidFill>
                <a:latin typeface="HP001 4 hàng" pitchFamily="34" charset="0"/>
              </a:rPr>
              <a:t>Λ</a:t>
            </a:r>
            <a:r>
              <a:rPr lang="vi-VN" sz="3400" b="1" dirty="0">
                <a:solidFill>
                  <a:srgbClr val="660066"/>
                </a:solidFill>
                <a:latin typeface="HP001 4 hàng" pitchFamily="34" charset="0"/>
              </a:rPr>
              <a:t>łn giá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36186" y="6076488"/>
            <a:ext cx="55256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b="1" dirty="0" smtClean="0">
                <a:solidFill>
                  <a:srgbClr val="660066"/>
                </a:solidFill>
                <a:latin typeface="HP001 4 hàng" pitchFamily="34" charset="0"/>
              </a:rPr>
              <a:t>Nó 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νί</a:t>
            </a:r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i jừng Ǖ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ί</a:t>
            </a:r>
            <a:r>
              <a:rPr lang="vi-VN" sz="3500" b="1" dirty="0" smtClean="0">
                <a:solidFill>
                  <a:srgbClr val="660066"/>
                </a:solidFill>
                <a:latin typeface="HP001 4 hàng" pitchFamily="34" charset="0"/>
              </a:rPr>
              <a:t>á! </a:t>
            </a:r>
            <a:endParaRPr lang="en-US" sz="35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8128" y="5413863"/>
            <a:ext cx="55256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Chắc 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κ</a:t>
            </a:r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ấy </a:t>
            </a:r>
            <a:r>
              <a:rPr lang="el-GR" sz="3500" b="1" dirty="0">
                <a:solidFill>
                  <a:srgbClr val="660066"/>
                </a:solidFill>
                <a:latin typeface="HP001 4 hàng" pitchFamily="34" charset="0"/>
              </a:rPr>
              <a:t>ε</a:t>
            </a:r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úng em</a:t>
            </a: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32993" y="636869"/>
            <a:ext cx="64505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 Kìa Ǉrūg đang gĊ:</a:t>
            </a:r>
            <a:endParaRPr lang="en-US" sz="35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8479" y="1311353"/>
            <a:ext cx="64505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vi-VN" sz="3500" b="1" dirty="0" smtClean="0">
                <a:solidFill>
                  <a:srgbClr val="660066"/>
                </a:solidFill>
                <a:latin typeface="HP001 4 hàng" pitchFamily="34" charset="0"/>
              </a:rPr>
              <a:t>Tùng! Tùng! Tùng! Tùng! </a:t>
            </a:r>
            <a:endParaRPr lang="en-US" sz="35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8" y="435040"/>
            <a:ext cx="118997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Dựa vào tranh, viết từ ngữ có tiếng bắt đầu bằng </a:t>
            </a:r>
            <a:r>
              <a:rPr lang="en-US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793376" y="927846"/>
            <a:ext cx="2433918" cy="134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73824" y="941294"/>
            <a:ext cx="7498976" cy="448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1083" y="5136776"/>
            <a:ext cx="5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 =&gt; e, ê, 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3824" y="5934635"/>
            <a:ext cx="5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 =&gt; a, ă, â, o, ô, ơ, u, ư</a:t>
            </a:r>
          </a:p>
        </p:txBody>
      </p:sp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76188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Giữa 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 lá mượt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 từng chùm chuông nhỏ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và hồng đỏ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áng cả vườn quê.</a:t>
            </a:r>
          </a:p>
          <a:p>
            <a:pPr algn="r"/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Cầu 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 không bắc qua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trèo qua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60357" y="3311447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2436" y="5614228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49051" y="5584242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572" y="311418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1" i="1" u="sng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7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ectangle 29"/>
          <p:cNvSpPr/>
          <p:nvPr/>
        </p:nvSpPr>
        <p:spPr>
          <a:xfrm>
            <a:off x="8307349" y="1492624"/>
            <a:ext cx="29583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80579" y="2465295"/>
            <a:ext cx="29583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64038" y="2953870"/>
            <a:ext cx="29583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61829" y="4666130"/>
            <a:ext cx="29583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89109" y="5141259"/>
            <a:ext cx="29583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8" grpId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379</Words>
  <Application>Microsoft Office PowerPoint</Application>
  <PresentationFormat>Custom</PresentationFormat>
  <Paragraphs>62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163</cp:revision>
  <dcterms:created xsi:type="dcterms:W3CDTF">2021-06-02T14:23:54Z</dcterms:created>
  <dcterms:modified xsi:type="dcterms:W3CDTF">2021-10-16T09:16:51Z</dcterms:modified>
</cp:coreProperties>
</file>