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05" r:id="rId3"/>
    <p:sldId id="296" r:id="rId4"/>
    <p:sldId id="257" r:id="rId5"/>
    <p:sldId id="295" r:id="rId6"/>
    <p:sldId id="258" r:id="rId7"/>
    <p:sldId id="310" r:id="rId8"/>
    <p:sldId id="270" r:id="rId9"/>
    <p:sldId id="306" r:id="rId10"/>
    <p:sldId id="307" r:id="rId11"/>
    <p:sldId id="304" r:id="rId12"/>
    <p:sldId id="308" r:id="rId13"/>
    <p:sldId id="312" r:id="rId14"/>
    <p:sldId id="311" r:id="rId15"/>
    <p:sldId id="293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FF"/>
    <a:srgbClr val="CCFFFF"/>
    <a:srgbClr val="99FF33"/>
    <a:srgbClr val="FF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47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Đ D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 (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SV)</a:t>
            </a:r>
          </a:p>
          <a:p>
            <a:pPr>
              <a:buFontTx/>
              <a:buChar char="-"/>
            </a:pP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SV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Đ D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HT? (</a:t>
            </a:r>
            <a:r>
              <a:rPr lang="en-US" baseline="0" dirty="0" err="1" smtClean="0"/>
              <a:t>tẩy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kẻ</a:t>
            </a:r>
            <a:r>
              <a:rPr lang="en-US" baseline="0" dirty="0" smtClean="0"/>
              <a:t>, ...)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12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Đồ</a:t>
            </a:r>
            <a:r>
              <a:rPr lang="en-US" baseline="0" dirty="0" smtClean="0"/>
              <a:t> vật dùng để làm việc gì, đó chính là công dụng của đồ vật đó. Mỗi vật đều có công dụng riêng.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3hs chữa</a:t>
            </a:r>
            <a:r>
              <a:rPr lang="en-US" baseline="0" dirty="0" smtClean="0"/>
              <a:t> bài: - Câu của con nói về đồ dùng nào? Đ D đó có công dụng gì?</a:t>
            </a:r>
          </a:p>
          <a:p>
            <a:pPr>
              <a:buFontTx/>
              <a:buChar char="-"/>
            </a:pPr>
            <a:r>
              <a:rPr lang="en-US" baseline="0" dirty="0" smtClean="0"/>
              <a:t>Câu của con có chữ nào viết hoa? Cuối câu có dấu gì?</a:t>
            </a:r>
          </a:p>
          <a:p>
            <a:pPr>
              <a:buFontTx/>
              <a:buChar char="-"/>
            </a:pPr>
            <a:r>
              <a:rPr lang="en-US" baseline="0" dirty="0" smtClean="0"/>
              <a:t> Đặt câu nêu công dụng của đồ dùng ht con làm tn?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... Lên</a:t>
            </a:r>
            <a:r>
              <a:rPr lang="en-US" baseline="0" dirty="0" smtClean="0"/>
              <a:t> giọng ở cuối câu</a:t>
            </a:r>
            <a:br>
              <a:rPr lang="en-US" baseline="0" dirty="0" smtClean="0"/>
            </a:br>
            <a:r>
              <a:rPr lang="en-US" baseline="0" dirty="0" smtClean="0"/>
              <a:t>- ... Xuống giọng ở cuối câu	2hs phân vai đọc lại đoạn thoại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7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162" y="1272685"/>
            <a:ext cx="2248412" cy="5131969"/>
          </a:xfrm>
          <a:prstGeom prst="rect">
            <a:avLst/>
          </a:prstGeom>
        </p:spPr>
      </p:pic>
      <p:pic>
        <p:nvPicPr>
          <p:cNvPr id="8" name="图片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22962" r="50390" b="21927"/>
          <a:stretch/>
        </p:blipFill>
        <p:spPr>
          <a:xfrm>
            <a:off x="2884049" y="3145535"/>
            <a:ext cx="2304288" cy="2985381"/>
          </a:xfrm>
          <a:prstGeom prst="rect">
            <a:avLst/>
          </a:prstGeom>
        </p:spPr>
      </p:pic>
      <p:pic>
        <p:nvPicPr>
          <p:cNvPr id="9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5017639" y="3160077"/>
            <a:ext cx="1975104" cy="2985381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2" t="22962" b="21927"/>
          <a:stretch/>
        </p:blipFill>
        <p:spPr>
          <a:xfrm>
            <a:off x="7088380" y="3145536"/>
            <a:ext cx="2960156" cy="29853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346" y="2541605"/>
            <a:ext cx="2273818" cy="3671136"/>
          </a:xfrm>
          <a:prstGeom prst="rect">
            <a:avLst/>
          </a:prstGeom>
        </p:spPr>
      </p:pic>
      <p:grpSp>
        <p:nvGrpSpPr>
          <p:cNvPr id="12" name="组合 1"/>
          <p:cNvGrpSpPr/>
          <p:nvPr/>
        </p:nvGrpSpPr>
        <p:grpSpPr>
          <a:xfrm>
            <a:off x="-135380" y="4352545"/>
            <a:ext cx="12283440" cy="2505456"/>
            <a:chOff x="-91440" y="4352544"/>
            <a:chExt cx="12283440" cy="2505456"/>
          </a:xfrm>
        </p:grpSpPr>
        <p:pic>
          <p:nvPicPr>
            <p:cNvPr id="13" name="图片 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4" name="图片 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2365175" y="435165"/>
            <a:ext cx="2557578" cy="3255264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168663" y="1385595"/>
            <a:ext cx="1536192" cy="1642172"/>
          </a:xfrm>
          <a:prstGeom prst="rect">
            <a:avLst/>
          </a:prstGeom>
        </p:spPr>
      </p:pic>
      <p:pic>
        <p:nvPicPr>
          <p:cNvPr id="17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30487" y="29335"/>
            <a:ext cx="2731607" cy="896634"/>
          </a:xfrm>
          <a:prstGeom prst="rect">
            <a:avLst/>
          </a:prstGeom>
        </p:spPr>
      </p:pic>
      <p:pic>
        <p:nvPicPr>
          <p:cNvPr id="18" name="图片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5558" y="319416"/>
            <a:ext cx="2032463" cy="7240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76700" y="1664367"/>
            <a:ext cx="44614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/>
                <a:cs typeface="Times New Roman" panose="02020603050405020304" pitchFamily="18" charset="0"/>
              </a:rPr>
              <a:t>ÔN BÀI CŨ</a:t>
            </a:r>
            <a:endParaRPr lang="en-US" sz="6600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UTM Avo" panose="02040603050506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718002" y="52708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3801" y="616378"/>
            <a:ext cx="9643945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smtClean="0">
                <a:latin typeface="UTM Avo" pitchFamily="18" charset="0"/>
              </a:rPr>
              <a:t>Chọn dấu chấm hoặc chấm hỏi thay vào ô vuông.</a:t>
            </a:r>
            <a:endParaRPr lang="en-US" dirty="0">
              <a:latin typeface="UTM Avo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49453" y="1390907"/>
            <a:ext cx="9478783" cy="3323938"/>
            <a:chOff x="1528997" y="1256004"/>
            <a:chExt cx="8903887" cy="3323938"/>
          </a:xfrm>
        </p:grpSpPr>
        <p:sp>
          <p:nvSpPr>
            <p:cNvPr id="16" name="TextBox 15"/>
            <p:cNvSpPr txBox="1"/>
            <p:nvPr/>
          </p:nvSpPr>
          <p:spPr>
            <a:xfrm>
              <a:off x="1528997" y="1256004"/>
              <a:ext cx="8903887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Bút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chì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: -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Tẩy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ơi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,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cậu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giúp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tớ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một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chút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được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không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Tẩy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: 	     -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Cậu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muốn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tớ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giúp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gì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nào</a:t>
              </a:r>
              <a:endParaRPr lang="en-US" dirty="0" smtClean="0">
                <a:solidFill>
                  <a:srgbClr val="002060"/>
                </a:solidFill>
                <a:latin typeface="UTM Avo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Bút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chì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: -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Tớ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muốn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xóa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hình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vẽ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này</a:t>
              </a:r>
              <a:endParaRPr lang="en-US" dirty="0" smtClean="0">
                <a:solidFill>
                  <a:srgbClr val="002060"/>
                </a:solidFill>
                <a:latin typeface="UTM Avo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Tẩy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:       -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Tớ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sẽ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giúp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cậu</a:t>
              </a:r>
              <a:endParaRPr lang="en-US" dirty="0" smtClean="0">
                <a:solidFill>
                  <a:srgbClr val="002060"/>
                </a:solidFill>
                <a:latin typeface="UTM Avo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Bút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chì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: -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Cảm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ơn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cậu</a:t>
              </a:r>
              <a:endParaRPr lang="en-US" dirty="0">
                <a:solidFill>
                  <a:srgbClr val="002060"/>
                </a:solidFill>
                <a:latin typeface="UTM Avo" pitchFamily="18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8891926" y="1446023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715428" y="2062011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743406" y="2741435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147409" y="3369434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912864" y="3986776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60836" y="1507077"/>
            <a:ext cx="457200" cy="584775"/>
            <a:chOff x="9242474" y="1916713"/>
            <a:chExt cx="457200" cy="584775"/>
          </a:xfrm>
        </p:grpSpPr>
        <p:sp>
          <p:nvSpPr>
            <p:cNvPr id="22" name="Rounded Rectangle 21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57288" y="1916713"/>
              <a:ext cx="42672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b="1" dirty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70756" y="2133127"/>
            <a:ext cx="486504" cy="584775"/>
            <a:chOff x="9242474" y="1916713"/>
            <a:chExt cx="486504" cy="584775"/>
          </a:xfrm>
        </p:grpSpPr>
        <p:sp>
          <p:nvSpPr>
            <p:cNvPr id="25" name="Rounded Rectangle 24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302258" y="1916713"/>
              <a:ext cx="42672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b="1" dirty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62600" y="2632982"/>
            <a:ext cx="1340501" cy="769441"/>
            <a:chOff x="8359173" y="1821802"/>
            <a:chExt cx="1340501" cy="769441"/>
          </a:xfrm>
        </p:grpSpPr>
        <p:sp>
          <p:nvSpPr>
            <p:cNvPr id="28" name="Rounded Rectangle 27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59173" y="1821802"/>
              <a:ext cx="3626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81437" y="3288265"/>
            <a:ext cx="1176886" cy="769441"/>
            <a:chOff x="8522788" y="1854332"/>
            <a:chExt cx="1176886" cy="769441"/>
          </a:xfrm>
        </p:grpSpPr>
        <p:sp>
          <p:nvSpPr>
            <p:cNvPr id="31" name="Rounded Rectangle 30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522788" y="1854332"/>
              <a:ext cx="3626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83289" y="3883706"/>
            <a:ext cx="457200" cy="769441"/>
            <a:chOff x="9242474" y="1719761"/>
            <a:chExt cx="457200" cy="769441"/>
          </a:xfrm>
        </p:grpSpPr>
        <p:sp>
          <p:nvSpPr>
            <p:cNvPr id="34" name="Rounded Rectangle 33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02258" y="1719761"/>
              <a:ext cx="3626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7586985" y="3380090"/>
            <a:ext cx="3981674" cy="1385663"/>
            <a:chOff x="9050733" y="2581421"/>
            <a:chExt cx="2764301" cy="1385663"/>
          </a:xfrm>
        </p:grpSpPr>
        <p:sp>
          <p:nvSpPr>
            <p:cNvPr id="2048" name="Rounded Rectangular Callout 2047"/>
            <p:cNvSpPr/>
            <p:nvPr/>
          </p:nvSpPr>
          <p:spPr>
            <a:xfrm>
              <a:off x="9050733" y="2581421"/>
              <a:ext cx="2764301" cy="1385663"/>
            </a:xfrm>
            <a:prstGeom prst="wedgeRoundRectCallout">
              <a:avLst>
                <a:gd name="adj1" fmla="val -44752"/>
                <a:gd name="adj2" fmla="val 74683"/>
                <a:gd name="adj3" fmla="val 16667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2049" name="TextBox 2048"/>
            <p:cNvSpPr txBox="1"/>
            <p:nvPr/>
          </p:nvSpPr>
          <p:spPr>
            <a:xfrm>
              <a:off x="9050733" y="2603754"/>
              <a:ext cx="27643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400" b="1" dirty="0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2400" b="1" dirty="0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thoại</a:t>
              </a:r>
              <a:r>
                <a:rPr lang="en-US" sz="2400" b="1" dirty="0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này</a:t>
              </a:r>
              <a:r>
                <a:rPr lang="en-US" sz="2400" b="1" dirty="0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400" b="1" dirty="0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b="1" dirty="0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400" b="1" dirty="0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b="1" dirty="0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400" b="1" dirty="0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400" b="1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586985" y="3504337"/>
            <a:ext cx="3981673" cy="1071013"/>
            <a:chOff x="9050733" y="2603754"/>
            <a:chExt cx="2764301" cy="755160"/>
          </a:xfrm>
        </p:grpSpPr>
        <p:sp>
          <p:nvSpPr>
            <p:cNvPr id="49" name="Rounded Rectangular Callout 48"/>
            <p:cNvSpPr/>
            <p:nvPr/>
          </p:nvSpPr>
          <p:spPr>
            <a:xfrm>
              <a:off x="9050733" y="2609557"/>
              <a:ext cx="2764301" cy="749357"/>
            </a:xfrm>
            <a:prstGeom prst="wedgeRoundRectCallout">
              <a:avLst>
                <a:gd name="adj1" fmla="val -44752"/>
                <a:gd name="adj2" fmla="val 74683"/>
                <a:gd name="adj3" fmla="val 16667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050733" y="2603754"/>
              <a:ext cx="2764301" cy="585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b="1" dirty="0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400" b="1" dirty="0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2400" b="1" dirty="0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lang="en-US" sz="2400" b="1" dirty="0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b="1" dirty="0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 smtClean="0">
                  <a:solidFill>
                    <a:srgbClr val="C0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400" b="1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41032" r="7443" b="43097"/>
          <a:stretch/>
        </p:blipFill>
        <p:spPr bwMode="auto">
          <a:xfrm>
            <a:off x="849453" y="5216577"/>
            <a:ext cx="10577499" cy="1374314"/>
          </a:xfrm>
          <a:prstGeom prst="roundRect">
            <a:avLst>
              <a:gd name="adj" fmla="val 4321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/>
          <p:nvPr/>
        </p:nvCxnSpPr>
        <p:spPr>
          <a:xfrm flipV="1">
            <a:off x="2417344" y="1126492"/>
            <a:ext cx="3808429" cy="90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517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UTM Avo" pitchFamily="18" charset="0"/>
              </a:rPr>
              <a:t>Dấu chấm hỏi ghi ở cuối câu nào?</a:t>
            </a:r>
            <a:endParaRPr lang="en-US" sz="4000" b="1" dirty="0">
              <a:latin typeface="UTM Av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1825"/>
            <a:ext cx="10845800" cy="7032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UTM Avo" pitchFamily="18" charset="0"/>
              </a:rPr>
              <a:t>Đọc câu có dấu chấm hỏi như thế nào?</a:t>
            </a:r>
            <a:endParaRPr lang="en-US" sz="4000" b="1" dirty="0">
              <a:solidFill>
                <a:srgbClr val="C00000"/>
              </a:solidFill>
              <a:latin typeface="UTM Avo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7738" y="2678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Dấu chấm ghi ở cuối câu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9163" y="4021137"/>
            <a:ext cx="10515600" cy="703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</a:rPr>
              <a:t>Đọc câu có dấu chấm như thế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0" y="4804307"/>
            <a:ext cx="2976080" cy="1605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718002" y="52708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3801" y="616378"/>
            <a:ext cx="9643945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smtClean="0">
                <a:latin typeface="UTM Avo" pitchFamily="18" charset="0"/>
              </a:rPr>
              <a:t>Chọn dấu chấm hoặc chấm hỏi thay vào ô vuông.</a:t>
            </a:r>
            <a:endParaRPr lang="en-US" dirty="0">
              <a:latin typeface="UTM Avo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99731" y="1352518"/>
            <a:ext cx="9478783" cy="3323938"/>
            <a:chOff x="1528997" y="1256004"/>
            <a:chExt cx="8903887" cy="3323938"/>
          </a:xfrm>
        </p:grpSpPr>
        <p:sp>
          <p:nvSpPr>
            <p:cNvPr id="16" name="TextBox 15"/>
            <p:cNvSpPr txBox="1"/>
            <p:nvPr/>
          </p:nvSpPr>
          <p:spPr>
            <a:xfrm>
              <a:off x="1528997" y="1256004"/>
              <a:ext cx="8903887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Bút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chì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: -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Tẩy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ơi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,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cậu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giúp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tớ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một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chút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được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không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Tẩy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: 	     -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Cậu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muốn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tớ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giúp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gì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nào</a:t>
              </a:r>
              <a:endParaRPr lang="en-US" dirty="0" smtClean="0">
                <a:solidFill>
                  <a:srgbClr val="002060"/>
                </a:solidFill>
                <a:latin typeface="UTM Avo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Bút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chì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: -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Tớ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muốn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xóa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hình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vẽ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này</a:t>
              </a:r>
              <a:endParaRPr lang="en-US" dirty="0" smtClean="0">
                <a:solidFill>
                  <a:srgbClr val="002060"/>
                </a:solidFill>
                <a:latin typeface="UTM Avo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Tẩy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:       -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Tớ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sẽ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giúp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cậu</a:t>
              </a:r>
              <a:endParaRPr lang="en-US" dirty="0" smtClean="0">
                <a:solidFill>
                  <a:srgbClr val="002060"/>
                </a:solidFill>
                <a:latin typeface="UTM Avo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Bút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chì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: -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Cảm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ơn</a:t>
              </a:r>
              <a:r>
                <a:rPr lang="en-US" dirty="0" smtClean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UTM Avo" pitchFamily="18" charset="0"/>
                </a:rPr>
                <a:t>cậu</a:t>
              </a:r>
              <a:endParaRPr lang="en-US" dirty="0">
                <a:solidFill>
                  <a:srgbClr val="002060"/>
                </a:solidFill>
                <a:latin typeface="UTM Avo" pitchFamily="18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8950622" y="1420594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762181" y="2036182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783741" y="2684756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208640" y="330049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877089" y="3979512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45733" y="1436212"/>
            <a:ext cx="457200" cy="584775"/>
            <a:chOff x="9242474" y="1916713"/>
            <a:chExt cx="457200" cy="584775"/>
          </a:xfrm>
        </p:grpSpPr>
        <p:sp>
          <p:nvSpPr>
            <p:cNvPr id="22" name="Rounded Rectangle 21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57288" y="1916713"/>
              <a:ext cx="42672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b="1" dirty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23757" y="2100808"/>
            <a:ext cx="1149333" cy="584775"/>
            <a:chOff x="8550341" y="1897029"/>
            <a:chExt cx="1149333" cy="584775"/>
          </a:xfrm>
        </p:grpSpPr>
        <p:sp>
          <p:nvSpPr>
            <p:cNvPr id="25" name="Rounded Rectangle 24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50341" y="1897029"/>
              <a:ext cx="42672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b="1" dirty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91401" y="2570923"/>
            <a:ext cx="1111700" cy="769441"/>
            <a:chOff x="8587974" y="1759743"/>
            <a:chExt cx="1111700" cy="769441"/>
          </a:xfrm>
        </p:grpSpPr>
        <p:sp>
          <p:nvSpPr>
            <p:cNvPr id="28" name="Rounded Rectangle 27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587974" y="1759743"/>
              <a:ext cx="3626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990722" y="3207274"/>
            <a:ext cx="967601" cy="769441"/>
            <a:chOff x="8732073" y="1773341"/>
            <a:chExt cx="967601" cy="769441"/>
          </a:xfrm>
        </p:grpSpPr>
        <p:sp>
          <p:nvSpPr>
            <p:cNvPr id="31" name="Rounded Rectangle 30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732073" y="1773341"/>
              <a:ext cx="3626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61621" y="3864544"/>
            <a:ext cx="825128" cy="769441"/>
            <a:chOff x="8874546" y="1703691"/>
            <a:chExt cx="825128" cy="769441"/>
          </a:xfrm>
        </p:grpSpPr>
        <p:sp>
          <p:nvSpPr>
            <p:cNvPr id="34" name="Rounded Rectangle 33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874546" y="1703691"/>
              <a:ext cx="3626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3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41032" r="7443" b="43097"/>
          <a:stretch/>
        </p:blipFill>
        <p:spPr bwMode="auto">
          <a:xfrm>
            <a:off x="849453" y="5216577"/>
            <a:ext cx="10577499" cy="1374314"/>
          </a:xfrm>
          <a:prstGeom prst="roundRect">
            <a:avLst>
              <a:gd name="adj" fmla="val 4321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/>
          <p:nvPr/>
        </p:nvCxnSpPr>
        <p:spPr>
          <a:xfrm flipV="1">
            <a:off x="2613812" y="1063897"/>
            <a:ext cx="4702078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8332" y="2550807"/>
            <a:ext cx="2689230" cy="1344615"/>
            <a:chOff x="3" y="2247856"/>
            <a:chExt cx="2689230" cy="1344615"/>
          </a:xfrm>
          <a:solidFill>
            <a:srgbClr val="FFFF00"/>
          </a:solidFill>
        </p:grpSpPr>
        <p:sp>
          <p:nvSpPr>
            <p:cNvPr id="20" name="Rounded Rectangle 19"/>
            <p:cNvSpPr/>
            <p:nvPr/>
          </p:nvSpPr>
          <p:spPr>
            <a:xfrm>
              <a:off x="3" y="2247856"/>
              <a:ext cx="2689230" cy="134461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39385" y="2287238"/>
              <a:ext cx="2610466" cy="12658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rgbClr val="FF0000"/>
                  </a:solidFill>
                  <a:latin typeface="UTM Avo" pitchFamily="18" charset="0"/>
                </a:rPr>
                <a:t>Nội</a:t>
              </a:r>
              <a:r>
                <a:rPr lang="en-US" sz="2800" b="1" kern="1200" dirty="0" smtClean="0">
                  <a:solidFill>
                    <a:srgbClr val="FF0000"/>
                  </a:solidFill>
                  <a:latin typeface="UTM Avo" pitchFamily="18" charset="0"/>
                </a:rPr>
                <a:t> dung</a:t>
              </a:r>
              <a:endParaRPr lang="en-US" sz="2800" b="1" kern="12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59743" y="986416"/>
            <a:ext cx="2689230" cy="1344615"/>
            <a:chOff x="4046247" y="722847"/>
            <a:chExt cx="2689230" cy="1344615"/>
          </a:xfrm>
          <a:solidFill>
            <a:srgbClr val="FFCCFF"/>
          </a:solidFill>
        </p:grpSpPr>
        <p:sp>
          <p:nvSpPr>
            <p:cNvPr id="16" name="Rounded Rectangle 15"/>
            <p:cNvSpPr/>
            <p:nvPr/>
          </p:nvSpPr>
          <p:spPr>
            <a:xfrm>
              <a:off x="4046247" y="722847"/>
              <a:ext cx="2689230" cy="134461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8"/>
            <p:cNvSpPr/>
            <p:nvPr/>
          </p:nvSpPr>
          <p:spPr>
            <a:xfrm>
              <a:off x="4085629" y="762229"/>
              <a:ext cx="2610466" cy="12658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rgbClr val="0000CC"/>
                  </a:solidFill>
                  <a:latin typeface="UTM Avo" pitchFamily="18" charset="0"/>
                </a:rPr>
                <a:t>Từ ngữ chỉ đồ dùng học tập</a:t>
              </a:r>
              <a:endParaRPr lang="en-US" sz="2400" b="1" kern="1200" dirty="0">
                <a:solidFill>
                  <a:srgbClr val="0000CC"/>
                </a:solidFill>
                <a:latin typeface="UTM Avo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42518" y="4279501"/>
            <a:ext cx="2689230" cy="1344615"/>
            <a:chOff x="4129022" y="4015932"/>
            <a:chExt cx="2689230" cy="1344615"/>
          </a:xfrm>
          <a:solidFill>
            <a:srgbClr val="99FF33"/>
          </a:solidFill>
        </p:grpSpPr>
        <p:sp>
          <p:nvSpPr>
            <p:cNvPr id="12" name="Rounded Rectangle 11"/>
            <p:cNvSpPr/>
            <p:nvPr/>
          </p:nvSpPr>
          <p:spPr>
            <a:xfrm>
              <a:off x="4129022" y="4015932"/>
              <a:ext cx="2689230" cy="134461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12"/>
            <p:cNvSpPr/>
            <p:nvPr/>
          </p:nvSpPr>
          <p:spPr>
            <a:xfrm>
              <a:off x="4168404" y="4055314"/>
              <a:ext cx="2610466" cy="12658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rgbClr val="0000CC"/>
                  </a:solidFill>
                  <a:latin typeface="UTM Avo" pitchFamily="18" charset="0"/>
                </a:rPr>
                <a:t>Dấu chấm, dấu chấm hỏi</a:t>
              </a:r>
              <a:endParaRPr lang="en-US" sz="2400" b="1" kern="1200" dirty="0">
                <a:solidFill>
                  <a:srgbClr val="0000CC"/>
                </a:solidFill>
                <a:latin typeface="UTM Avo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199124" y="392872"/>
            <a:ext cx="2689230" cy="1344615"/>
            <a:chOff x="8226419" y="0"/>
            <a:chExt cx="2689230" cy="1344615"/>
          </a:xfrm>
          <a:solidFill>
            <a:srgbClr val="FFCCFF"/>
          </a:solidFill>
        </p:grpSpPr>
        <p:sp>
          <p:nvSpPr>
            <p:cNvPr id="32" name="Rounded Rectangle 31"/>
            <p:cNvSpPr/>
            <p:nvPr/>
          </p:nvSpPr>
          <p:spPr>
            <a:xfrm>
              <a:off x="8226419" y="0"/>
              <a:ext cx="2689230" cy="134461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8265801" y="39382"/>
              <a:ext cx="2610466" cy="12658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  <a:latin typeface="UTM Avo" pitchFamily="18" charset="0"/>
                </a:rPr>
                <a:t>Từ ngữ chỉ sự vật</a:t>
              </a:r>
              <a:endParaRPr lang="en-US" sz="2400" b="1" kern="1200" dirty="0">
                <a:solidFill>
                  <a:schemeClr val="tx1"/>
                </a:solidFill>
                <a:latin typeface="UTM Avo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99124" y="1902508"/>
            <a:ext cx="2689230" cy="1344615"/>
            <a:chOff x="8226419" y="1509636"/>
            <a:chExt cx="2689230" cy="1344615"/>
          </a:xfrm>
          <a:solidFill>
            <a:srgbClr val="FFCCFF"/>
          </a:solidFill>
        </p:grpSpPr>
        <p:sp>
          <p:nvSpPr>
            <p:cNvPr id="30" name="Rounded Rectangle 29"/>
            <p:cNvSpPr/>
            <p:nvPr/>
          </p:nvSpPr>
          <p:spPr>
            <a:xfrm>
              <a:off x="8226419" y="1509636"/>
              <a:ext cx="2689230" cy="134461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6"/>
            <p:cNvSpPr/>
            <p:nvPr/>
          </p:nvSpPr>
          <p:spPr>
            <a:xfrm>
              <a:off x="8265801" y="1549018"/>
              <a:ext cx="2610466" cy="12658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  <a:latin typeface="UTM Avo" pitchFamily="18" charset="0"/>
                </a:rPr>
                <a:t>Câu nêu công dụng của đồ dùng học tập</a:t>
              </a:r>
              <a:endParaRPr lang="en-US" sz="2400" b="1" kern="1200" dirty="0">
                <a:solidFill>
                  <a:schemeClr val="tx1"/>
                </a:solidFill>
                <a:latin typeface="UTM Avo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199124" y="5034718"/>
            <a:ext cx="2689230" cy="1344615"/>
            <a:chOff x="8226419" y="4641846"/>
            <a:chExt cx="2689230" cy="1344615"/>
          </a:xfrm>
          <a:solidFill>
            <a:srgbClr val="99FF33"/>
          </a:solidFill>
        </p:grpSpPr>
        <p:sp>
          <p:nvSpPr>
            <p:cNvPr id="28" name="Rounded Rectangle 27"/>
            <p:cNvSpPr/>
            <p:nvPr/>
          </p:nvSpPr>
          <p:spPr>
            <a:xfrm>
              <a:off x="8226419" y="4641846"/>
              <a:ext cx="2689230" cy="134461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8"/>
            <p:cNvSpPr/>
            <p:nvPr/>
          </p:nvSpPr>
          <p:spPr>
            <a:xfrm>
              <a:off x="8265801" y="4681228"/>
              <a:ext cx="2610466" cy="12658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  <a:latin typeface="UTM Avo" pitchFamily="18" charset="0"/>
                </a:rPr>
                <a:t>Dấu chấm hỏi ghi ở cuối  câu hỏi</a:t>
              </a:r>
              <a:endParaRPr lang="en-US" sz="2400" b="1" kern="1200" dirty="0">
                <a:solidFill>
                  <a:schemeClr val="tx1"/>
                </a:solidFill>
                <a:latin typeface="UTM Avo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199124" y="3444876"/>
            <a:ext cx="2689230" cy="1344615"/>
            <a:chOff x="8226419" y="3052004"/>
            <a:chExt cx="2689230" cy="1344615"/>
          </a:xfrm>
          <a:solidFill>
            <a:srgbClr val="99FF33"/>
          </a:solidFill>
        </p:grpSpPr>
        <p:sp>
          <p:nvSpPr>
            <p:cNvPr id="26" name="Rounded Rectangle 25"/>
            <p:cNvSpPr/>
            <p:nvPr/>
          </p:nvSpPr>
          <p:spPr>
            <a:xfrm>
              <a:off x="8226419" y="3052004"/>
              <a:ext cx="2689230" cy="134461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10"/>
            <p:cNvSpPr/>
            <p:nvPr/>
          </p:nvSpPr>
          <p:spPr>
            <a:xfrm>
              <a:off x="8265801" y="3091386"/>
              <a:ext cx="2610466" cy="12658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  <a:latin typeface="UTM Avo" pitchFamily="18" charset="0"/>
                </a:rPr>
                <a:t>Dấu chấm ghi ở cuối câu không phải câu hỏi</a:t>
              </a:r>
              <a:endParaRPr lang="en-US" sz="2400" b="1" kern="1200" dirty="0">
                <a:solidFill>
                  <a:schemeClr val="tx1"/>
                </a:solidFill>
                <a:latin typeface="UTM Avo" pitchFamily="18" charset="0"/>
              </a:endParaRPr>
            </a:p>
          </p:txBody>
        </p:sp>
      </p:grpSp>
      <p:cxnSp>
        <p:nvCxnSpPr>
          <p:cNvPr id="3" name="Straight Arrow Connector 2"/>
          <p:cNvCxnSpPr>
            <a:stCxn id="20" idx="3"/>
            <a:endCxn id="16" idx="1"/>
          </p:cNvCxnSpPr>
          <p:nvPr/>
        </p:nvCxnSpPr>
        <p:spPr>
          <a:xfrm flipV="1">
            <a:off x="3157562" y="1658724"/>
            <a:ext cx="1102181" cy="156439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3"/>
            <a:endCxn id="12" idx="1"/>
          </p:cNvCxnSpPr>
          <p:nvPr/>
        </p:nvCxnSpPr>
        <p:spPr>
          <a:xfrm>
            <a:off x="3157562" y="3223115"/>
            <a:ext cx="1184956" cy="1728694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7" idx="3"/>
            <a:endCxn id="32" idx="1"/>
          </p:cNvCxnSpPr>
          <p:nvPr/>
        </p:nvCxnSpPr>
        <p:spPr>
          <a:xfrm flipV="1">
            <a:off x="6909591" y="1065180"/>
            <a:ext cx="1289533" cy="593544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7" idx="3"/>
            <a:endCxn id="30" idx="1"/>
          </p:cNvCxnSpPr>
          <p:nvPr/>
        </p:nvCxnSpPr>
        <p:spPr>
          <a:xfrm>
            <a:off x="6909591" y="1658724"/>
            <a:ext cx="1289533" cy="916092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2" idx="3"/>
            <a:endCxn id="26" idx="1"/>
          </p:cNvCxnSpPr>
          <p:nvPr/>
        </p:nvCxnSpPr>
        <p:spPr>
          <a:xfrm flipV="1">
            <a:off x="7031748" y="4117184"/>
            <a:ext cx="1167376" cy="834625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3"/>
            <a:endCxn id="28" idx="1"/>
          </p:cNvCxnSpPr>
          <p:nvPr/>
        </p:nvCxnSpPr>
        <p:spPr>
          <a:xfrm>
            <a:off x="7031748" y="4951809"/>
            <a:ext cx="1167376" cy="755217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3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913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44700" y="2248604"/>
            <a:ext cx="9181318" cy="3077754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2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2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  <a:endParaRPr lang="en-US" sz="3200" b="1" dirty="0">
              <a:solidFill>
                <a:srgbClr val="0000CC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Xem trước bài sau </a:t>
            </a:r>
            <a:r>
              <a:rPr lang="en-US" sz="32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68.</a:t>
            </a:r>
            <a:endParaRPr lang="en-US" sz="3200" b="1" dirty="0">
              <a:solidFill>
                <a:srgbClr val="0000CC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868" y="670935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52595" y="2862970"/>
            <a:ext cx="4560427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2596" y="509953"/>
            <a:ext cx="1115919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55" y="3938000"/>
            <a:ext cx="3120876" cy="2462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356551" y="1527141"/>
            <a:ext cx="2833066" cy="2106929"/>
            <a:chOff x="8048624" y="810495"/>
            <a:chExt cx="3829051" cy="2823576"/>
          </a:xfrm>
        </p:grpSpPr>
        <p:sp>
          <p:nvSpPr>
            <p:cNvPr id="10" name="Cloud Callout 9"/>
            <p:cNvSpPr/>
            <p:nvPr/>
          </p:nvSpPr>
          <p:spPr>
            <a:xfrm>
              <a:off x="8048624" y="810495"/>
              <a:ext cx="3829051" cy="2823576"/>
            </a:xfrm>
            <a:prstGeom prst="cloudCallout">
              <a:avLst>
                <a:gd name="adj1" fmla="val -55782"/>
                <a:gd name="adj2" fmla="val 68508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0156" y1="7500" x2="20781" y2="90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900" y="910792"/>
              <a:ext cx="2622983" cy="2622983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800268" y="3068394"/>
            <a:ext cx="630555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chót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vót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74109" y="75369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84856" y="423191"/>
            <a:ext cx="9550400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7200" b="1" dirty="0" err="1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7200" b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b="1" dirty="0" err="1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7200" b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b="1" dirty="0" err="1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7200" b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b="1" dirty="0" err="1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7200" b="1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8656" y="2374786"/>
            <a:ext cx="3297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Luyện</a:t>
            </a:r>
            <a:r>
              <a:rPr lang="en-US" sz="54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tập</a:t>
            </a:r>
            <a:endParaRPr lang="en-US" sz="5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5810" y="3660019"/>
            <a:ext cx="78758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00CC"/>
                </a:solidFill>
                <a:latin typeface="HP001 5 hàng" panose="020B0603050302020204" pitchFamily="34" charset="0"/>
              </a:rPr>
              <a:t>Từ</a:t>
            </a:r>
            <a:r>
              <a:rPr lang="en-US" sz="5400" b="1" dirty="0" smtClean="0">
                <a:solidFill>
                  <a:srgbClr val="0000CC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HP001 5 hàng" panose="020B0603050302020204" pitchFamily="34" charset="0"/>
              </a:rPr>
              <a:t>ngữ</a:t>
            </a:r>
            <a:r>
              <a:rPr lang="en-US" sz="5400" b="1" dirty="0" smtClean="0">
                <a:solidFill>
                  <a:srgbClr val="0000CC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HP001 5 hàng" panose="020B0603050302020204" pitchFamily="34" charset="0"/>
              </a:rPr>
              <a:t>chỉ</a:t>
            </a:r>
            <a:r>
              <a:rPr lang="en-US" sz="5400" b="1" dirty="0" smtClean="0">
                <a:solidFill>
                  <a:srgbClr val="0000CC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HP001 5 hàng" panose="020B0603050302020204" pitchFamily="34" charset="0"/>
              </a:rPr>
              <a:t>sự</a:t>
            </a:r>
            <a:r>
              <a:rPr lang="en-US" sz="5400" b="1" dirty="0" smtClean="0">
                <a:solidFill>
                  <a:srgbClr val="0000CC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HP001 5 hàng" panose="020B0603050302020204" pitchFamily="34" charset="0"/>
              </a:rPr>
              <a:t>vật</a:t>
            </a:r>
            <a:endParaRPr lang="en-US" sz="5400" b="1" dirty="0" smtClean="0">
              <a:solidFill>
                <a:srgbClr val="0000CC"/>
              </a:solidFill>
              <a:latin typeface="HP001 5 hàng" panose="020B0603050302020204" pitchFamily="34" charset="0"/>
            </a:endParaRPr>
          </a:p>
          <a:p>
            <a:r>
              <a:rPr lang="en-US" sz="5400" b="1" dirty="0" err="1" smtClean="0">
                <a:solidFill>
                  <a:srgbClr val="0000CC"/>
                </a:solidFill>
                <a:latin typeface="HP001 5 hàng" panose="020B0603050302020204" pitchFamily="34" charset="0"/>
              </a:rPr>
              <a:t>Dấu</a:t>
            </a:r>
            <a:r>
              <a:rPr lang="en-US" sz="5400" b="1" dirty="0" smtClean="0">
                <a:solidFill>
                  <a:srgbClr val="0000CC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HP001 5 hàng" panose="020B0603050302020204" pitchFamily="34" charset="0"/>
              </a:rPr>
              <a:t>chấm</a:t>
            </a:r>
            <a:r>
              <a:rPr lang="en-US" sz="5400" b="1" dirty="0" smtClean="0">
                <a:solidFill>
                  <a:srgbClr val="0000CC"/>
                </a:solidFill>
                <a:latin typeface="HP001 5 hàng" panose="020B0603050302020204" pitchFamily="34" charset="0"/>
              </a:rPr>
              <a:t>, </a:t>
            </a:r>
            <a:r>
              <a:rPr lang="en-US" sz="5400" b="1" dirty="0" err="1" smtClean="0">
                <a:solidFill>
                  <a:srgbClr val="0000CC"/>
                </a:solidFill>
                <a:latin typeface="HP001 5 hàng" panose="020B0603050302020204" pitchFamily="34" charset="0"/>
              </a:rPr>
              <a:t>dáu</a:t>
            </a:r>
            <a:r>
              <a:rPr lang="en-US" sz="5400" b="1" dirty="0" smtClean="0">
                <a:solidFill>
                  <a:srgbClr val="0000CC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HP001 5 hàng" panose="020B0603050302020204" pitchFamily="34" charset="0"/>
              </a:rPr>
              <a:t>chấm</a:t>
            </a:r>
            <a:r>
              <a:rPr lang="en-US" sz="5400" b="1" dirty="0" smtClean="0">
                <a:solidFill>
                  <a:srgbClr val="0000CC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HP001 5 hàng" panose="020B0603050302020204" pitchFamily="34" charset="0"/>
              </a:rPr>
              <a:t>hỏi</a:t>
            </a:r>
            <a:endParaRPr lang="en-US" sz="5400" b="1" dirty="0">
              <a:solidFill>
                <a:srgbClr val="0000CC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9787" y="1020802"/>
            <a:ext cx="3605425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 smtClean="0">
                <a:solidFill>
                  <a:srgbClr val="0070C0"/>
                </a:solidFill>
                <a:latin typeface="UTM Avo" panose="02040603050506020204"/>
                <a:ea typeface="Cambria" panose="02040503050406030204" pitchFamily="18" charset="0"/>
                <a:cs typeface="Times New Roman" panose="02020603050405020304" pitchFamily="18" charset="0"/>
              </a:rPr>
              <a:t>MỤC </a:t>
            </a:r>
            <a:r>
              <a:rPr lang="en-US" sz="4400" b="1" dirty="0" smtClean="0">
                <a:solidFill>
                  <a:srgbClr val="0070C0"/>
                </a:solidFill>
                <a:latin typeface="UTM Avo" panose="02040603050506020204"/>
                <a:ea typeface="Cambria" panose="02040503050406030204" pitchFamily="18" charset="0"/>
                <a:cs typeface="Times New Roman" panose="02020603050405020304" pitchFamily="18" charset="0"/>
              </a:rPr>
              <a:t>TIÊU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243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52316" y="2215515"/>
            <a:ext cx="872331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663810" y="3283826"/>
            <a:ext cx="746389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00B05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800" b="1" dirty="0" smtClean="0">
                <a:solidFill>
                  <a:srgbClr val="00B05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B05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800" b="1" dirty="0" smtClean="0">
                <a:solidFill>
                  <a:srgbClr val="00B05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B05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800" b="1" dirty="0" smtClean="0">
                <a:solidFill>
                  <a:srgbClr val="00B05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B05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altLang="zh-CN" sz="2800" b="1" dirty="0" smtClean="0">
                <a:solidFill>
                  <a:srgbClr val="00B05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B05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zh-CN" sz="2800" b="1" dirty="0" smtClean="0">
                <a:solidFill>
                  <a:srgbClr val="00B05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B05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800" b="1" dirty="0" smtClean="0">
                <a:solidFill>
                  <a:srgbClr val="00B05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B05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dồ</a:t>
            </a:r>
            <a:r>
              <a:rPr lang="en-US" altLang="zh-CN" sz="2800" b="1" dirty="0" smtClean="0">
                <a:solidFill>
                  <a:srgbClr val="00B05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B05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2800" b="1" dirty="0" smtClean="0">
                <a:solidFill>
                  <a:srgbClr val="00B05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B05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800" b="1" dirty="0" smtClean="0">
                <a:solidFill>
                  <a:srgbClr val="00B05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B05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2800" b="1" dirty="0" smtClean="0">
                <a:solidFill>
                  <a:srgbClr val="00B05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b="1" dirty="0">
              <a:solidFill>
                <a:srgbClr val="00B05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04163" y="4277869"/>
            <a:ext cx="8816776" cy="782968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/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/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sz="2133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3</a:t>
                </a:r>
                <a:endParaRPr lang="en-US" sz="2133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/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3680934" y="4289833"/>
            <a:ext cx="746389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7030A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800" b="1" dirty="0" smtClean="0">
                <a:solidFill>
                  <a:srgbClr val="7030A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zh-CN" sz="2800" b="1" dirty="0" smtClean="0">
                <a:solidFill>
                  <a:srgbClr val="7030A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2800" b="1" dirty="0" smtClean="0">
                <a:solidFill>
                  <a:srgbClr val="7030A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2800" b="1" dirty="0" smtClean="0">
                <a:solidFill>
                  <a:srgbClr val="7030A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2800" b="1" dirty="0" smtClean="0">
                <a:solidFill>
                  <a:srgbClr val="7030A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2800" b="1" dirty="0" smtClean="0">
                <a:solidFill>
                  <a:srgbClr val="7030A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2800" b="1" dirty="0" smtClean="0">
                <a:solidFill>
                  <a:srgbClr val="7030A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altLang="zh-CN" sz="2800" b="1" dirty="0" smtClean="0">
                <a:solidFill>
                  <a:srgbClr val="7030A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800" b="1" dirty="0" smtClean="0">
                <a:solidFill>
                  <a:srgbClr val="7030A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b="1" dirty="0">
              <a:solidFill>
                <a:srgbClr val="7030A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88289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6869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UTM Avo" pitchFamily="18" charset="0"/>
              </a:rPr>
              <a:t>Nói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tên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các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đồ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dùng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có</a:t>
            </a:r>
            <a:r>
              <a:rPr lang="en-US" dirty="0" smtClean="0">
                <a:latin typeface="UTM Avo" pitchFamily="18" charset="0"/>
              </a:rPr>
              <a:t> ở </a:t>
            </a:r>
            <a:r>
              <a:rPr lang="en-US" dirty="0" err="1" smtClean="0">
                <a:latin typeface="UTM Avo" pitchFamily="18" charset="0"/>
              </a:rPr>
              <a:t>góc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học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tập</a:t>
            </a:r>
            <a:r>
              <a:rPr lang="en-US" dirty="0" smtClean="0">
                <a:latin typeface="UTM Avo" pitchFamily="18" charset="0"/>
              </a:rPr>
              <a:t>.</a:t>
            </a:r>
            <a:endParaRPr lang="en-US" dirty="0">
              <a:latin typeface="UTM Avo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7" t="39153" r="25617" b="16303"/>
          <a:stretch/>
        </p:blipFill>
        <p:spPr bwMode="auto">
          <a:xfrm>
            <a:off x="1457025" y="1359878"/>
            <a:ext cx="8876884" cy="47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226308" y="2140904"/>
            <a:ext cx="598488" cy="5846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121616" y="4097227"/>
            <a:ext cx="598488" cy="5846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474598" y="4558098"/>
            <a:ext cx="598488" cy="5846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078142" y="4558098"/>
            <a:ext cx="598488" cy="5846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922008" y="4389539"/>
            <a:ext cx="598488" cy="5846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676630" y="2961080"/>
            <a:ext cx="598488" cy="5846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293910" y="2502545"/>
            <a:ext cx="598488" cy="5846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551508" y="1656644"/>
            <a:ext cx="598488" cy="5846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7221252" y="2407917"/>
            <a:ext cx="598488" cy="58462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1671865" y="1008668"/>
            <a:ext cx="2956696" cy="200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20712361">
            <a:off x="2640581" y="3912561"/>
            <a:ext cx="1700213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UTM Avo" pitchFamily="18" charset="0"/>
              </a:rPr>
              <a:t>Cái đèn bàn</a:t>
            </a:r>
            <a:endParaRPr lang="en-US" b="1" dirty="0">
              <a:latin typeface="UTM Avo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703783" y="2566282"/>
            <a:ext cx="598488" cy="5846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260496" y="1580444"/>
            <a:ext cx="598488" cy="5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88289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6869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UTM Avo" pitchFamily="18" charset="0"/>
              </a:rPr>
              <a:t>Nói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tên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các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đồ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dùng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có</a:t>
            </a:r>
            <a:r>
              <a:rPr lang="en-US" dirty="0" smtClean="0">
                <a:latin typeface="UTM Avo" pitchFamily="18" charset="0"/>
              </a:rPr>
              <a:t> ở </a:t>
            </a:r>
            <a:r>
              <a:rPr lang="en-US" dirty="0" err="1" smtClean="0">
                <a:latin typeface="UTM Avo" pitchFamily="18" charset="0"/>
              </a:rPr>
              <a:t>góc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học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tập</a:t>
            </a:r>
            <a:r>
              <a:rPr lang="en-US" dirty="0" smtClean="0">
                <a:latin typeface="UTM Avo" pitchFamily="18" charset="0"/>
              </a:rPr>
              <a:t>.</a:t>
            </a:r>
            <a:endParaRPr lang="en-US" dirty="0">
              <a:latin typeface="UTM Avo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7" t="39153" r="25617" b="16303"/>
          <a:stretch/>
        </p:blipFill>
        <p:spPr bwMode="auto">
          <a:xfrm>
            <a:off x="1187692" y="1359878"/>
            <a:ext cx="9845069" cy="47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 rot="20851587">
            <a:off x="2753397" y="4017018"/>
            <a:ext cx="1372274" cy="321699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571" rIns="0" bIns="72571" rtlCol="0" anchor="ctr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đèn</a:t>
            </a:r>
            <a:r>
              <a:rPr lang="en-US" b="1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bàn</a:t>
            </a:r>
            <a:endParaRPr lang="en-US" b="1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 rot="21304156">
            <a:off x="4355716" y="3714588"/>
            <a:ext cx="1083857" cy="337657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571" rIns="0" bIns="72571" rtlCol="0" anchor="ctr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ống</a:t>
            </a:r>
            <a:r>
              <a:rPr lang="en-US" b="1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bút</a:t>
            </a:r>
            <a:endParaRPr lang="en-US" b="1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 rot="21304156">
            <a:off x="6158088" y="3498545"/>
            <a:ext cx="700940" cy="297685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571" rIns="0" bIns="72571" rtlCol="0" anchor="ctr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vở</a:t>
            </a:r>
            <a:endParaRPr lang="en-US" b="1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548265" y="2845253"/>
            <a:ext cx="803209" cy="349655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571" rIns="0" bIns="72571" rtlCol="0" anchor="ctr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sách</a:t>
            </a:r>
            <a:endParaRPr lang="en-US" b="1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 rot="161536">
            <a:off x="8169008" y="1898186"/>
            <a:ext cx="1401332" cy="349655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571" rIns="0" bIns="72571" rtlCol="0" anchor="ctr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giá</a:t>
            </a:r>
            <a:r>
              <a:rPr lang="en-US" b="1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sách</a:t>
            </a:r>
            <a:endParaRPr lang="en-US" b="1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 rot="161536">
            <a:off x="7607498" y="2789058"/>
            <a:ext cx="713152" cy="349655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571" rIns="0" bIns="72571" rtlCol="0" anchor="ctr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cốc</a:t>
            </a:r>
            <a:endParaRPr lang="en-US" b="1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847073" y="1522578"/>
            <a:ext cx="1706400" cy="349655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571" rIns="0" bIns="72571" rtlCol="0" anchor="ctr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bức</a:t>
            </a:r>
            <a:r>
              <a:rPr lang="en-US" b="1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tranh</a:t>
            </a:r>
            <a:endParaRPr lang="en-US" b="1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908092" y="4882887"/>
            <a:ext cx="1250190" cy="349655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571" rIns="0" bIns="72571" rtlCol="0" anchor="ctr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cái</a:t>
            </a:r>
            <a:r>
              <a:rPr lang="en-US" b="1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bàn</a:t>
            </a:r>
            <a:endParaRPr lang="en-US" b="1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 rot="20787480">
            <a:off x="5278426" y="5255097"/>
            <a:ext cx="1408400" cy="308549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571" rIns="0" bIns="72571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UTM Avo" panose="02040603050506020204" pitchFamily="18" charset="0"/>
              </a:rPr>
              <a:t>n</a:t>
            </a:r>
            <a:r>
              <a:rPr lang="en-US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găn</a:t>
            </a:r>
            <a:r>
              <a:rPr lang="en-US" b="1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kéo</a:t>
            </a:r>
            <a:endParaRPr lang="en-US" b="1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10874" y="5118821"/>
            <a:ext cx="1217595" cy="32061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571" rIns="0" bIns="72571" rtlCol="0" anchor="ctr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cặp</a:t>
            </a:r>
            <a:r>
              <a:rPr lang="en-US" b="1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sách</a:t>
            </a:r>
            <a:endParaRPr lang="en-US" b="1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 rot="20581587">
            <a:off x="9773924" y="3769774"/>
            <a:ext cx="1044448" cy="289560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571" rIns="0" bIns="72571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UTM Avo" panose="02040603050506020204" pitchFamily="18" charset="0"/>
              </a:rPr>
              <a:t>c</a:t>
            </a:r>
            <a:r>
              <a:rPr lang="en-US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ái</a:t>
            </a:r>
            <a:r>
              <a:rPr lang="en-US" b="1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ghế</a:t>
            </a:r>
            <a:endParaRPr lang="en-US" b="1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 rot="21181090">
            <a:off x="3836266" y="2413772"/>
            <a:ext cx="1267100" cy="359589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571" rIns="0" bIns="72571" rtlCol="0" anchor="ctr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bút</a:t>
            </a:r>
            <a:r>
              <a:rPr lang="en-US" b="1" dirty="0" smtClean="0">
                <a:solidFill>
                  <a:srgbClr val="000000"/>
                </a:solidFill>
                <a:latin typeface="UTM Avo" panose="02040603050506020204" pitchFamily="18" charset="0"/>
              </a:rPr>
              <a:t>. </a:t>
            </a:r>
            <a:r>
              <a:rPr lang="en-US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thước</a:t>
            </a:r>
            <a:endParaRPr lang="en-US" b="1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25539" y="3485355"/>
            <a:ext cx="1881188" cy="523172"/>
          </a:xfrm>
          <a:prstGeom prst="rect">
            <a:avLst/>
          </a:prstGeom>
          <a:solidFill>
            <a:srgbClr val="FFFF00"/>
          </a:solidFill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  <a:latin typeface="UTM Avo" pitchFamily="18" charset="0"/>
              </a:rPr>
              <a:t> bút màu  </a:t>
            </a:r>
            <a:endParaRPr lang="en-US" dirty="0">
              <a:solidFill>
                <a:srgbClr val="C00000"/>
              </a:solidFill>
              <a:latin typeface="UTM Avo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253773" y="1012608"/>
            <a:ext cx="4309320" cy="3676188"/>
            <a:chOff x="7667425" y="1331910"/>
            <a:chExt cx="3760145" cy="3076037"/>
          </a:xfrm>
        </p:grpSpPr>
        <p:grpSp>
          <p:nvGrpSpPr>
            <p:cNvPr id="25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>
              <a:off x="7667425" y="1331910"/>
              <a:ext cx="3760145" cy="3076037"/>
              <a:chOff x="-1549566" y="1228516"/>
              <a:chExt cx="3530664" cy="3330076"/>
            </a:xfrm>
          </p:grpSpPr>
          <p:sp>
            <p:nvSpPr>
              <p:cNvPr id="27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-1549566" y="1588011"/>
                <a:ext cx="3307901" cy="2970581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0198" y="1228516"/>
                <a:ext cx="580900" cy="554007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091" y="1868593"/>
              <a:ext cx="3205709" cy="24042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281476" y="3480596"/>
            <a:ext cx="3658965" cy="523172"/>
          </a:xfrm>
          <a:prstGeom prst="rect">
            <a:avLst/>
          </a:prstGeom>
          <a:solidFill>
            <a:srgbClr val="92D050"/>
          </a:solidFill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smtClean="0">
                <a:latin typeface="UTM Avo" pitchFamily="18" charset="0"/>
              </a:rPr>
              <a:t> dùng để vẽ tranh</a:t>
            </a:r>
            <a:endParaRPr lang="en-US" dirty="0">
              <a:latin typeface="UTM Avo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8888" y="4790281"/>
            <a:ext cx="540680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smtClean="0">
                <a:latin typeface="UTM Avo" pitchFamily="18" charset="0"/>
              </a:rPr>
              <a:t> Bút màu dùng để vẽ tranh.</a:t>
            </a:r>
            <a:endParaRPr lang="en-US" dirty="0">
              <a:latin typeface="UTM Avo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6741" y="2476377"/>
            <a:ext cx="6207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Nó được dùng để làm gì?</a:t>
            </a:r>
            <a:endParaRPr lang="en-US" sz="32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268891" y="5237163"/>
            <a:ext cx="136664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50879" y="5237163"/>
            <a:ext cx="266010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88022" y="52708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68891" y="616378"/>
            <a:ext cx="10337101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UTM Avo" pitchFamily="18" charset="0"/>
              </a:rPr>
              <a:t>Đặt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một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câu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nêu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công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dụng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của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một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đồ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dùng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học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tập</a:t>
            </a:r>
            <a:r>
              <a:rPr lang="en-US" dirty="0" smtClean="0">
                <a:latin typeface="UTM Avo" pitchFamily="18" charset="0"/>
              </a:rPr>
              <a:t>.</a:t>
            </a:r>
            <a:endParaRPr lang="en-US" dirty="0">
              <a:latin typeface="UTM Avo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372065" y="1088661"/>
            <a:ext cx="519362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08653" y="1738202"/>
            <a:ext cx="4732935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</a:t>
            </a:r>
            <a:r>
              <a:rPr lang="en-US" sz="3200" b="1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đồ vật nào?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68878" y="4130130"/>
            <a:ext cx="254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latin typeface="UTM Avo" pitchFamily="18" charset="0"/>
              </a:rPr>
              <a:t>(công dụng)</a:t>
            </a:r>
            <a:endParaRPr lang="en-US" sz="2000" b="1" i="1" dirty="0">
              <a:solidFill>
                <a:srgbClr val="0000CC"/>
              </a:solidFill>
              <a:latin typeface="UTM Avo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2822" y="4127261"/>
            <a:ext cx="3462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latin typeface="UTM Avo" pitchFamily="18" charset="0"/>
              </a:rPr>
              <a:t>(đồ dùng học tập)</a:t>
            </a:r>
            <a:endParaRPr lang="en-US" sz="2000" b="1" i="1" dirty="0">
              <a:solidFill>
                <a:srgbClr val="0000CC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/>
      <p:bldP spid="19" grpId="0"/>
      <p:bldP spid="30" grpId="0" animBg="1"/>
      <p:bldP spid="31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703012" y="52708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3881" y="556418"/>
            <a:ext cx="1033349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UTM Avo" pitchFamily="18" charset="0"/>
              </a:rPr>
              <a:t>Đặt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một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câu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nêu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công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dụng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của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một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đồ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dùng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học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tập</a:t>
            </a:r>
            <a:r>
              <a:rPr lang="en-US" dirty="0" smtClean="0">
                <a:latin typeface="UTM Avo" pitchFamily="18" charset="0"/>
              </a:rPr>
              <a:t>.</a:t>
            </a:r>
            <a:endParaRPr lang="en-US" dirty="0">
              <a:latin typeface="UTM Avo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742136"/>
              </p:ext>
            </p:extLst>
          </p:nvPr>
        </p:nvGraphicFramePr>
        <p:xfrm>
          <a:off x="990600" y="1860550"/>
          <a:ext cx="10731708" cy="3530600"/>
        </p:xfrm>
        <a:graphic>
          <a:graphicData uri="http://schemas.openxmlformats.org/drawingml/2006/table">
            <a:tbl>
              <a:tblPr/>
              <a:tblGrid>
                <a:gridCol w="2234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mpd="sng">
                      <a:solidFill>
                        <a:srgbClr val="0070C0"/>
                      </a:solidFill>
                      <a:prstDash val="soli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70C0"/>
                      </a:solidFill>
                      <a:prstDash val="soli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70C0"/>
                      </a:solidFill>
                      <a:prstDash val="soli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endParaRPr lang="en-US" sz="2800" dirty="0">
                        <a:solidFill>
                          <a:srgbClr val="FF0000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để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vẽ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FF0000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UTM Avo" pitchFamily="18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UTM Avo" pitchFamily="18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343276" y="3900488"/>
            <a:ext cx="292893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UTM Avo" pitchFamily="18" charset="0"/>
              </a:rPr>
              <a:t>vở</a:t>
            </a:r>
            <a:endParaRPr lang="en-US" sz="2800" b="1" dirty="0">
              <a:latin typeface="UTM Avo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387055" y="1014413"/>
            <a:ext cx="5063572" cy="14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95863" y="3895725"/>
            <a:ext cx="457676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..............................................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305177" y="4748213"/>
            <a:ext cx="295274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UTM Avo" pitchFamily="18" charset="0"/>
              </a:rPr>
              <a:t>bút chì</a:t>
            </a:r>
            <a:endParaRPr lang="en-US" sz="2800" b="1" dirty="0">
              <a:latin typeface="UTM Avo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91099" y="4733925"/>
            <a:ext cx="457676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.............................................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148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UTM Avo" pitchFamily="18" charset="0"/>
              </a:rPr>
              <a:t>Con viết 1 câu nêu công dụng của đồ dùng học tập vào vở nhé!</a:t>
            </a:r>
            <a:endParaRPr lang="en-US" sz="2400" b="1" i="1" dirty="0">
              <a:solidFill>
                <a:srgbClr val="0000CC"/>
              </a:solidFill>
              <a:latin typeface="UTM Av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925" y="1711325"/>
            <a:ext cx="9200529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latin typeface="UTM Avo" pitchFamily="18" charset="0"/>
              </a:rPr>
              <a:t>2.</a:t>
            </a:r>
          </a:p>
          <a:p>
            <a:pPr>
              <a:buNone/>
            </a:pPr>
            <a:r>
              <a:rPr lang="en-US" sz="3200" b="1" dirty="0" smtClean="0">
                <a:latin typeface="UTM Avo" pitchFamily="18" charset="0"/>
              </a:rPr>
              <a:t>     .................................................................</a:t>
            </a:r>
            <a:endParaRPr lang="en-US" sz="3200" b="1" dirty="0">
              <a:latin typeface="UTM Avo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221455" y="3821906"/>
            <a:ext cx="4929187" cy="158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575</Words>
  <Application>Microsoft Office PowerPoint</Application>
  <PresentationFormat>Widescreen</PresentationFormat>
  <Paragraphs>112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Arial Rounded MT Bold</vt:lpstr>
      <vt:lpstr>Arial-Rounded</vt:lpstr>
      <vt:lpstr>Calibri</vt:lpstr>
      <vt:lpstr>Calibri Light</vt:lpstr>
      <vt:lpstr>Cambria</vt:lpstr>
      <vt:lpstr>等线</vt:lpstr>
      <vt:lpstr>HP001 5 hàng</vt:lpstr>
      <vt:lpstr>iCiel Crocante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 viết 1 câu nêu công dụng của đồ dùng học tập vào vở nhé!</vt:lpstr>
      <vt:lpstr>PowerPoint Presentation</vt:lpstr>
      <vt:lpstr>Dấu chấm hỏi ghi ở cuối câu nào?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335</cp:revision>
  <dcterms:created xsi:type="dcterms:W3CDTF">2021-06-17T09:40:01Z</dcterms:created>
  <dcterms:modified xsi:type="dcterms:W3CDTF">2021-10-20T03:16:32Z</dcterms:modified>
</cp:coreProperties>
</file>