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2"/>
  </p:notesMasterIdLst>
  <p:sldIdLst>
    <p:sldId id="335" r:id="rId2"/>
    <p:sldId id="331" r:id="rId3"/>
    <p:sldId id="332" r:id="rId4"/>
    <p:sldId id="301" r:id="rId5"/>
    <p:sldId id="302" r:id="rId6"/>
    <p:sldId id="304" r:id="rId7"/>
    <p:sldId id="334" r:id="rId8"/>
    <p:sldId id="323" r:id="rId9"/>
    <p:sldId id="320" r:id="rId10"/>
    <p:sldId id="310" r:id="rId11"/>
    <p:sldId id="311" r:id="rId12"/>
    <p:sldId id="312" r:id="rId13"/>
    <p:sldId id="327" r:id="rId14"/>
    <p:sldId id="290" r:id="rId15"/>
    <p:sldId id="321" r:id="rId16"/>
    <p:sldId id="333" r:id="rId17"/>
    <p:sldId id="315" r:id="rId18"/>
    <p:sldId id="318" r:id="rId19"/>
    <p:sldId id="336" r:id="rId20"/>
    <p:sldId id="322" r:id="rId21"/>
  </p:sldIdLst>
  <p:sldSz cx="16256000" cy="9144000"/>
  <p:notesSz cx="6858000" cy="9144000"/>
  <p:defaultTextStyle>
    <a:defPPr>
      <a:defRPr lang="en-US"/>
    </a:defPPr>
    <a:lvl1pPr marL="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01A3"/>
    <a:srgbClr val="CC3300"/>
    <a:srgbClr val="FFFFCC"/>
    <a:srgbClr val="CCFFFF"/>
    <a:srgbClr val="FF6600"/>
    <a:srgbClr val="FFFF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7" d="100"/>
          <a:sy n="37" d="100"/>
        </p:scale>
        <p:origin x="-624" y="-606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46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4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3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2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18" Type="http://schemas.openxmlformats.org/officeDocument/2006/relationships/image" Target="../media/image51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7.wdp"/><Relationship Id="rId5" Type="http://schemas.openxmlformats.org/officeDocument/2006/relationships/image" Target="../media/image22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image" Target="../media/image32.png"/><Relationship Id="rId9" Type="http://schemas.openxmlformats.org/officeDocument/2006/relationships/image" Target="../media/image23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13.jpe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slide" Target="slide6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IMG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9" y="25941"/>
            <a:ext cx="2713561" cy="216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4"/>
          <p:cNvSpPr txBox="1">
            <a:spLocks noChangeArrowheads="1"/>
          </p:cNvSpPr>
          <p:nvPr/>
        </p:nvSpPr>
        <p:spPr bwMode="auto">
          <a:xfrm>
            <a:off x="2726649" y="2989798"/>
            <a:ext cx="11243733" cy="132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9" tIns="60961" rIns="121919" bIns="609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b="1">
                <a:solidFill>
                  <a:srgbClr val="0000FF"/>
                </a:solidFill>
              </a:rPr>
              <a:t>MÔN: </a:t>
            </a:r>
            <a:r>
              <a:rPr lang="en-US" sz="4200" b="1">
                <a:solidFill>
                  <a:srgbClr val="0000FF"/>
                </a:solidFill>
              </a:rPr>
              <a:t>ĐỌC </a:t>
            </a:r>
            <a:r>
              <a:rPr lang="en-US" sz="4200" b="1">
                <a:solidFill>
                  <a:srgbClr val="0000FF"/>
                </a:solidFill>
              </a:rPr>
              <a:t>LỚP 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                                      </a:t>
            </a:r>
            <a:endParaRPr lang="en-US" sz="4900" b="1">
              <a:solidFill>
                <a:srgbClr val="0000FF"/>
              </a:solidFill>
              <a:latin typeface="Bodoni MT Black" pitchFamily="18" charset="0"/>
            </a:endParaRPr>
          </a:p>
        </p:txBody>
      </p:sp>
      <p:sp>
        <p:nvSpPr>
          <p:cNvPr id="6" name="Text Box 191"/>
          <p:cNvSpPr txBox="1">
            <a:spLocks noChangeArrowheads="1"/>
          </p:cNvSpPr>
          <p:nvPr/>
        </p:nvSpPr>
        <p:spPr bwMode="auto">
          <a:xfrm>
            <a:off x="3047080" y="306710"/>
            <a:ext cx="12134881" cy="110799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121919" tIns="60961" rIns="121919" bIns="609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TRƯỜNG TIỂU HỌC ĐOÀN KẾT</a:t>
            </a:r>
          </a:p>
        </p:txBody>
      </p:sp>
      <p:sp>
        <p:nvSpPr>
          <p:cNvPr id="7" name="Text Box 195"/>
          <p:cNvSpPr txBox="1">
            <a:spLocks noChangeArrowheads="1"/>
          </p:cNvSpPr>
          <p:nvPr/>
        </p:nvSpPr>
        <p:spPr bwMode="auto">
          <a:xfrm>
            <a:off x="3452506" y="3862137"/>
            <a:ext cx="9792019" cy="87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9" tIns="60961" rIns="121919" bIns="609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900" b="1">
                <a:solidFill>
                  <a:srgbClr val="0000FF"/>
                </a:solidFill>
                <a:latin typeface="Times New Roman" pitchFamily="18" charset="0"/>
              </a:rPr>
              <a:t>Niềm vui của Bi và Bống</a:t>
            </a:r>
            <a:endParaRPr lang="en-US" sz="49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03108"/>
            <a:ext cx="17090771" cy="2680944"/>
          </a:xfrm>
          <a:prstGeom prst="rect">
            <a:avLst/>
          </a:prstGeom>
        </p:spPr>
      </p:pic>
      <p:grpSp>
        <p:nvGrpSpPr>
          <p:cNvPr id="9" name="组合 107"/>
          <p:cNvGrpSpPr/>
          <p:nvPr/>
        </p:nvGrpSpPr>
        <p:grpSpPr>
          <a:xfrm>
            <a:off x="852946" y="4641655"/>
            <a:ext cx="1873704" cy="3583271"/>
            <a:chOff x="181346" y="1761375"/>
            <a:chExt cx="1517253" cy="2901593"/>
          </a:xfrm>
        </p:grpSpPr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1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2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3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2893655" y="4440415"/>
            <a:ext cx="2902075" cy="4502974"/>
          </a:xfrm>
          <a:prstGeom prst="rect">
            <a:avLst/>
          </a:prstGeom>
        </p:spPr>
      </p:pic>
      <p:pic>
        <p:nvPicPr>
          <p:cNvPr id="15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" y="6454431"/>
            <a:ext cx="3668582" cy="2161093"/>
          </a:xfrm>
          <a:prstGeom prst="rect">
            <a:avLst/>
          </a:prstGeom>
        </p:spPr>
      </p:pic>
      <p:pic>
        <p:nvPicPr>
          <p:cNvPr id="1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12543485" y="6400968"/>
            <a:ext cx="3712519" cy="2161093"/>
          </a:xfrm>
          <a:prstGeom prst="rect">
            <a:avLst/>
          </a:prstGeom>
        </p:spPr>
      </p:pic>
      <p:sp>
        <p:nvSpPr>
          <p:cNvPr id="17" name="任意多边形 91"/>
          <p:cNvSpPr/>
          <p:nvPr/>
        </p:nvSpPr>
        <p:spPr>
          <a:xfrm>
            <a:off x="-8770" y="8229046"/>
            <a:ext cx="16256000" cy="914956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556" tIns="81278" rIns="162556" bIns="81278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任意多边形 110"/>
          <p:cNvSpPr/>
          <p:nvPr/>
        </p:nvSpPr>
        <p:spPr>
          <a:xfrm>
            <a:off x="-8767" y="8409914"/>
            <a:ext cx="16281939" cy="75870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556" tIns="81278" rIns="162556" bIns="81278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任意多边形 111"/>
          <p:cNvSpPr/>
          <p:nvPr/>
        </p:nvSpPr>
        <p:spPr>
          <a:xfrm>
            <a:off x="-8770" y="8686525"/>
            <a:ext cx="16256000" cy="48751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556" tIns="81278" rIns="162556" bIns="81278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382" y="1136604"/>
            <a:ext cx="2423159" cy="210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4617"/>
            <a:ext cx="16256000" cy="10659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3" y="7050110"/>
            <a:ext cx="2631539" cy="20228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52" b="76019" l="36979" r="75417">
                        <a14:foregroundMark x1="39375" y1="42222" x2="53594" y2="55463"/>
                        <a14:foregroundMark x1="39063" y1="59907" x2="54115" y2="70833"/>
                        <a14:foregroundMark x1="57865" y1="59444" x2="72969" y2="70093"/>
                        <a14:foregroundMark x1="56979" y1="67685" x2="71823" y2="73148"/>
                        <a14:foregroundMark x1="46146" y1="41296" x2="54792" y2="50556"/>
                        <a14:foregroundMark x1="38906" y1="60556" x2="47708" y2="73241"/>
                        <a14:foregroundMark x1="66094" y1="70463" x2="72188" y2="7120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081" t="39153" r="24784" b="24087"/>
          <a:stretch/>
        </p:blipFill>
        <p:spPr>
          <a:xfrm>
            <a:off x="2229962" y="1310912"/>
            <a:ext cx="12865278" cy="697583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744560" y="-199631"/>
            <a:ext cx="1274187" cy="116800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018747" y="151669"/>
            <a:ext cx="1246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Bi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FE6DBA00-3937-4477-B16A-2ADDCD1544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2" y="-818146"/>
            <a:ext cx="14229346" cy="9962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960" y="5822516"/>
            <a:ext cx="4066040" cy="3445796"/>
          </a:xfrm>
          <a:prstGeom prst="rect">
            <a:avLst/>
          </a:prstGeom>
        </p:spPr>
      </p:pic>
      <p:sp>
        <p:nvSpPr>
          <p:cNvPr id="7" name="PA_文本框 2">
            <a:extLst>
              <a:ext uri="{FF2B5EF4-FFF2-40B4-BE49-F238E27FC236}">
                <a16:creationId xmlns:a16="http://schemas.microsoft.com/office/drawing/2014/main" xmlns="" id="{2192ECB5-2F68-45F2-9015-3DE164A7C0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532614" y="1731026"/>
            <a:ext cx="240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tx2"/>
                </a:solidFill>
                <a:cs typeface="+mn-ea"/>
                <a:sym typeface="+mn-lt"/>
              </a:rPr>
              <a:t> </a:t>
            </a:r>
            <a:endParaRPr lang="zh-CN" altLang="en-US" sz="32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8" name="PA_图片 10">
            <a:extLst>
              <a:ext uri="{FF2B5EF4-FFF2-40B4-BE49-F238E27FC236}">
                <a16:creationId xmlns:a16="http://schemas.microsoft.com/office/drawing/2014/main" xmlns="" id="{FCAE35CF-1E67-4F37-AF8E-472450A3C1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5" y="0"/>
            <a:ext cx="4006119" cy="40061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7038" y="3490861"/>
            <a:ext cx="717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7054" y="3961894"/>
            <a:ext cx="8464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Theo con,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7?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 descr="图片包含 文字, 地图&#10;&#10;已生成极高可信度的说明">
            <a:extLst>
              <a:ext uri="{FF2B5EF4-FFF2-40B4-BE49-F238E27FC236}">
                <a16:creationId xmlns:a16="http://schemas.microsoft.com/office/drawing/2014/main" xmlns="" id="{DB18B211-3EEB-4269-8213-D2CD3FBCF5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/>
        </p:blipFill>
        <p:spPr>
          <a:xfrm>
            <a:off x="0" y="290839"/>
            <a:ext cx="16256000" cy="94416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199" y="7204655"/>
            <a:ext cx="2631539" cy="2022833"/>
          </a:xfrm>
          <a:prstGeom prst="rect">
            <a:avLst/>
          </a:prstGeom>
        </p:spPr>
      </p:pic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264" y="6127828"/>
            <a:ext cx="4176486" cy="41764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7571" y="3477060"/>
            <a:ext cx="110458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54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Không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làm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88" y="1110723"/>
            <a:ext cx="5519909" cy="807764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11618099" y="5149543"/>
            <a:ext cx="4637901" cy="43037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64125" y="717876"/>
            <a:ext cx="11113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50959" y="2444771"/>
            <a:ext cx="5121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nói gì?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2009" y="3230832"/>
            <a:ext cx="5235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nói gì?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758942" y="4604823"/>
            <a:ext cx="9859157" cy="17906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này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dành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4400" b="1" smtClean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nhau? 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4566"/>
            <a:ext cx="1509309" cy="14149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04217" y="6639056"/>
            <a:ext cx="10313882" cy="17140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đc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8" grpId="0"/>
      <p:bldP spid="2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88" y="1110723"/>
            <a:ext cx="5519909" cy="807764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11618099" y="5149543"/>
            <a:ext cx="4637901" cy="43037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9275" y="279726"/>
            <a:ext cx="15766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46459" y="1820249"/>
            <a:ext cx="5749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nói gì?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6459" y="3538181"/>
            <a:ext cx="7045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nói gì?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85143" y="5713502"/>
            <a:ext cx="10313882" cy="17540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</a:t>
            </a:r>
            <a:endParaRPr lang="en-US" sz="4800" b="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44" y="5524210"/>
            <a:ext cx="1509309" cy="1414977"/>
          </a:xfrm>
          <a:prstGeom prst="rect">
            <a:avLst/>
          </a:prstGeom>
        </p:spPr>
      </p:pic>
      <p:pic>
        <p:nvPicPr>
          <p:cNvPr id="11" name="PA_图片 2" descr="图片包含 文字, 地图&#10;&#10;已生成极高可信度的说明">
            <a:extLst>
              <a:ext uri="{FF2B5EF4-FFF2-40B4-BE49-F238E27FC236}">
                <a16:creationId xmlns:a16="http://schemas.microsoft.com/office/drawing/2014/main" xmlns="" id="{DB18B211-3EEB-4269-8213-D2CD3FBCF5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/>
        </p:blipFill>
        <p:spPr>
          <a:xfrm>
            <a:off x="0" y="-342900"/>
            <a:ext cx="16256000" cy="100753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5831" y="1528694"/>
            <a:ext cx="379636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dung: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85143" y="2948847"/>
            <a:ext cx="109718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1801A3"/>
                </a:solidFill>
                <a:latin typeface="Times New Roman" pitchFamily="18" charset="0"/>
                <a:cs typeface="Times New Roman" pitchFamily="18" charset="0"/>
              </a:rPr>
              <a:t>Hai anh em vui sướng khi nhìn thấy cầu vồng, biết mơ ước và luôn quan tâm, yêu quý nhau.</a:t>
            </a:r>
          </a:p>
        </p:txBody>
      </p:sp>
    </p:spTree>
    <p:extLst>
      <p:ext uri="{BB962C8B-B14F-4D97-AF65-F5344CB8AC3E}">
        <p14:creationId xmlns:p14="http://schemas.microsoft.com/office/powerpoint/2010/main" val="36324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4449346"/>
            <a:ext cx="3510079" cy="4694655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7" y="6832451"/>
            <a:ext cx="2478388" cy="247838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54" y="-1292104"/>
            <a:ext cx="14003553" cy="872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3116027" y="1809551"/>
            <a:ext cx="2810940" cy="709499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509925" y="3266422"/>
            <a:ext cx="9579435" cy="9952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5867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49133" y="361421"/>
            <a:ext cx="1469019" cy="14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9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3" name="Group 18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25282" y="650672"/>
            <a:ext cx="9591917" cy="5088486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4000" dirty="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 </a:t>
            </a:r>
            <a:r>
              <a:rPr lang="en-US" sz="40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nhiên, cầu vồng biến mất. Bi cười:</a:t>
            </a:r>
          </a:p>
          <a:p>
            <a:r>
              <a:rPr lang="en-US" sz="400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Em </a:t>
            </a:r>
            <a:r>
              <a:rPr lang="en-US" sz="40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ơi! Anh đùa đấy! Ở đó không có vàng đâu.</a:t>
            </a:r>
          </a:p>
          <a:p>
            <a:r>
              <a:rPr lang="en-US" sz="40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Bống vui vẻ: </a:t>
            </a:r>
          </a:p>
          <a:p>
            <a:r>
              <a:rPr lang="en-US" sz="400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Thế </a:t>
            </a:r>
            <a:r>
              <a:rPr lang="en-US" sz="40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ạ? Nếu vậy, em sẽ lấy bút màu để vẽ tặng anh ngựa hồng và ô tô.</a:t>
            </a:r>
          </a:p>
          <a:p>
            <a:r>
              <a:rPr lang="en-US" sz="400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Còn </a:t>
            </a:r>
            <a:r>
              <a:rPr lang="en-US" sz="40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sẽ vẽ tặng em nhiều búp bê và quần áo đủ các màu sắc</a:t>
            </a:r>
            <a:r>
              <a:rPr lang="en-US" sz="4000" dirty="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1801A3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17542" y="650672"/>
            <a:ext cx="607740" cy="82252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13" y="6120689"/>
            <a:ext cx="3893658" cy="3023311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88" y="154082"/>
            <a:ext cx="6055814" cy="8802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0855427" y="4021656"/>
            <a:ext cx="1955215" cy="493509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00200" y="1930400"/>
            <a:ext cx="3632200" cy="0"/>
          </a:xfrm>
          <a:prstGeom prst="line">
            <a:avLst/>
          </a:prstGeom>
          <a:ln w="5715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11300" y="3784600"/>
            <a:ext cx="1231900" cy="0"/>
          </a:xfrm>
          <a:prstGeom prst="line">
            <a:avLst/>
          </a:prstGeom>
          <a:ln w="5715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90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0" y="-12736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68"/>
            <a:ext cx="16256000" cy="16193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781821" y="350588"/>
            <a:ext cx="1121334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02841" y="-114041"/>
            <a:ext cx="1314449" cy="161925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37" y="5273248"/>
            <a:ext cx="3437041" cy="2179640"/>
            <a:chOff x="737938" y="3293016"/>
            <a:chExt cx="3437041" cy="2179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713" b="90312" l="2031" r="4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737938" y="3293016"/>
              <a:ext cx="3254776" cy="2179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26054" y="4084006"/>
              <a:ext cx="2548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72275" y="4737390"/>
            <a:ext cx="2946475" cy="1973179"/>
            <a:chOff x="5300803" y="3499476"/>
            <a:chExt cx="2946475" cy="1973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132541" y="4190578"/>
              <a:ext cx="1455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93164" y="4718204"/>
            <a:ext cx="2946475" cy="1973179"/>
            <a:chOff x="8611809" y="3557975"/>
            <a:chExt cx="2946475" cy="19731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7528" b="57350" l="53594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8611809" y="3557975"/>
              <a:ext cx="2946475" cy="197317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795901" y="4278509"/>
              <a:ext cx="82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765699" y="5171549"/>
            <a:ext cx="2256305" cy="1510990"/>
            <a:chOff x="12113969" y="3961665"/>
            <a:chExt cx="2256305" cy="1510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795447" y="4306185"/>
              <a:ext cx="11376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710515" y="6249651"/>
            <a:ext cx="3482649" cy="2258557"/>
            <a:chOff x="2209955" y="5479647"/>
            <a:chExt cx="3482649" cy="22585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9488" b="91091" l="469" r="485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2209955" y="5479647"/>
              <a:ext cx="3372620" cy="2258557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143679" y="6314656"/>
              <a:ext cx="2548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quần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04257" y="6545814"/>
            <a:ext cx="3226371" cy="1510990"/>
            <a:chOff x="6355504" y="6018141"/>
            <a:chExt cx="3226371" cy="151099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6355504" y="6018141"/>
              <a:ext cx="2256305" cy="151099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032950" y="6403779"/>
              <a:ext cx="2548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361715" y="5965693"/>
            <a:ext cx="3299419" cy="2209537"/>
            <a:chOff x="9114494" y="5531154"/>
            <a:chExt cx="3299419" cy="220953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131" b="28731" l="52031" r="94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9114494" y="5531154"/>
              <a:ext cx="3299419" cy="2209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085046" y="6285759"/>
              <a:ext cx="1625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búp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2640649" y="6623981"/>
            <a:ext cx="2548888" cy="1706925"/>
            <a:chOff x="12916598" y="5782461"/>
            <a:chExt cx="2548888" cy="170692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688" b="29510" l="55156" r="96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916598" y="5782461"/>
              <a:ext cx="2548888" cy="1706925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3685407" y="6283348"/>
              <a:ext cx="11628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2199839" y="1317466"/>
            <a:ext cx="6056326" cy="711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67" b="1" smtClean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Từ </a:t>
            </a:r>
            <a:r>
              <a:rPr lang="en-US" sz="4267" b="1" dirty="0" err="1" smtClean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267" b="1" dirty="0" smtClean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267" b="1" dirty="0" smtClean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lang="en-US" sz="4267" b="1" dirty="0">
              <a:solidFill>
                <a:srgbClr val="1801A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91626" y="1364290"/>
            <a:ext cx="4578648" cy="711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67" b="1" smtClean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Từ </a:t>
            </a:r>
            <a:r>
              <a:rPr lang="en-US" sz="4267" b="1" dirty="0" err="1" smtClean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267" b="1" dirty="0" smtClean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267" b="1" dirty="0" smtClean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267" b="1" dirty="0" smtClean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267" b="1" dirty="0">
              <a:solidFill>
                <a:srgbClr val="1801A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75E-6 -3.33333E-6 L 0.52032 -0.38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3125E-6 1.94444E-6 L -0.08066 -0.3010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3" y="-15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3125E-6 -4.72222E-6 L -0.10957 -0.3378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9" y="-168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625E-6 -2.77778E-7 L -0.3833 -0.148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70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875E-6 1.66667E-6 L -0.60215 -0.333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07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57773 -0.467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8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875E-6 2.5E-6 L 0.15528 -0.302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4" y="-15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88889E-6 L 0.11358 -0.2767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4" y="-138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53" y="-48163"/>
            <a:ext cx="16256000" cy="9143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19" y="-48164"/>
            <a:ext cx="12099084" cy="86505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699" y="6313025"/>
            <a:ext cx="4715303" cy="2764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-33855"/>
            <a:ext cx="4873344" cy="25806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6" y="5582825"/>
            <a:ext cx="4035459" cy="3346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3201" y="1858315"/>
            <a:ext cx="1025966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267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0251" y="3347487"/>
            <a:ext cx="540339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  <a:p>
            <a:pPr>
              <a:lnSpc>
                <a:spcPct val="150000"/>
              </a:lnSpc>
            </a:pP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  <a:p>
            <a:pPr>
              <a:lnSpc>
                <a:spcPct val="150000"/>
              </a:lnSpc>
            </a:pP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596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44935"/>
            <a:ext cx="16256000" cy="9929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491068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3914020" y="1063512"/>
            <a:ext cx="7246620" cy="938721"/>
          </a:xfrm>
          <a:prstGeom prst="rect">
            <a:avLst/>
          </a:prstGeom>
          <a:noFill/>
        </p:spPr>
        <p:txBody>
          <a:bodyPr wrap="square" lIns="121919" tIns="60961" rIns="121919" bIns="609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3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3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3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3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53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53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=""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728" y="2518948"/>
            <a:ext cx="2819674" cy="216099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=""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" y="6502236"/>
            <a:ext cx="3122084" cy="2641764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=""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213" y="565148"/>
            <a:ext cx="1775896" cy="2884420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=""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1" y="5053192"/>
            <a:ext cx="1775896" cy="2865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3C0B3FC-48D6-49CF-9C39-F008ED7863D8}"/>
              </a:ext>
            </a:extLst>
          </p:cNvPr>
          <p:cNvSpPr txBox="1"/>
          <p:nvPr/>
        </p:nvSpPr>
        <p:spPr>
          <a:xfrm>
            <a:off x="1963068" y="2278915"/>
            <a:ext cx="12356824" cy="4001097"/>
          </a:xfrm>
          <a:prstGeom prst="rect">
            <a:avLst/>
          </a:prstGeom>
          <a:noFill/>
        </p:spPr>
        <p:txBody>
          <a:bodyPr wrap="square" lIns="121919" tIns="60961" rIns="121919" bIns="6096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Về nhà các bạn đọc </a:t>
            </a:r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 </a:t>
            </a:r>
            <a:r>
              <a:rPr lang="en-US" sz="4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bài.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Xem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4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và nghe: Kể chuyện Niềm vui của Bi và Bống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8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883"/>
            <a:ext cx="16265625" cy="94964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4578" y="1606280"/>
            <a:ext cx="13717090" cy="1025921"/>
          </a:xfrm>
          <a:prstGeom prst="rect">
            <a:avLst/>
          </a:prstGeom>
          <a:noFill/>
        </p:spPr>
        <p:txBody>
          <a:bodyPr wrap="square" lIns="121926" tIns="60963" rIns="121926" bIns="60963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900" b="1" spc="67" err="1">
                <a:ln w="11430"/>
                <a:solidFill>
                  <a:schemeClr val="bg1"/>
                </a:solidFill>
                <a:latin typeface="HP001 5 hàng"/>
                <a:cs typeface="Times New Roman" pitchFamily="18" charset="0"/>
              </a:rPr>
              <a:t>Thứ</a:t>
            </a:r>
            <a:r>
              <a:rPr lang="en-US" sz="5900" b="1" spc="67">
                <a:ln w="11430"/>
                <a:solidFill>
                  <a:schemeClr val="bg1"/>
                </a:solidFill>
                <a:latin typeface="HP001 5 hàng"/>
                <a:cs typeface="Times New Roman" pitchFamily="18" charset="0"/>
              </a:rPr>
              <a:t> hai </a:t>
            </a:r>
            <a:r>
              <a:rPr lang="en-US" sz="5900" b="1" spc="67" dirty="0" err="1">
                <a:ln w="11430"/>
                <a:solidFill>
                  <a:schemeClr val="bg1"/>
                </a:solidFill>
                <a:latin typeface="HP001 5 hàng"/>
                <a:cs typeface="Times New Roman" pitchFamily="18" charset="0"/>
              </a:rPr>
              <a:t>ngày</a:t>
            </a:r>
            <a:r>
              <a:rPr lang="en-US" sz="5900" b="1" spc="67" dirty="0">
                <a:ln w="11430"/>
                <a:solidFill>
                  <a:schemeClr val="bg1"/>
                </a:solidFill>
                <a:latin typeface="HP001 5 hàng"/>
                <a:cs typeface="Times New Roman" pitchFamily="18" charset="0"/>
              </a:rPr>
              <a:t> 13 </a:t>
            </a:r>
            <a:r>
              <a:rPr lang="en-US" sz="5900" b="1" spc="67" dirty="0" err="1">
                <a:ln w="11430"/>
                <a:solidFill>
                  <a:schemeClr val="bg1"/>
                </a:solidFill>
                <a:latin typeface="HP001 5 hàng"/>
                <a:cs typeface="Times New Roman" pitchFamily="18" charset="0"/>
              </a:rPr>
              <a:t>tháng</a:t>
            </a:r>
            <a:r>
              <a:rPr lang="en-US" sz="5900" b="1" spc="67" dirty="0">
                <a:ln w="11430"/>
                <a:solidFill>
                  <a:schemeClr val="bg1"/>
                </a:solidFill>
                <a:latin typeface="HP001 5 hàng"/>
                <a:cs typeface="Times New Roman" pitchFamily="18" charset="0"/>
              </a:rPr>
              <a:t> 9 </a:t>
            </a:r>
            <a:r>
              <a:rPr lang="en-US" sz="5900" b="1" spc="67" err="1">
                <a:ln w="11430"/>
                <a:solidFill>
                  <a:schemeClr val="bg1"/>
                </a:solidFill>
                <a:latin typeface="HP001 5 hàng"/>
                <a:cs typeface="Times New Roman" pitchFamily="18" charset="0"/>
              </a:rPr>
              <a:t>năm</a:t>
            </a:r>
            <a:r>
              <a:rPr lang="en-US" sz="5900" b="1" spc="67">
                <a:ln w="11430"/>
                <a:solidFill>
                  <a:schemeClr val="bg1"/>
                </a:solidFill>
                <a:latin typeface="HP001 5 hàng"/>
                <a:cs typeface="Times New Roman" pitchFamily="18" charset="0"/>
              </a:rPr>
              <a:t> 2021 </a:t>
            </a:r>
            <a:endParaRPr lang="en-US" sz="5900" b="1" spc="67" dirty="0">
              <a:ln w="11430"/>
              <a:solidFill>
                <a:schemeClr val="bg1"/>
              </a:solidFill>
              <a:latin typeface="HP001 5 hàng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61996" y="3234926"/>
            <a:ext cx="2087106" cy="1025921"/>
          </a:xfrm>
          <a:prstGeom prst="rect">
            <a:avLst/>
          </a:prstGeom>
          <a:noFill/>
        </p:spPr>
        <p:txBody>
          <a:bodyPr wrap="square" lIns="121926" tIns="60963" rIns="121926" bIns="60963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900" b="1" spc="67" smtClean="0">
                <a:ln w="11430"/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Đọc</a:t>
            </a:r>
            <a:endParaRPr lang="en-US" sz="5900" b="1" spc="67" dirty="0">
              <a:ln w="11430"/>
              <a:solidFill>
                <a:schemeClr val="bg1"/>
              </a:solidFill>
              <a:latin typeface="HP001 5 hàng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4520" y="4872726"/>
            <a:ext cx="9929164" cy="1031058"/>
          </a:xfrm>
          <a:prstGeom prst="rect">
            <a:avLst/>
          </a:prstGeom>
          <a:noFill/>
        </p:spPr>
        <p:txBody>
          <a:bodyPr wrap="square" lIns="121926" tIns="60963" rIns="121926" bIns="60963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900" b="1" spc="67" smtClean="0">
                <a:ln w="11430"/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Niềm vui của Bi và Bống</a:t>
            </a:r>
            <a:endParaRPr lang="en-US" sz="5900" b="1" spc="67" dirty="0">
              <a:ln w="11430"/>
              <a:solidFill>
                <a:schemeClr val="bg1"/>
              </a:solidFill>
              <a:latin typeface="HP001 5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85" y="-383687"/>
            <a:ext cx="14354799" cy="8939220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44934"/>
            <a:ext cx="16256000" cy="9929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6256000" cy="491068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25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25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2186075" y="1161323"/>
            <a:ext cx="3819189" cy="32316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3168989" y="3637201"/>
            <a:ext cx="10177528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7181" y="6297000"/>
            <a:ext cx="3621851" cy="28367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779157" y="251386"/>
            <a:ext cx="2785105" cy="4136293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553" y="565993"/>
            <a:ext cx="3765107" cy="18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7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23"/>
            <a:ext cx="16265625" cy="94964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2910" y="1804243"/>
            <a:ext cx="11430000" cy="755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chemeClr val="bg1"/>
                </a:solidFill>
                <a:latin typeface="HP001 4 hàng" pitchFamily="34" charset="-93"/>
                <a:cs typeface="Times New Roman" pitchFamily="18" charset="0"/>
              </a:rPr>
              <a:t>1. Tiết đọc trước các con học bài đọc nào?</a:t>
            </a:r>
            <a:endParaRPr lang="en-US" sz="4800" b="1">
              <a:solidFill>
                <a:schemeClr val="bg1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55750" y="3234457"/>
            <a:ext cx="15109190" cy="132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itchFamily="34" charset="-93"/>
                <a:ea typeface="+mj-ea"/>
                <a:cs typeface="Times New Roman" pitchFamily="18" charset="0"/>
              </a:rPr>
              <a:t>2. Bố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itchFamily="34" charset="-93"/>
                <a:ea typeface="+mj-ea"/>
                <a:cs typeface="Times New Roman" pitchFamily="18" charset="0"/>
              </a:rPr>
              <a:t> dặn bạn nhỏ làm gì để “ngày qua vẫn còn”?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itchFamily="34" charset="-93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9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9" b="86667" l="36875" r="71875"/>
                    </a14:imgEffect>
                  </a14:imgLayer>
                </a14:imgProps>
              </a:ext>
            </a:extLst>
          </a:blip>
          <a:srcRect l="36787" t="53639" r="27704" b="12764"/>
          <a:stretch/>
        </p:blipFill>
        <p:spPr>
          <a:xfrm>
            <a:off x="2762333" y="3124528"/>
            <a:ext cx="11310131" cy="6019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3205" y="1622397"/>
            <a:ext cx="13140267" cy="90272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5973" y="622591"/>
            <a:ext cx="2286360" cy="94211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r>
                <a:rPr lang="en-US" sz="4267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197901" y="1352668"/>
            <a:ext cx="1855305" cy="11926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3205" y="2469608"/>
            <a:ext cx="13140267" cy="90272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7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81118" y="975982"/>
            <a:ext cx="14568482" cy="8206390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600" dirty="0" err="1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cơn mưa vừa dứt, hai anh em Bi và Bống chợt thấy cầu vồng.</a:t>
            </a:r>
          </a:p>
          <a:p>
            <a:r>
              <a:rPr lang="en-US" sz="360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Cầu 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vồng </a:t>
            </a:r>
            <a:r>
              <a:rPr lang="en-US" sz="3600" dirty="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kìa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 Em nhìn xem. Đẹp quá!</a:t>
            </a:r>
          </a:p>
          <a:p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 chỉ lên bầu trời và nói tiếp:</a:t>
            </a:r>
          </a:p>
          <a:p>
            <a:r>
              <a:rPr lang="en-US" sz="360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Anh 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 nói dưới chân cầu vồng có bảy hũ vàng đấy.</a:t>
            </a:r>
          </a:p>
          <a:p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Bống hưởng ứng:</a:t>
            </a:r>
          </a:p>
          <a:p>
            <a:pPr>
              <a:buFontTx/>
              <a:buChar char="-"/>
            </a:pP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Lát nữa, mình sẽ đi lấy về nhé! Có vàng rồi, em sẽ mua nhiều búp bê và quần áo đẹp.</a:t>
            </a:r>
          </a:p>
          <a:p>
            <a:r>
              <a:rPr lang="en-US" sz="360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Còn 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sẽ mua một con ngựa hồng và một cái ô tô.</a:t>
            </a:r>
          </a:p>
          <a:p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 nhiên, cầu vồng biến mất. Bi cười:</a:t>
            </a:r>
          </a:p>
          <a:p>
            <a:r>
              <a:rPr lang="en-US" sz="360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Em 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ơi! Anh đùa đấy! Ở đó không có vàng đâu.</a:t>
            </a:r>
          </a:p>
          <a:p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Bống vui vẻ: </a:t>
            </a:r>
          </a:p>
          <a:p>
            <a:r>
              <a:rPr lang="en-US" sz="360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Thế 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ạ? Nếu vậy, em sẽ lấy bút màu để vẽ tặng anh ngựa hồng và ô tô.</a:t>
            </a:r>
          </a:p>
          <a:p>
            <a:r>
              <a:rPr lang="en-US" sz="360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Còn 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sẽ vẽ tặng em nhiều búp bê và quần áo đủ các màu sắc.</a:t>
            </a:r>
          </a:p>
          <a:p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 có bảy hũ vàng dưới chân cầu vồng, hai anh em vẫn cười vui vẻ.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463073" y="487650"/>
            <a:ext cx="10632268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3733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733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14" name="Oval 13"/>
          <p:cNvSpPr/>
          <p:nvPr/>
        </p:nvSpPr>
        <p:spPr>
          <a:xfrm>
            <a:off x="508001" y="975983"/>
            <a:ext cx="773118" cy="58997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508002" y="5334001"/>
            <a:ext cx="773118" cy="712736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08002" y="8051801"/>
            <a:ext cx="745715" cy="70992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1801A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93737" y="896457"/>
            <a:ext cx="14845696" cy="459604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600" dirty="0" err="1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cơn mưa vừa dứt, hai anh em Bi và Bống chợt thấy cầu vồng.</a:t>
            </a:r>
          </a:p>
          <a:p>
            <a:r>
              <a:rPr lang="en-US" sz="360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Cầu 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vồng </a:t>
            </a:r>
            <a:r>
              <a:rPr lang="en-US" sz="3600" dirty="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kìa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 Em nhìn xem. Đẹp quá!</a:t>
            </a:r>
          </a:p>
          <a:p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 chỉ lên bầu trời và nói tiếp:</a:t>
            </a:r>
          </a:p>
          <a:p>
            <a:r>
              <a:rPr lang="en-US" sz="360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Anh 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 nói dưới chân cầu vồng có bảy hũ vàng đấy.</a:t>
            </a:r>
          </a:p>
          <a:p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Bống hưởng ứng:</a:t>
            </a:r>
          </a:p>
          <a:p>
            <a:pPr>
              <a:buFontTx/>
              <a:buChar char="-"/>
            </a:pP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Lát nữa, mình sẽ đi lấy về nhé! Có vàng rồi, em sẽ mua nhiều búp bê và quần áo đẹp.</a:t>
            </a:r>
          </a:p>
          <a:p>
            <a:r>
              <a:rPr lang="en-US" sz="360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Còn 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sẽ mua một con ngựa hồng và một cái ô tô</a:t>
            </a:r>
            <a:r>
              <a:rPr lang="en-US" sz="3600" dirty="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1801A3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Oval 9">
            <a:hlinkClick r:id="rId4" action="ppaction://hlinksldjump"/>
          </p:cNvPr>
          <p:cNvSpPr/>
          <p:nvPr/>
        </p:nvSpPr>
        <p:spPr>
          <a:xfrm>
            <a:off x="893977" y="100924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760087" y="2045726"/>
            <a:ext cx="2296442" cy="1765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002945" y="2047220"/>
            <a:ext cx="1588231" cy="868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48027" y="4209208"/>
            <a:ext cx="5344444" cy="1765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C:\Users\Dream\Desktop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6585" y="5665853"/>
            <a:ext cx="3600815" cy="3478147"/>
          </a:xfrm>
          <a:prstGeom prst="rect">
            <a:avLst/>
          </a:prstGeom>
          <a:noFill/>
        </p:spPr>
      </p:pic>
      <p:pic>
        <p:nvPicPr>
          <p:cNvPr id="1027" name="Picture 3" descr="C:\Users\Dream\Desktop\5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608215" y="5665853"/>
            <a:ext cx="3594435" cy="3478147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2515850" y="6781800"/>
            <a:ext cx="184731" cy="464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93977" y="6321609"/>
            <a:ext cx="6508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Hũ: </a:t>
            </a:r>
            <a:r>
              <a:rPr lang="en-US" altLang="zh-CN" sz="3600" dirty="0" smtClean="0">
                <a:solidFill>
                  <a:srgbClr val="1801A3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Bình sành, sứ (thủy tinh, ... ) loại nhỏ, ở giữa phình ra, nhỏ dần về đáy, dùng để đựng</a:t>
            </a:r>
            <a:endParaRPr lang="en-US" sz="3600" dirty="0">
              <a:solidFill>
                <a:srgbClr val="1801A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0" y="3145536"/>
            <a:ext cx="711200" cy="0"/>
          </a:xfrm>
          <a:prstGeom prst="line">
            <a:avLst/>
          </a:prstGeom>
          <a:ln w="5715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31487" y="1498600"/>
            <a:ext cx="307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 vồng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85484" y="612258"/>
            <a:ext cx="14885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Cầu</a:t>
            </a:r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vồng</a:t>
            </a:r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: </a:t>
            </a:r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 vồng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tượng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thiên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thú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do </a:t>
            </a: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 </a:t>
            </a:r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 sắc ánh sáng Mặt trời khi khúc xạ và phản xạ qua các giọt nước mưa. Cầu vồng </a:t>
            </a: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 </a:t>
            </a:r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7 màu nổi bật là đỏ, cam, vàng, lục, lam, chàm, tím.</a:t>
            </a:r>
            <a:endParaRPr lang="zh-CN" altLang="en-US" sz="36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050" name="Picture 2" descr="_ GIF by Cindy Bustillos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4" y="2794000"/>
            <a:ext cx="5994716" cy="578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ại sao hàng nghìn tỷ hạt mưa chỉ tạo nên một cầu vồng?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73" y="2794001"/>
            <a:ext cx="8442743" cy="578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5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3" name="Group 18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37766" y="2829032"/>
            <a:ext cx="13787082" cy="2934050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600" dirty="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 </a:t>
            </a: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nhiên, cầu vồng biến mất. Bi cười: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 ơi! Anh đùa đấy! Ở đó không có vàng đâu.</a:t>
            </a:r>
          </a:p>
          <a:p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Bống vui vẻ: 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 ạ? Nếu vậy, em sẽ lấy bút màu để vẽ tặng anh ngựa hồng và ô tô.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 anh sẽ vẽ tặng em nhiều búp bê và quần áo đủ các màu sắc</a:t>
            </a:r>
            <a:r>
              <a:rPr lang="en-US" sz="3600" dirty="0" smtClean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1801A3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48647" y="294869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1801A3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721" y="7735682"/>
            <a:ext cx="1349500" cy="1047847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2068332" y="3981524"/>
            <a:ext cx="996807" cy="340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88329" y="3981524"/>
            <a:ext cx="2301271" cy="1799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050748" y="5089884"/>
            <a:ext cx="1014391" cy="793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1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66486" y="566910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86" y="151098"/>
            <a:ext cx="14057508" cy="79597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32489" y="4115177"/>
            <a:ext cx="10478611" cy="16158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478">
              <a:lnSpc>
                <a:spcPct val="150000"/>
              </a:lnSpc>
              <a:defRPr/>
            </a:pP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</a:t>
            </a:r>
            <a:endParaRPr lang="zh-CN" alt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4182928" y="52597"/>
            <a:ext cx="1714240" cy="254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86" y="327389"/>
            <a:ext cx="4348647" cy="323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3283372" y="7726687"/>
            <a:ext cx="11194731" cy="12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1872</TotalTime>
  <Words>906</Words>
  <Application>Microsoft Office PowerPoint</Application>
  <PresentationFormat>Custom</PresentationFormat>
  <Paragraphs>95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135</cp:revision>
  <dcterms:created xsi:type="dcterms:W3CDTF">2021-05-31T08:31:14Z</dcterms:created>
  <dcterms:modified xsi:type="dcterms:W3CDTF">2021-09-16T09:53:44Z</dcterms:modified>
</cp:coreProperties>
</file>