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4"/>
  </p:notesMasterIdLst>
  <p:sldIdLst>
    <p:sldId id="274" r:id="rId4"/>
    <p:sldId id="256" r:id="rId5"/>
    <p:sldId id="264" r:id="rId6"/>
    <p:sldId id="257" r:id="rId7"/>
    <p:sldId id="260" r:id="rId8"/>
    <p:sldId id="272" r:id="rId9"/>
    <p:sldId id="273" r:id="rId10"/>
    <p:sldId id="275" r:id="rId11"/>
    <p:sldId id="266"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p:scale>
          <a:sx n="66" d="100"/>
          <a:sy n="66" d="100"/>
        </p:scale>
        <p:origin x="-85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9/22/2021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9/22/2021</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9/22/2021</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8;p1"/>
          <p:cNvSpPr txBox="1"/>
          <p:nvPr/>
        </p:nvSpPr>
        <p:spPr>
          <a:xfrm>
            <a:off x="1559293" y="1338531"/>
            <a:ext cx="9144000"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smtClean="0">
                <a:solidFill>
                  <a:srgbClr val="FF0000"/>
                </a:solidFill>
                <a:effectLst>
                  <a:outerShdw blurRad="38100" dist="38100" dir="2700000" algn="tl">
                    <a:srgbClr val="000000">
                      <a:alpha val="43137"/>
                    </a:srgbClr>
                  </a:outerShdw>
                </a:effectLst>
                <a:latin typeface="UTM Avo" pitchFamily="18" charset="0"/>
                <a:cs typeface="Times New Roman" pitchFamily="18" charset="0"/>
                <a:sym typeface="Arial"/>
              </a:rPr>
              <a:t>CHÀO MỪNG CÁC CON ĐẾN VỚI TIẾT HỌC</a:t>
            </a:r>
            <a:endParaRPr sz="6000" b="1" i="0" u="none" strike="noStrike" cap="none" dirty="0">
              <a:solidFill>
                <a:srgbClr val="FF0000"/>
              </a:solidFill>
              <a:effectLst>
                <a:outerShdw blurRad="38100" dist="38100" dir="2700000" algn="tl">
                  <a:srgbClr val="000000">
                    <a:alpha val="43137"/>
                  </a:srgbClr>
                </a:outerShdw>
              </a:effectLst>
              <a:latin typeface="UTM Avo" pitchFamily="18" charset="0"/>
              <a:cs typeface="Times New Roman" pitchFamily="18" charset="0"/>
              <a:sym typeface="Arial"/>
            </a:endParaRPr>
          </a:p>
        </p:txBody>
      </p:sp>
    </p:spTree>
    <p:extLst>
      <p:ext uri="{BB962C8B-B14F-4D97-AF65-F5344CB8AC3E}">
        <p14:creationId xmlns:p14="http://schemas.microsoft.com/office/powerpoint/2010/main" val="420086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nodeType="withEffect">
                                  <p:stCondLst>
                                    <p:cond delay="0"/>
                                  </p:stCondLst>
                                  <p:childTnLst>
                                    <p:animClr clrSpc="hsl" dir="ccw">
                                      <p:cBhvr override="childStyle">
                                        <p:cTn id="6"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580" y="2002970"/>
            <a:ext cx="8077200" cy="3581009"/>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5968046" y="2080798"/>
            <a:ext cx="33374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a:t>
            </a:r>
            <a:endPar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endParaRPr>
          </a:p>
        </p:txBody>
      </p:sp>
      <p:sp>
        <p:nvSpPr>
          <p:cNvPr id="3" name="TextBox 2"/>
          <p:cNvSpPr txBox="1"/>
          <p:nvPr/>
        </p:nvSpPr>
        <p:spPr>
          <a:xfrm>
            <a:off x="2035194" y="2210327"/>
            <a:ext cx="8015586" cy="1938992"/>
          </a:xfrm>
          <a:prstGeom prst="rect">
            <a:avLst/>
          </a:prstGeom>
          <a:noFill/>
        </p:spPr>
        <p:txBody>
          <a:bodyPr wrap="square" rtlCol="0">
            <a:spAutoFit/>
          </a:bodyPr>
          <a:lstStyle/>
          <a:p>
            <a:pPr algn="ct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Viết</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 </a:t>
            </a: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đoạn</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 </a:t>
            </a: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văn</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 </a:t>
            </a: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giới</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 </a:t>
            </a: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thiệu</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 </a:t>
            </a: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bản</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 </a:t>
            </a: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rPr>
              <a:t>thân</a:t>
            </a:r>
            <a:endPar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itchFamily="18" charset="0"/>
              <a:cs typeface="Times New Roman" panose="02020603050405020304" pitchFamily="18" charset="0"/>
            </a:endParaRPr>
          </a:p>
        </p:txBody>
      </p:sp>
      <p:sp>
        <p:nvSpPr>
          <p:cNvPr id="17" name="TextBox 16"/>
          <p:cNvSpPr txBox="1"/>
          <p:nvPr/>
        </p:nvSpPr>
        <p:spPr>
          <a:xfrm>
            <a:off x="3860802" y="986972"/>
            <a:ext cx="3802742" cy="923330"/>
          </a:xfrm>
          <a:prstGeom prst="rect">
            <a:avLst/>
          </a:prstGeom>
          <a:noFill/>
        </p:spPr>
        <p:txBody>
          <a:bodyPr wrap="square" rtlCol="0">
            <a:spAutoFit/>
          </a:bodyPr>
          <a:lstStyle/>
          <a:p>
            <a:r>
              <a:rPr lang="en-US" sz="5400" b="1" dirty="0" smtClean="0">
                <a:solidFill>
                  <a:srgbClr val="FF0000"/>
                </a:solidFill>
                <a:latin typeface="UTM Avo" pitchFamily="18" charset="0"/>
                <a:cs typeface="Times New Roman" pitchFamily="18" charset="0"/>
              </a:rPr>
              <a:t>Luyện tập</a:t>
            </a:r>
            <a:endParaRPr lang="en-US" sz="5400" b="1" dirty="0">
              <a:solidFill>
                <a:srgbClr val="FF0000"/>
              </a:solidFill>
              <a:latin typeface="UTM Avo" pitchFamily="18" charset="0"/>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 xmlns:a16="http://schemas.microsoft.com/office/drawing/2014/main" id="{AC28F713-904E-4259-9070-57BE1EFD4B24}"/>
              </a:ext>
            </a:extLst>
          </p:cNvPr>
          <p:cNvGrpSpPr/>
          <p:nvPr/>
        </p:nvGrpSpPr>
        <p:grpSpPr>
          <a:xfrm>
            <a:off x="1259023" y="1292786"/>
            <a:ext cx="8461790"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smtClean="0">
                  <a:solidFill>
                    <a:srgbClr val="002060"/>
                  </a:solidFill>
                  <a:latin typeface="UTM Avo"/>
                  <a:cs typeface="Arial" panose="020B0604020202020204" pitchFamily="34" charset="0"/>
                </a:rPr>
                <a:t>Viết</a:t>
              </a:r>
              <a:r>
                <a:rPr lang="en-US" sz="2400" b="1" dirty="0" smtClean="0">
                  <a:solidFill>
                    <a:srgbClr val="002060"/>
                  </a:solidFill>
                  <a:latin typeface="UTM Avo"/>
                  <a:cs typeface="Arial" panose="020B0604020202020204" pitchFamily="34" charset="0"/>
                </a:rPr>
                <a:t> </a:t>
              </a:r>
              <a:r>
                <a:rPr lang="en-US" sz="2400" b="1" dirty="0" err="1" smtClean="0">
                  <a:solidFill>
                    <a:srgbClr val="002060"/>
                  </a:solidFill>
                  <a:latin typeface="UTM Avo"/>
                  <a:cs typeface="Arial" panose="020B0604020202020204" pitchFamily="34" charset="0"/>
                </a:rPr>
                <a:t>được</a:t>
              </a:r>
              <a:r>
                <a:rPr lang="en-US" sz="2400" b="1" dirty="0" smtClean="0">
                  <a:solidFill>
                    <a:srgbClr val="002060"/>
                  </a:solidFill>
                  <a:latin typeface="UTM Avo"/>
                  <a:cs typeface="Arial" panose="020B0604020202020204" pitchFamily="34" charset="0"/>
                </a:rPr>
                <a:t> 2 - 3 </a:t>
              </a:r>
              <a:r>
                <a:rPr lang="en-US" sz="2400" b="1" dirty="0" err="1" smtClean="0">
                  <a:solidFill>
                    <a:srgbClr val="002060"/>
                  </a:solidFill>
                  <a:latin typeface="UTM Avo"/>
                  <a:cs typeface="Arial" panose="020B0604020202020204" pitchFamily="34" charset="0"/>
                </a:rPr>
                <a:t>câu</a:t>
              </a:r>
              <a:r>
                <a:rPr lang="en-US" sz="2400" b="1" dirty="0" smtClean="0">
                  <a:solidFill>
                    <a:srgbClr val="002060"/>
                  </a:solidFill>
                  <a:latin typeface="UTM Avo"/>
                  <a:cs typeface="Arial" panose="020B0604020202020204" pitchFamily="34" charset="0"/>
                </a:rPr>
                <a:t> </a:t>
              </a:r>
              <a:r>
                <a:rPr lang="en-US" sz="2400" b="1" dirty="0" err="1" smtClean="0">
                  <a:solidFill>
                    <a:srgbClr val="002060"/>
                  </a:solidFill>
                  <a:latin typeface="UTM Avo"/>
                  <a:cs typeface="Arial" panose="020B0604020202020204" pitchFamily="34" charset="0"/>
                </a:rPr>
                <a:t>giới</a:t>
              </a:r>
              <a:r>
                <a:rPr lang="en-US" sz="2400" b="1" dirty="0" smtClean="0">
                  <a:solidFill>
                    <a:srgbClr val="002060"/>
                  </a:solidFill>
                  <a:latin typeface="UTM Avo"/>
                  <a:cs typeface="Arial" panose="020B0604020202020204" pitchFamily="34" charset="0"/>
                </a:rPr>
                <a:t> </a:t>
              </a:r>
              <a:r>
                <a:rPr lang="en-US" sz="2400" b="1" dirty="0" err="1" smtClean="0">
                  <a:solidFill>
                    <a:srgbClr val="002060"/>
                  </a:solidFill>
                  <a:latin typeface="UTM Avo"/>
                  <a:cs typeface="Arial" panose="020B0604020202020204" pitchFamily="34" charset="0"/>
                </a:rPr>
                <a:t>thiệu</a:t>
              </a:r>
              <a:r>
                <a:rPr lang="en-US" sz="2400" b="1" dirty="0" smtClean="0">
                  <a:solidFill>
                    <a:srgbClr val="002060"/>
                  </a:solidFill>
                  <a:latin typeface="UTM Avo"/>
                  <a:cs typeface="Arial" panose="020B0604020202020204" pitchFamily="34" charset="0"/>
                </a:rPr>
                <a:t> </a:t>
              </a:r>
              <a:r>
                <a:rPr lang="en-US" sz="2400" b="1" dirty="0" err="1" smtClean="0">
                  <a:solidFill>
                    <a:srgbClr val="002060"/>
                  </a:solidFill>
                  <a:latin typeface="UTM Avo"/>
                  <a:cs typeface="Arial" panose="020B0604020202020204" pitchFamily="34" charset="0"/>
                </a:rPr>
                <a:t>vê</a:t>
              </a:r>
              <a:r>
                <a:rPr lang="en-US" sz="2400" b="1" dirty="0" smtClean="0">
                  <a:solidFill>
                    <a:srgbClr val="002060"/>
                  </a:solidFill>
                  <a:latin typeface="UTM Avo"/>
                  <a:cs typeface="Arial" panose="020B0604020202020204" pitchFamily="34" charset="0"/>
                </a:rPr>
                <a:t>̀ </a:t>
              </a:r>
              <a:r>
                <a:rPr lang="en-US" sz="2400" b="1" dirty="0" err="1" smtClean="0">
                  <a:solidFill>
                    <a:srgbClr val="002060"/>
                  </a:solidFill>
                  <a:latin typeface="UTM Avo"/>
                  <a:cs typeface="Arial" panose="020B0604020202020204" pitchFamily="34" charset="0"/>
                </a:rPr>
                <a:t>bản</a:t>
              </a:r>
              <a:r>
                <a:rPr lang="en-US" sz="2400" b="1" dirty="0" smtClean="0">
                  <a:solidFill>
                    <a:srgbClr val="002060"/>
                  </a:solidFill>
                  <a:latin typeface="UTM Avo"/>
                  <a:cs typeface="Arial" panose="020B0604020202020204" pitchFamily="34" charset="0"/>
                </a:rPr>
                <a:t> </a:t>
              </a:r>
              <a:r>
                <a:rPr lang="en-US" sz="2400" b="1" dirty="0" err="1" smtClean="0">
                  <a:solidFill>
                    <a:srgbClr val="002060"/>
                  </a:solidFill>
                  <a:latin typeface="UTM Avo"/>
                  <a:cs typeface="Arial" panose="020B0604020202020204" pitchFamily="34" charset="0"/>
                </a:rPr>
                <a:t>thân</a:t>
              </a:r>
              <a:r>
                <a:rPr lang="en-US" sz="2400" b="1" dirty="0" smtClean="0">
                  <a:solidFill>
                    <a:srgbClr val="002060"/>
                  </a:solidFill>
                  <a:latin typeface="UTM Avo"/>
                  <a:cs typeface="Arial" panose="020B0604020202020204" pitchFamily="34" charset="0"/>
                </a:rPr>
                <a:t>.</a:t>
              </a:r>
              <a:endParaRPr lang="en-US" sz="2400" b="1" dirty="0">
                <a:solidFill>
                  <a:srgbClr val="002060"/>
                </a:solidFill>
                <a:latin typeface="UTM Avo"/>
                <a:cs typeface="Arial" panose="020B0604020202020204" pitchFamily="34" charset="0"/>
              </a:endParaRPr>
            </a:p>
          </p:txBody>
        </p:sp>
      </p:grpSp>
      <p:grpSp>
        <p:nvGrpSpPr>
          <p:cNvPr id="3" name="Group 2">
            <a:extLst>
              <a:ext uri="{FF2B5EF4-FFF2-40B4-BE49-F238E27FC236}">
                <a16:creationId xmlns="" xmlns:a16="http://schemas.microsoft.com/office/drawing/2014/main" id="{4C1EF139-4416-44FF-AC02-49D6B4DBE8EA}"/>
              </a:ext>
            </a:extLst>
          </p:cNvPr>
          <p:cNvGrpSpPr/>
          <p:nvPr/>
        </p:nvGrpSpPr>
        <p:grpSpPr>
          <a:xfrm>
            <a:off x="1808310" y="2374221"/>
            <a:ext cx="9124643" cy="1002749"/>
            <a:chOff x="752657" y="2065203"/>
            <a:chExt cx="8005533" cy="1002749"/>
          </a:xfrm>
        </p:grpSpPr>
        <p:grpSp>
          <p:nvGrpSpPr>
            <p:cNvPr id="22" name="Group 21"/>
            <p:cNvGrpSpPr/>
            <p:nvPr/>
          </p:nvGrpSpPr>
          <p:grpSpPr>
            <a:xfrm>
              <a:off x="752657" y="2065203"/>
              <a:ext cx="1085298" cy="714672"/>
              <a:chOff x="5056547" y="1975436"/>
              <a:chExt cx="1772915"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7" y="1975436"/>
                <a:ext cx="1772915"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 xmlns:a16="http://schemas.microsoft.com/office/drawing/2014/main" id="{D4F928FB-968A-4666-9173-178A617D7C9E}"/>
                </a:ext>
              </a:extLst>
            </p:cNvPr>
            <p:cNvSpPr txBox="1"/>
            <p:nvPr/>
          </p:nvSpPr>
          <p:spPr>
            <a:xfrm>
              <a:off x="1981903" y="2236955"/>
              <a:ext cx="6776287" cy="830997"/>
            </a:xfrm>
            <a:prstGeom prst="rect">
              <a:avLst/>
            </a:prstGeom>
            <a:noFill/>
          </p:spPr>
          <p:txBody>
            <a:bodyPr wrap="square" rtlCol="0">
              <a:spAutoFit/>
            </a:bodyPr>
            <a:lstStyle/>
            <a:p>
              <a:r>
                <a:rPr lang="en-US" sz="2400" b="1" dirty="0" smtClean="0">
                  <a:solidFill>
                    <a:srgbClr val="002060"/>
                  </a:solidFill>
                  <a:latin typeface="UTM Avo"/>
                  <a:cs typeface="Arial" panose="020B0604020202020204" pitchFamily="34" charset="0"/>
                </a:rPr>
                <a:t>Phát triển vốn từ chỉ người, chỉ vật; phát triển kĩ năng đặt câu giới thiệu về bản thân.</a:t>
              </a:r>
              <a:endParaRPr lang="en-US" sz="2400" b="1" dirty="0">
                <a:solidFill>
                  <a:srgbClr val="002060"/>
                </a:solidFill>
                <a:latin typeface="UTM Avo"/>
                <a:cs typeface="Arial" panose="020B0604020202020204" pitchFamily="34" charset="0"/>
              </a:endParaRPr>
            </a:p>
          </p:txBody>
        </p:sp>
      </p:grpSp>
      <p:grpSp>
        <p:nvGrpSpPr>
          <p:cNvPr id="23" name="Group 22">
            <a:extLst>
              <a:ext uri="{FF2B5EF4-FFF2-40B4-BE49-F238E27FC236}">
                <a16:creationId xmlns:a16="http://schemas.microsoft.com/office/drawing/2014/main" xmlns="" id="{24926BE0-6FEB-4035-95CC-8282BD1C87A0}"/>
              </a:ext>
            </a:extLst>
          </p:cNvPr>
          <p:cNvGrpSpPr/>
          <p:nvPr/>
        </p:nvGrpSpPr>
        <p:grpSpPr>
          <a:xfrm>
            <a:off x="2236020" y="3650428"/>
            <a:ext cx="10550883" cy="714672"/>
            <a:chOff x="778315" y="3315253"/>
            <a:chExt cx="10550883" cy="714672"/>
          </a:xfrm>
        </p:grpSpPr>
        <p:grpSp>
          <p:nvGrpSpPr>
            <p:cNvPr id="35" name="Group 34"/>
            <p:cNvGrpSpPr/>
            <p:nvPr/>
          </p:nvGrpSpPr>
          <p:grpSpPr>
            <a:xfrm>
              <a:off x="778315" y="3315253"/>
              <a:ext cx="1085297" cy="714672"/>
              <a:chOff x="8317165" y="2100522"/>
              <a:chExt cx="1772914" cy="1393004"/>
            </a:xfrm>
          </p:grpSpPr>
          <p:pic>
            <p:nvPicPr>
              <p:cNvPr id="37"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5" y="2100522"/>
                <a:ext cx="1772914" cy="1393004"/>
              </a:xfrm>
              <a:prstGeom prst="rect">
                <a:avLst/>
              </a:prstGeom>
            </p:spPr>
          </p:pic>
          <p:pic>
            <p:nvPicPr>
              <p:cNvPr id="3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39"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6" name="TextBox 35">
              <a:extLst>
                <a:ext uri="{FF2B5EF4-FFF2-40B4-BE49-F238E27FC236}">
                  <a16:creationId xmlns:a16="http://schemas.microsoft.com/office/drawing/2014/main" xmlns="" id="{4EB37731-1288-4647-AC02-0AF79C340C8B}"/>
                </a:ext>
              </a:extLst>
            </p:cNvPr>
            <p:cNvSpPr txBox="1"/>
            <p:nvPr/>
          </p:nvSpPr>
          <p:spPr>
            <a:xfrm>
              <a:off x="2083603" y="3361377"/>
              <a:ext cx="9245595" cy="461665"/>
            </a:xfrm>
            <a:prstGeom prst="rect">
              <a:avLst/>
            </a:prstGeom>
            <a:noFill/>
          </p:spPr>
          <p:txBody>
            <a:bodyPr wrap="square" rtlCol="0">
              <a:spAutoFit/>
            </a:bodyPr>
            <a:lstStyle/>
            <a:p>
              <a:r>
                <a:rPr lang="en-US" sz="2400" b="1" smtClean="0">
                  <a:solidFill>
                    <a:srgbClr val="002060"/>
                  </a:solidFill>
                  <a:latin typeface="UTM Avo"/>
                  <a:cs typeface="Times New Roman" panose="02020603050405020304" pitchFamily="18" charset="0"/>
                </a:rPr>
                <a:t>Có khả năng nhận biết và bày tỏ tình cảm, cảm xúc.</a:t>
              </a:r>
              <a:endParaRPr lang="en-US" sz="2400" b="1" dirty="0">
                <a:solidFill>
                  <a:srgbClr val="002060"/>
                </a:solidFill>
                <a:latin typeface="UTM Avo"/>
                <a:cs typeface="Times New Roman" panose="02020603050405020304"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183074" y="174398"/>
            <a:ext cx="7264241" cy="566708"/>
            <a:chOff x="238537" y="214390"/>
            <a:chExt cx="7264241" cy="566708"/>
          </a:xfrm>
        </p:grpSpPr>
        <p:sp>
          <p:nvSpPr>
            <p:cNvPr id="4" name="TextBox 3"/>
            <p:cNvSpPr txBox="1"/>
            <p:nvPr/>
          </p:nvSpPr>
          <p:spPr>
            <a:xfrm>
              <a:off x="779921" y="214390"/>
              <a:ext cx="6722857" cy="523220"/>
            </a:xfrm>
            <a:prstGeom prst="rect">
              <a:avLst/>
            </a:prstGeom>
            <a:noFill/>
          </p:spPr>
          <p:txBody>
            <a:bodyPr wrap="square" rtlCol="0">
              <a:spAutoFit/>
            </a:bodyPr>
            <a:lstStyle/>
            <a:p>
              <a:r>
                <a:rPr lang="en-US" sz="2800" b="1" dirty="0">
                  <a:solidFill>
                    <a:srgbClr val="00B050"/>
                  </a:solidFill>
                  <a:latin typeface="UTM Avo" pitchFamily="18" charset="0"/>
                  <a:cs typeface="Arial" pitchFamily="34" charset="0"/>
                </a:rPr>
                <a:t> </a:t>
              </a:r>
              <a:r>
                <a:rPr lang="en-US" sz="2800" b="1" dirty="0" smtClean="0">
                  <a:solidFill>
                    <a:srgbClr val="00B050"/>
                  </a:solidFill>
                  <a:latin typeface="UTM Avo" pitchFamily="18" charset="0"/>
                  <a:cs typeface="Arial" pitchFamily="34" charset="0"/>
                </a:rPr>
                <a:t>Quan sát tranh và trả lời câu hỏi. </a:t>
              </a:r>
              <a:endParaRPr lang="vi-VN" sz="2800" b="1" dirty="0">
                <a:solidFill>
                  <a:srgbClr val="00B050"/>
                </a:solidFill>
                <a:latin typeface="Arial" pitchFamily="34" charset="0"/>
                <a:cs typeface="Arial" pitchFamily="34"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UTM Avo" pitchFamily="18" charset="0"/>
                  <a:cs typeface="Arial" pitchFamily="34" charset="0"/>
                </a:rPr>
                <a:t>1</a:t>
              </a:r>
              <a:endParaRPr lang="en-US" sz="3600" b="1" dirty="0">
                <a:latin typeface="UTM Avo" pitchFamily="18" charset="0"/>
                <a:cs typeface="Arial" pitchFamily="34" charset="0"/>
              </a:endParaRPr>
            </a:p>
          </p:txBody>
        </p:sp>
      </p:grpSp>
      <p:sp>
        <p:nvSpPr>
          <p:cNvPr id="1071" name="Rectangle 1070"/>
          <p:cNvSpPr/>
          <p:nvPr/>
        </p:nvSpPr>
        <p:spPr>
          <a:xfrm>
            <a:off x="1515450" y="4465138"/>
            <a:ext cx="8789692" cy="764633"/>
          </a:xfrm>
          <a:prstGeom prst="rect">
            <a:avLst/>
          </a:prstGeom>
        </p:spPr>
        <p:txBody>
          <a:bodyPr wrap="square">
            <a:spAutoFit/>
          </a:bodyPr>
          <a:lstStyle/>
          <a:p>
            <a:pPr algn="just">
              <a:lnSpc>
                <a:spcPct val="200000"/>
              </a:lnSpc>
            </a:pPr>
            <a:r>
              <a:rPr lang="en-US" sz="2600" b="1" dirty="0" smtClean="0">
                <a:solidFill>
                  <a:srgbClr val="002060"/>
                </a:solidFill>
                <a:latin typeface="UTM Avo" pitchFamily="18" charset="0"/>
                <a:cs typeface="Arial" panose="020B0604020202020204" pitchFamily="34" charset="0"/>
              </a:rPr>
              <a:t>a) Bình và Khang gặp nhau và chào nhau ở đâu?</a:t>
            </a:r>
            <a:endParaRPr lang="en-US" sz="2600" b="1" dirty="0">
              <a:solidFill>
                <a:srgbClr val="002060"/>
              </a:solidFill>
              <a:latin typeface="UTM Avo" pitchFamily="18" charset="0"/>
              <a:cs typeface="Arial" panose="020B0604020202020204" pitchFamily="34"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5584419" y="741106"/>
            <a:ext cx="3374572" cy="189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2209848" y="741106"/>
            <a:ext cx="3145528" cy="17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2096918" y="2472842"/>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flipV="1">
            <a:off x="1949039" y="667657"/>
            <a:ext cx="2564904" cy="15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39641" y="660751"/>
            <a:ext cx="2332064" cy="34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10971" y="1217556"/>
            <a:ext cx="2452914" cy="830997"/>
          </a:xfrm>
          <a:prstGeom prst="rect">
            <a:avLst/>
          </a:prstGeom>
          <a:solidFill>
            <a:schemeClr val="bg1"/>
          </a:solidFill>
        </p:spPr>
        <p:txBody>
          <a:bodyPr wrap="square" rtlCol="0">
            <a:spAutoFit/>
          </a:bodyPr>
          <a:lstStyle/>
          <a:p>
            <a:pPr algn="ctr"/>
            <a:r>
              <a:rPr lang="en-US" sz="1600" b="1" dirty="0" err="1" smtClean="0">
                <a:solidFill>
                  <a:srgbClr val="0000FF"/>
                </a:solidFill>
                <a:latin typeface="UTM Avo" pitchFamily="18" charset="0"/>
              </a:rPr>
              <a:t>Chào</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cậu</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Tớ</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tên</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là</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Bình</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Cậu</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là</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cầu</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thủ</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mới</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của</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đội</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tớ</a:t>
            </a:r>
            <a:r>
              <a:rPr lang="en-US" sz="1600" b="1" dirty="0" smtClean="0">
                <a:solidFill>
                  <a:srgbClr val="0000FF"/>
                </a:solidFill>
                <a:latin typeface="UTM Avo" pitchFamily="18" charset="0"/>
              </a:rPr>
              <a:t> à?</a:t>
            </a:r>
            <a:endParaRPr lang="en-US" sz="1600" b="1" dirty="0">
              <a:solidFill>
                <a:srgbClr val="0000FF"/>
              </a:solidFill>
              <a:latin typeface="UTM Avo" pitchFamily="18" charset="0"/>
            </a:endParaRPr>
          </a:p>
        </p:txBody>
      </p:sp>
      <p:sp>
        <p:nvSpPr>
          <p:cNvPr id="14" name="TextBox 13"/>
          <p:cNvSpPr txBox="1"/>
          <p:nvPr/>
        </p:nvSpPr>
        <p:spPr>
          <a:xfrm>
            <a:off x="5794184" y="1000363"/>
            <a:ext cx="2970757" cy="1077218"/>
          </a:xfrm>
          <a:prstGeom prst="rect">
            <a:avLst/>
          </a:prstGeom>
          <a:solidFill>
            <a:schemeClr val="bg1"/>
          </a:solidFill>
        </p:spPr>
        <p:txBody>
          <a:bodyPr wrap="square" rtlCol="0">
            <a:spAutoFit/>
          </a:bodyPr>
          <a:lstStyle/>
          <a:p>
            <a:r>
              <a:rPr lang="en-US" sz="1600" b="1" dirty="0" smtClean="0">
                <a:solidFill>
                  <a:srgbClr val="0000FF"/>
                </a:solidFill>
                <a:latin typeface="UTM Avo" pitchFamily="18" charset="0"/>
              </a:rPr>
              <a:t>Ừ! </a:t>
            </a:r>
            <a:r>
              <a:rPr lang="en-US" sz="1600" b="1" dirty="0" err="1" smtClean="0">
                <a:solidFill>
                  <a:srgbClr val="0000FF"/>
                </a:solidFill>
                <a:latin typeface="UTM Avo" pitchFamily="18" charset="0"/>
              </a:rPr>
              <a:t>Chào</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cậu</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Tớ</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rất</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vui</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vì</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được</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vào</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đội</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bóng</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Tớ</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tên</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là</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Khang</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học</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lớp</a:t>
            </a:r>
            <a:r>
              <a:rPr lang="en-US" sz="1600" b="1" dirty="0" smtClean="0">
                <a:solidFill>
                  <a:srgbClr val="0000FF"/>
                </a:solidFill>
                <a:latin typeface="UTM Avo" pitchFamily="18" charset="0"/>
              </a:rPr>
              <a:t> 2C. </a:t>
            </a:r>
            <a:r>
              <a:rPr lang="en-US" sz="1600" b="1" dirty="0" err="1" smtClean="0">
                <a:solidFill>
                  <a:srgbClr val="0000FF"/>
                </a:solidFill>
                <a:latin typeface="UTM Avo" pitchFamily="18" charset="0"/>
              </a:rPr>
              <a:t>Tớ</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rất</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thích</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đá</a:t>
            </a:r>
            <a:r>
              <a:rPr lang="en-US" sz="1600" b="1" dirty="0" smtClean="0">
                <a:solidFill>
                  <a:srgbClr val="0000FF"/>
                </a:solidFill>
                <a:latin typeface="UTM Avo" pitchFamily="18" charset="0"/>
              </a:rPr>
              <a:t> </a:t>
            </a:r>
            <a:r>
              <a:rPr lang="en-US" sz="1600" b="1" dirty="0" err="1" smtClean="0">
                <a:solidFill>
                  <a:srgbClr val="0000FF"/>
                </a:solidFill>
                <a:latin typeface="UTM Avo" pitchFamily="18" charset="0"/>
              </a:rPr>
              <a:t>bóng</a:t>
            </a:r>
            <a:r>
              <a:rPr lang="en-US" sz="1600" b="1" dirty="0" smtClean="0">
                <a:solidFill>
                  <a:srgbClr val="0000FF"/>
                </a:solidFill>
                <a:latin typeface="UTM Avo" pitchFamily="18" charset="0"/>
              </a:rPr>
              <a:t>.</a:t>
            </a:r>
            <a:endParaRPr lang="en-US" sz="1600" b="1" dirty="0">
              <a:solidFill>
                <a:srgbClr val="0000FF"/>
              </a:solidFill>
              <a:latin typeface="UTM Avo" pitchFamily="18" charset="0"/>
            </a:endParaRPr>
          </a:p>
        </p:txBody>
      </p:sp>
      <p:sp>
        <p:nvSpPr>
          <p:cNvPr id="15" name="Rectangle 14"/>
          <p:cNvSpPr/>
          <p:nvPr/>
        </p:nvSpPr>
        <p:spPr>
          <a:xfrm>
            <a:off x="1573510" y="5193581"/>
            <a:ext cx="8789692" cy="764633"/>
          </a:xfrm>
          <a:prstGeom prst="rect">
            <a:avLst/>
          </a:prstGeom>
        </p:spPr>
        <p:txBody>
          <a:bodyPr wrap="square">
            <a:spAutoFit/>
          </a:bodyPr>
          <a:lstStyle/>
          <a:p>
            <a:pPr algn="just">
              <a:lnSpc>
                <a:spcPct val="200000"/>
              </a:lnSpc>
            </a:pPr>
            <a:r>
              <a:rPr lang="en-US" sz="2600" b="1" dirty="0" smtClean="0">
                <a:solidFill>
                  <a:srgbClr val="002060"/>
                </a:solidFill>
                <a:latin typeface="UTM Avo" pitchFamily="18" charset="0"/>
                <a:cs typeface="Arial" panose="020B0604020202020204" pitchFamily="34" charset="0"/>
              </a:rPr>
              <a:t>b) Khang đã giới thiệu gì về mình?</a:t>
            </a:r>
            <a:endParaRPr lang="en-US" sz="2600" b="1" dirty="0">
              <a:solidFill>
                <a:srgbClr val="002060"/>
              </a:solidFill>
              <a:latin typeface="UTM Avo" pitchFamily="18" charset="0"/>
              <a:cs typeface="Arial" panose="020B0604020202020204" pitchFamily="34" charset="0"/>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71"/>
                                        </p:tgtEl>
                                        <p:attrNameLst>
                                          <p:attrName>style.visibility</p:attrName>
                                        </p:attrNameLst>
                                      </p:cBhvr>
                                      <p:to>
                                        <p:strVal val="visible"/>
                                      </p:to>
                                    </p:set>
                                    <p:animEffect transition="in" filter="barn(inVertical)">
                                      <p:cBhvr>
                                        <p:cTn id="15" dur="500"/>
                                        <p:tgtEl>
                                          <p:spTgt spid="107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013541" cy="523220"/>
          </a:xfrm>
          <a:prstGeom prst="rect">
            <a:avLst/>
          </a:prstGeom>
          <a:noFill/>
        </p:spPr>
        <p:txBody>
          <a:bodyPr wrap="square" rtlCol="0">
            <a:spAutoFit/>
          </a:bodyPr>
          <a:lstStyle/>
          <a:p>
            <a:r>
              <a:rPr lang="en-US" sz="2800" b="1" dirty="0">
                <a:latin typeface="UTM Avo" pitchFamily="18" charset="0"/>
                <a:cs typeface="Arial" pitchFamily="34" charset="0"/>
              </a:rPr>
              <a:t> </a:t>
            </a:r>
            <a:r>
              <a:rPr lang="en-US" sz="2800" b="1" dirty="0" smtClean="0">
                <a:solidFill>
                  <a:srgbClr val="009900"/>
                </a:solidFill>
                <a:latin typeface="UTM Avo" pitchFamily="18" charset="0"/>
                <a:cs typeface="Arial" pitchFamily="34" charset="0"/>
              </a:rPr>
              <a:t>Viết 2 – 3 câu tự giới thiệu về bản thân.</a:t>
            </a:r>
            <a:endParaRPr lang="vi-VN" sz="2800" b="1" dirty="0">
              <a:solidFill>
                <a:srgbClr val="009900"/>
              </a:solidFill>
              <a:latin typeface="Arial-Rounded"/>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UTM Avo" pitchFamily="18" charset="0"/>
                <a:cs typeface="Arial" pitchFamily="34" charset="0"/>
              </a:rPr>
              <a:t>2</a:t>
            </a:r>
            <a:endParaRPr lang="en-US" sz="3600" b="1" dirty="0">
              <a:latin typeface="UTM Avo" pitchFamily="18" charset="0"/>
              <a:cs typeface="Arial" pitchFamily="34" charset="0"/>
            </a:endParaRPr>
          </a:p>
        </p:txBody>
      </p:sp>
      <p:pic>
        <p:nvPicPr>
          <p:cNvPr id="17"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542490" y="1792610"/>
            <a:ext cx="5804686" cy="2492990"/>
          </a:xfrm>
          <a:prstGeom prst="rect">
            <a:avLst/>
          </a:prstGeom>
        </p:spPr>
        <p:txBody>
          <a:bodyPr wrap="square">
            <a:spAutoFit/>
          </a:bodyPr>
          <a:lstStyle/>
          <a:p>
            <a:pPr marL="457200" indent="-457200" algn="just">
              <a:lnSpc>
                <a:spcPct val="200000"/>
              </a:lnSpc>
              <a:buFontTx/>
              <a:buChar char="-"/>
            </a:pPr>
            <a:r>
              <a:rPr lang="en-US" sz="2600" b="1" dirty="0" smtClean="0">
                <a:solidFill>
                  <a:srgbClr val="002060"/>
                </a:solidFill>
                <a:latin typeface="UTM Avo" pitchFamily="18" charset="0"/>
                <a:cs typeface="Times New Roman" pitchFamily="18" charset="0"/>
              </a:rPr>
              <a:t>Họ và tên của em là gì?</a:t>
            </a:r>
          </a:p>
          <a:p>
            <a:pPr marL="457200" indent="-457200" algn="just">
              <a:lnSpc>
                <a:spcPct val="200000"/>
              </a:lnSpc>
              <a:buFontTx/>
              <a:buChar char="-"/>
            </a:pPr>
            <a:r>
              <a:rPr lang="en-US" sz="2600" b="1" dirty="0" smtClean="0">
                <a:solidFill>
                  <a:srgbClr val="002060"/>
                </a:solidFill>
                <a:latin typeface="UTM Avo" pitchFamily="18" charset="0"/>
                <a:cs typeface="Times New Roman" pitchFamily="18" charset="0"/>
              </a:rPr>
              <a:t>Em học lớp nào, trường nào?</a:t>
            </a:r>
          </a:p>
          <a:p>
            <a:pPr marL="457200" indent="-457200" algn="just">
              <a:lnSpc>
                <a:spcPct val="200000"/>
              </a:lnSpc>
              <a:buFontTx/>
              <a:buChar char="-"/>
            </a:pPr>
            <a:r>
              <a:rPr lang="en-US" sz="2600" b="1" dirty="0" smtClean="0">
                <a:solidFill>
                  <a:srgbClr val="002060"/>
                </a:solidFill>
                <a:latin typeface="UTM Avo" pitchFamily="18" charset="0"/>
                <a:cs typeface="Times New Roman" pitchFamily="18" charset="0"/>
              </a:rPr>
              <a:t>Sở thích của em là gì?</a:t>
            </a:r>
            <a:endParaRPr lang="en-US" sz="2600" b="1" dirty="0">
              <a:solidFill>
                <a:srgbClr val="002060"/>
              </a:solidFill>
              <a:latin typeface="UTM Avo" pitchFamily="18" charset="0"/>
              <a:cs typeface="Times New Roman" pitchFamily="18"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cxnSp>
        <p:nvCxnSpPr>
          <p:cNvPr id="10" name="Straight Connector 9"/>
          <p:cNvCxnSpPr/>
          <p:nvPr/>
        </p:nvCxnSpPr>
        <p:spPr>
          <a:xfrm flipV="1">
            <a:off x="2093721" y="712078"/>
            <a:ext cx="2217021"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02829" y="761790"/>
            <a:ext cx="36250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0849" y="0"/>
            <a:ext cx="8836352" cy="6110514"/>
          </a:xfrm>
          <a:prstGeom prst="rect">
            <a:avLst/>
          </a:prstGeom>
        </p:spPr>
      </p:pic>
      <p:sp>
        <p:nvSpPr>
          <p:cNvPr id="18" name="Rectangle 17"/>
          <p:cNvSpPr/>
          <p:nvPr/>
        </p:nvSpPr>
        <p:spPr>
          <a:xfrm>
            <a:off x="4027885" y="1779677"/>
            <a:ext cx="7002972" cy="3401637"/>
          </a:xfrm>
          <a:prstGeom prst="rect">
            <a:avLst/>
          </a:prstGeom>
        </p:spPr>
        <p:txBody>
          <a:bodyPr wrap="square">
            <a:spAutoFit/>
          </a:bodyPr>
          <a:lstStyle/>
          <a:p>
            <a:pPr algn="just">
              <a:lnSpc>
                <a:spcPct val="200000"/>
              </a:lnSpc>
            </a:pPr>
            <a:r>
              <a:rPr lang="en-US" sz="2800" b="1" dirty="0" smtClean="0">
                <a:solidFill>
                  <a:srgbClr val="002060"/>
                </a:solidFill>
                <a:latin typeface="UTM Avo" pitchFamily="18" charset="0"/>
                <a:cs typeface="Times New Roman" pitchFamily="18" charset="0"/>
              </a:rPr>
              <a:t>       Tôi tên là Nguyễn Mai Anh, học sinh lớp 2A2,  trường Tiểu học Đoàn Kết. Tôi thích học môn Tiếng Việt và môn Âm nhạc.</a:t>
            </a:r>
            <a:endParaRPr lang="en-US" sz="2800" b="1" dirty="0">
              <a:solidFill>
                <a:srgbClr val="002060"/>
              </a:solidFill>
              <a:latin typeface="UTM Avo" pitchFamily="18"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UTM Avo"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608984" y="1328700"/>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401637"/>
          </a:xfrm>
          <a:prstGeom prst="rect">
            <a:avLst/>
          </a:prstGeom>
        </p:spPr>
        <p:txBody>
          <a:bodyPr wrap="square">
            <a:spAutoFit/>
          </a:bodyPr>
          <a:lstStyle/>
          <a:p>
            <a:pPr algn="just">
              <a:lnSpc>
                <a:spcPct val="200000"/>
              </a:lnSpc>
            </a:pPr>
            <a:r>
              <a:rPr lang="en-US" sz="2800" b="1" dirty="0" smtClean="0">
                <a:solidFill>
                  <a:srgbClr val="002060"/>
                </a:solidFill>
                <a:latin typeface="UTM Avo" pitchFamily="18" charset="0"/>
                <a:cs typeface="Arial" panose="020B0604020202020204" pitchFamily="34" charset="0"/>
              </a:rPr>
              <a:t>       Tôi tên là Lê Vũ Gia, học sinh lớp 2A5,  trường Tiểu học Đoàn Kết. Tôi thích học môn Toán và tìm hiểu về thế giới xung quanh.</a:t>
            </a:r>
            <a:endParaRPr lang="en-US" sz="2800" b="1" dirty="0">
              <a:solidFill>
                <a:srgbClr val="002060"/>
              </a:solidFill>
              <a:latin typeface="UTM Avo" pitchFamily="18" charset="0"/>
              <a:cs typeface="Arial" panose="020B0604020202020204"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UTM Avo"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013541" cy="523220"/>
          </a:xfrm>
          <a:prstGeom prst="rect">
            <a:avLst/>
          </a:prstGeom>
          <a:noFill/>
        </p:spPr>
        <p:txBody>
          <a:bodyPr wrap="square" rtlCol="0">
            <a:spAutoFit/>
          </a:bodyPr>
          <a:lstStyle/>
          <a:p>
            <a:r>
              <a:rPr lang="en-US" sz="2800" b="1" dirty="0">
                <a:latin typeface="UTM Avo" pitchFamily="18" charset="0"/>
                <a:cs typeface="Arial" pitchFamily="34" charset="0"/>
              </a:rPr>
              <a:t> </a:t>
            </a:r>
            <a:r>
              <a:rPr lang="en-US" sz="2800" b="1" dirty="0" smtClean="0">
                <a:solidFill>
                  <a:srgbClr val="009900"/>
                </a:solidFill>
                <a:latin typeface="UTM Avo" pitchFamily="18" charset="0"/>
                <a:cs typeface="Arial" pitchFamily="34" charset="0"/>
              </a:rPr>
              <a:t>Viết 2 – 3 câu tự giới thiệu về bản thân.</a:t>
            </a:r>
            <a:endParaRPr lang="vi-VN" sz="2800" b="1" dirty="0">
              <a:solidFill>
                <a:srgbClr val="009900"/>
              </a:solidFill>
              <a:latin typeface="Arial-Rounded"/>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UTM Avo" pitchFamily="18" charset="0"/>
                <a:cs typeface="Arial" pitchFamily="34" charset="0"/>
              </a:rPr>
              <a:t>2</a:t>
            </a:r>
            <a:endParaRPr lang="en-US" sz="3600" b="1" dirty="0">
              <a:latin typeface="UTM Avo" pitchFamily="18" charset="0"/>
              <a:cs typeface="Arial" pitchFamily="34" charset="0"/>
            </a:endParaRPr>
          </a:p>
        </p:txBody>
      </p:sp>
      <p:pic>
        <p:nvPicPr>
          <p:cNvPr id="17"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571518" y="1792610"/>
            <a:ext cx="5804686" cy="2492990"/>
          </a:xfrm>
          <a:prstGeom prst="rect">
            <a:avLst/>
          </a:prstGeom>
        </p:spPr>
        <p:txBody>
          <a:bodyPr wrap="square">
            <a:spAutoFit/>
          </a:bodyPr>
          <a:lstStyle/>
          <a:p>
            <a:pPr marL="457200" indent="-457200" algn="just">
              <a:lnSpc>
                <a:spcPct val="200000"/>
              </a:lnSpc>
              <a:buFontTx/>
              <a:buChar char="-"/>
            </a:pPr>
            <a:r>
              <a:rPr lang="en-US" sz="2600" b="1" dirty="0" smtClean="0">
                <a:solidFill>
                  <a:srgbClr val="002060"/>
                </a:solidFill>
                <a:latin typeface="UTM Avo" pitchFamily="18" charset="0"/>
                <a:cs typeface="Times New Roman" pitchFamily="18" charset="0"/>
              </a:rPr>
              <a:t>Họ và tên của em là gì?</a:t>
            </a:r>
          </a:p>
          <a:p>
            <a:pPr marL="457200" indent="-457200" algn="just">
              <a:lnSpc>
                <a:spcPct val="200000"/>
              </a:lnSpc>
              <a:buFontTx/>
              <a:buChar char="-"/>
            </a:pPr>
            <a:r>
              <a:rPr lang="en-US" sz="2600" b="1" dirty="0" smtClean="0">
                <a:solidFill>
                  <a:srgbClr val="002060"/>
                </a:solidFill>
                <a:latin typeface="UTM Avo" pitchFamily="18" charset="0"/>
                <a:cs typeface="Times New Roman" pitchFamily="18" charset="0"/>
              </a:rPr>
              <a:t>Em học lớp nào, trường nào?</a:t>
            </a:r>
          </a:p>
          <a:p>
            <a:pPr marL="457200" indent="-457200" algn="just">
              <a:lnSpc>
                <a:spcPct val="200000"/>
              </a:lnSpc>
              <a:buFontTx/>
              <a:buChar char="-"/>
            </a:pPr>
            <a:r>
              <a:rPr lang="en-US" sz="2600" b="1" dirty="0" smtClean="0">
                <a:solidFill>
                  <a:srgbClr val="002060"/>
                </a:solidFill>
                <a:latin typeface="UTM Avo" pitchFamily="18" charset="0"/>
                <a:cs typeface="Times New Roman" pitchFamily="18" charset="0"/>
              </a:rPr>
              <a:t>Sở thích của em là gì?</a:t>
            </a:r>
            <a:endParaRPr lang="en-US" sz="2600" b="1" dirty="0">
              <a:solidFill>
                <a:srgbClr val="002060"/>
              </a:solidFill>
              <a:latin typeface="UTM Avo" pitchFamily="18" charset="0"/>
              <a:cs typeface="Times New Roman" pitchFamily="18"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cxnSp>
        <p:nvCxnSpPr>
          <p:cNvPr id="10" name="Straight Connector 9"/>
          <p:cNvCxnSpPr/>
          <p:nvPr/>
        </p:nvCxnSpPr>
        <p:spPr>
          <a:xfrm flipV="1">
            <a:off x="2050179" y="725714"/>
            <a:ext cx="2231535" cy="15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80313" y="761789"/>
            <a:ext cx="3625058" cy="74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C4F48E-7CD4-4E4D-A1BA-3BB343DBB871}"/>
              </a:ext>
            </a:extLst>
          </p:cNvPr>
          <p:cNvSpPr txBox="1"/>
          <p:nvPr/>
        </p:nvSpPr>
        <p:spPr>
          <a:xfrm>
            <a:off x="3353144" y="878829"/>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smtClean="0">
                <a:solidFill>
                  <a:srgbClr val="FF0000"/>
                </a:solidFill>
                <a:effectLst>
                  <a:reflection blurRad="6350" stA="55000" endA="300" endPos="45500" dir="5400000" sy="-100000" algn="bl" rotWithShape="0"/>
                </a:effectLst>
                <a:latin typeface="iCiel Crocante" panose="02000000000000000000" pitchFamily="2" charset="0"/>
              </a:rPr>
              <a:t>Cô dặn con:</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 xmlns:a16="http://schemas.microsoft.com/office/drawing/2014/main" id="{7F75BC83-C195-45A6-BA36-9FA130BD4C2A}"/>
              </a:ext>
            </a:extLst>
          </p:cNvPr>
          <p:cNvSpPr txBox="1"/>
          <p:nvPr/>
        </p:nvSpPr>
        <p:spPr>
          <a:xfrm>
            <a:off x="1236498" y="2356899"/>
            <a:ext cx="10273331" cy="830997"/>
          </a:xfrm>
          <a:prstGeom prst="rect">
            <a:avLst/>
          </a:prstGeom>
          <a:noFill/>
        </p:spPr>
        <p:txBody>
          <a:bodyPr wrap="square">
            <a:spAutoFit/>
          </a:bodyPr>
          <a:lstStyle/>
          <a:p>
            <a:pPr marL="457200" indent="-457200">
              <a:lnSpc>
                <a:spcPct val="150000"/>
              </a:lnSpc>
            </a:pPr>
            <a:r>
              <a:rPr lang="en-US" sz="3200" b="1" dirty="0" smtClean="0">
                <a:solidFill>
                  <a:srgbClr val="002060"/>
                </a:solidFill>
                <a:latin typeface="UTM Avo" pitchFamily="18" charset="0"/>
                <a:cs typeface="Arial" pitchFamily="34" charset="0"/>
              </a:rPr>
              <a:t>- Hoàn thành đoạn văn giới thiệu về bản thân.</a:t>
            </a:r>
          </a:p>
        </p:txBody>
      </p:sp>
      <p:sp>
        <p:nvSpPr>
          <p:cNvPr id="4" name="TextBox 3">
            <a:extLst>
              <a:ext uri="{FF2B5EF4-FFF2-40B4-BE49-F238E27FC236}">
                <a16:creationId xmlns="" xmlns:a16="http://schemas.microsoft.com/office/drawing/2014/main" id="{7F75BC83-C195-45A6-BA36-9FA130BD4C2A}"/>
              </a:ext>
            </a:extLst>
          </p:cNvPr>
          <p:cNvSpPr txBox="1"/>
          <p:nvPr/>
        </p:nvSpPr>
        <p:spPr>
          <a:xfrm>
            <a:off x="1243754" y="3525299"/>
            <a:ext cx="8255845" cy="830997"/>
          </a:xfrm>
          <a:prstGeom prst="rect">
            <a:avLst/>
          </a:prstGeom>
          <a:noFill/>
        </p:spPr>
        <p:txBody>
          <a:bodyPr wrap="square">
            <a:spAutoFit/>
          </a:bodyPr>
          <a:lstStyle/>
          <a:p>
            <a:pPr marL="457200" indent="-457200">
              <a:lnSpc>
                <a:spcPct val="150000"/>
              </a:lnSpc>
            </a:pPr>
            <a:r>
              <a:rPr lang="en-US" sz="3200" b="1" dirty="0" smtClean="0">
                <a:solidFill>
                  <a:srgbClr val="002060"/>
                </a:solidFill>
                <a:latin typeface="UTM Avo" pitchFamily="18" charset="0"/>
                <a:cs typeface="Arial" pitchFamily="34" charset="0"/>
              </a:rPr>
              <a:t>- Làm bài tập trên trang OLM.</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337</Words>
  <Application>Microsoft Office PowerPoint</Application>
  <PresentationFormat>Custom</PresentationFormat>
  <Paragraphs>33</Paragraphs>
  <Slides>10</Slides>
  <Notes>1</Notes>
  <HiddenSlides>0</HiddenSlides>
  <MMClips>1</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Nhung Rose</cp:lastModifiedBy>
  <cp:revision>171</cp:revision>
  <dcterms:created xsi:type="dcterms:W3CDTF">2021-05-29T04:05:18Z</dcterms:created>
  <dcterms:modified xsi:type="dcterms:W3CDTF">2021-09-22T14:04:24Z</dcterms:modified>
</cp:coreProperties>
</file>