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2"/>
  </p:notesMasterIdLst>
  <p:sldIdLst>
    <p:sldId id="348" r:id="rId2"/>
    <p:sldId id="337" r:id="rId3"/>
    <p:sldId id="338" r:id="rId4"/>
    <p:sldId id="333" r:id="rId5"/>
    <p:sldId id="256" r:id="rId6"/>
    <p:sldId id="344" r:id="rId7"/>
    <p:sldId id="257" r:id="rId8"/>
    <p:sldId id="319" r:id="rId9"/>
    <p:sldId id="330" r:id="rId10"/>
    <p:sldId id="339" r:id="rId11"/>
    <p:sldId id="320" r:id="rId12"/>
    <p:sldId id="335" r:id="rId13"/>
    <p:sldId id="349" r:id="rId14"/>
    <p:sldId id="334" r:id="rId15"/>
    <p:sldId id="323" r:id="rId16"/>
    <p:sldId id="336" r:id="rId17"/>
    <p:sldId id="345" r:id="rId18"/>
    <p:sldId id="346" r:id="rId19"/>
    <p:sldId id="347" r:id="rId20"/>
    <p:sldId id="343" r:id="rId21"/>
  </p:sldIdLst>
  <p:sldSz cx="9144000" cy="5715000" type="screen16x10"/>
  <p:notesSz cx="6858000" cy="9144000"/>
  <p:embeddedFontLs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宋体" pitchFamily="2" charset="-122"/>
      <p:regular r:id="rId27"/>
    </p:embeddedFont>
    <p:embeddedFont>
      <p:font typeface=".VnArial" pitchFamily="34" charset="0"/>
      <p:regular r:id="rId28"/>
      <p:italic r:id="rId29"/>
      <p:boldItalic r:id="rId30"/>
    </p:embeddedFont>
    <p:embeddedFont>
      <p:font typeface=".VnAvant" charset="0"/>
      <p:regular r:id="rId31"/>
      <p:bold r:id="rId32"/>
      <p:italic r:id="rId33"/>
      <p:boldItalic r:id="rId34"/>
    </p:embeddedFont>
    <p:embeddedFont>
      <p:font typeface="Tahoma" pitchFamily="34" charset="0"/>
      <p:regular r:id="rId35"/>
      <p:bold r:id="rId36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FFFF99"/>
    <a:srgbClr val="FFCCFF"/>
    <a:srgbClr val="0066CC"/>
    <a:srgbClr val="FF66FF"/>
    <a:srgbClr val="99FFCC"/>
    <a:srgbClr val="00CCFF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>
        <p:scale>
          <a:sx n="70" d="100"/>
          <a:sy n="70" d="100"/>
        </p:scale>
        <p:origin x="-1554" y="-24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>
                <a:latin typeface="Arial" pitchFamily="34" charset="0"/>
                <a:cs typeface="Arial" pitchFamily="34" charset="0"/>
              </a:rPr>
              <a:t>âm</a:t>
            </a:r>
            <a:r>
              <a:rPr lang="en-US" baseline="0" dirty="0" smtClean="0">
                <a:latin typeface="Arial" pitchFamily="34" charset="0"/>
                <a:cs typeface="Arial" pitchFamily="34" charset="0"/>
              </a:rPr>
              <a:t> ơ.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>
                <a:latin typeface="Arial" pitchFamily="34" charset="0"/>
                <a:cs typeface="Arial" pitchFamily="34" charset="0"/>
              </a:rPr>
              <a:t>âm</a:t>
            </a:r>
            <a:r>
              <a:rPr lang="en-US" baseline="0" dirty="0" smtClean="0">
                <a:latin typeface="Arial" pitchFamily="34" charset="0"/>
                <a:cs typeface="Arial" pitchFamily="34" charset="0"/>
              </a:rPr>
              <a:t> d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777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2021/9/25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" y="0"/>
            <a:ext cx="9138811" cy="5824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925" cy="9269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97840" y="232629"/>
            <a:ext cx="4772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88090" y="1159554"/>
            <a:ext cx="1000476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i="1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</a:t>
            </a:r>
          </a:p>
          <a:p>
            <a:pPr algn="ctr"/>
            <a:r>
              <a:rPr lang="en-US" sz="3200" b="1" i="1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CÙNG CÁC EM HỌC SINH</a:t>
            </a:r>
          </a:p>
          <a:p>
            <a:pPr algn="ctr"/>
            <a:r>
              <a:rPr lang="en-US" sz="3200" b="1" i="1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TOÁN</a:t>
            </a:r>
            <a:endParaRPr lang="en-US" sz="3200" b="1" i="1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82228" y="2729214"/>
            <a:ext cx="1864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1A2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21723" y="3722910"/>
            <a:ext cx="3592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endParaRPr lang="en-US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22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0" y="12700"/>
            <a:ext cx="8981162" cy="568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21235" y="2254685"/>
            <a:ext cx="60500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thêm các tiếng ngoài bài có chứa âm </a:t>
            </a:r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 - d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60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80731" y="-92511"/>
            <a:ext cx="48913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tiếng có âm </a:t>
            </a:r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65" l="4390" r="898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2" r="9111"/>
          <a:stretch/>
        </p:blipFill>
        <p:spPr bwMode="auto">
          <a:xfrm>
            <a:off x="0" y="838030"/>
            <a:ext cx="2843011" cy="258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0" r="13429"/>
          <a:stretch/>
        </p:blipFill>
        <p:spPr bwMode="auto">
          <a:xfrm>
            <a:off x="3085817" y="983173"/>
            <a:ext cx="2865040" cy="229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446" y="944504"/>
            <a:ext cx="2755926" cy="2367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8540" y="3616380"/>
            <a:ext cx="112402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6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93933" y="3584781"/>
            <a:ext cx="140615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6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91455" y="3613696"/>
            <a:ext cx="9813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68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540416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69687" y="14471"/>
            <a:ext cx="4891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04673" y="4142211"/>
            <a:ext cx="13521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6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endParaRPr lang="en-US" sz="6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75800" y="4142655"/>
            <a:ext cx="15872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6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ừa</a:t>
            </a:r>
            <a:endParaRPr lang="en-US" sz="6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25" y="934848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224" b="89031" l="20667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02" t="11175" r="13429" b="10625"/>
          <a:stretch/>
        </p:blipFill>
        <p:spPr bwMode="auto">
          <a:xfrm>
            <a:off x="5022375" y="934848"/>
            <a:ext cx="3732221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639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82" y="0"/>
            <a:ext cx="9231682" cy="5715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976929" y="977400"/>
            <a:ext cx="3557116" cy="132638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Nghỉ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BeautifulLoveBeatInstrumental-V.A-29185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4642" y="3863260"/>
            <a:ext cx="609600" cy="609600"/>
          </a:xfrm>
          <a:prstGeom prst="rect">
            <a:avLst/>
          </a:prstGeom>
        </p:spPr>
      </p:pic>
      <p:pic>
        <p:nvPicPr>
          <p:cNvPr id="5" name="TiengChuongLopHoc-V.A-402534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55429" y="45523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0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6666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58136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3713" y="63861"/>
            <a:ext cx="1920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90617" y="2364599"/>
            <a:ext cx="7473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endParaRPr lang="en-US" sz="4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82609" y="4899126"/>
            <a:ext cx="13901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r>
              <a:rPr lang="en-US" sz="4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endParaRPr lang="en-US" sz="4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59" y="649025"/>
            <a:ext cx="3006840" cy="1862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658" y="649025"/>
            <a:ext cx="2788027" cy="18624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32" y="2992887"/>
            <a:ext cx="2767373" cy="20403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008" y="3146924"/>
            <a:ext cx="2365247" cy="1825354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5709940" y="2452875"/>
            <a:ext cx="2278723" cy="6535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endParaRPr lang="en-US" sz="4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639306" y="4946437"/>
            <a:ext cx="2278723" cy="6535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4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4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81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24" grpId="0"/>
      <p:bldP spid="19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4725" y="114951"/>
            <a:ext cx="3534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con: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8" y="1201004"/>
            <a:ext cx="7156158" cy="209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GYEnoWfzgVdzVciea10whIXK4GQ2Z4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182" y="464024"/>
            <a:ext cx="8935732" cy="426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2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TT\Desktop\z2780649541206_77b3a509a5d17de52a1c3ac4b82ed5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4" y="1"/>
            <a:ext cx="9213274" cy="583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33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TT\Desktop\z2780649490291_e9b15f6d41672884af5bbb5b264ef3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" y="21309"/>
            <a:ext cx="9144000" cy="568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86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68988" y="1146412"/>
            <a:ext cx="7274257" cy="3016155"/>
          </a:xfrm>
          <a:prstGeom prst="ellipse">
            <a:avLst/>
          </a:prstGeom>
          <a:solidFill>
            <a:srgbClr val="FFFF99">
              <a:alpha val="7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01254" y="2015400"/>
            <a:ext cx="63598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6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6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6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6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6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39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70" y="0"/>
            <a:ext cx="7274257" cy="57870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2374710" y="2626889"/>
            <a:ext cx="40670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66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5970" y="1764488"/>
            <a:ext cx="62184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82384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5"/>
    </mc:Choice>
    <mc:Fallback xmlns="">
      <p:transition spd="slow" advTm="921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3" y="-859"/>
            <a:ext cx="8928206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58393" y="765328"/>
            <a:ext cx="23102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ỏ</a:t>
            </a:r>
            <a:endParaRPr lang="en-US" sz="1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52392" y="745243"/>
            <a:ext cx="24022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</a:t>
            </a:r>
            <a:endParaRPr lang="en-US" sz="1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0180" y="3063665"/>
            <a:ext cx="192713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endParaRPr lang="en-US" sz="1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85375" y="2884255"/>
            <a:ext cx="192713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endParaRPr lang="en-US" sz="1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78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06" y="651820"/>
            <a:ext cx="3152775" cy="1933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842" y="651820"/>
            <a:ext cx="3209925" cy="19504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06" y="3172338"/>
            <a:ext cx="3190875" cy="19092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03" y="3186852"/>
            <a:ext cx="3171825" cy="18928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13730" y="2464463"/>
            <a:ext cx="10118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  <a:r>
              <a:rPr lang="en-US" sz="4000" b="1" smtClean="0">
                <a:solidFill>
                  <a:srgbClr val="0000CC"/>
                </a:solidFill>
                <a:latin typeface=".VnArial" pitchFamily="34" charset="0"/>
              </a:rPr>
              <a:t>...</a:t>
            </a:r>
            <a:endParaRPr lang="en-US" sz="4000" b="1" dirty="0">
              <a:solidFill>
                <a:srgbClr val="0000CC"/>
              </a:solidFill>
              <a:latin typeface=".Vn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63710" y="2457203"/>
            <a:ext cx="8258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ó...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46956" y="2464463"/>
            <a:ext cx="8258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o...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62135" y="2449938"/>
            <a:ext cx="7168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endParaRPr lang="en-US" sz="4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24009" y="4984148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78399" y="4963617"/>
            <a:ext cx="6687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47316" y="71788"/>
            <a:ext cx="4339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76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340864" y="548640"/>
            <a:ext cx="4913376" cy="154320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6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72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ơ</a:t>
            </a:r>
            <a:r>
              <a:rPr lang="en-US" sz="7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- d</a:t>
            </a:r>
            <a:endParaRPr lang="en-US" sz="23900" b="1" dirty="0" smtClean="0">
              <a:solidFill>
                <a:srgbClr val="0000CC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057" y="2743198"/>
            <a:ext cx="2632166" cy="179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54" y="0"/>
            <a:ext cx="8928206" cy="5715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45190" y="1021430"/>
            <a:ext cx="116384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ơ</a:t>
            </a:r>
            <a:endParaRPr lang="en-US" sz="13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27867" y="1044885"/>
            <a:ext cx="1168910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d</a:t>
            </a:r>
            <a:endParaRPr lang="en-US" sz="13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84136" y="3164727"/>
            <a:ext cx="116384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Ơ</a:t>
            </a:r>
            <a:endParaRPr lang="en-US" sz="13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22571" y="3217462"/>
            <a:ext cx="116384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D</a:t>
            </a:r>
            <a:endParaRPr lang="en-US" sz="13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9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6700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27" y="890566"/>
            <a:ext cx="2847643" cy="1947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326" y="744352"/>
            <a:ext cx="2498787" cy="214993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992638" y="2963549"/>
            <a:ext cx="2287282" cy="72464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utoShape 10">
            <a:hlinkClick r:id="" action="ppaction://noaction"/>
          </p:cNvPr>
          <p:cNvSpPr>
            <a:spLocks noChangeArrowheads="1"/>
          </p:cNvSpPr>
          <p:nvPr/>
        </p:nvSpPr>
        <p:spPr bwMode="auto">
          <a:xfrm rot="5400000">
            <a:off x="1229755" y="3456852"/>
            <a:ext cx="719117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4800" b="1" dirty="0" smtClean="0">
                <a:solidFill>
                  <a:srgbClr val="0066CC"/>
                </a:solidFill>
                <a:latin typeface=".VnAvant" pitchFamily="34" charset="0"/>
              </a:rPr>
              <a:t>c</a:t>
            </a:r>
            <a:endParaRPr lang="en-US" sz="4800" b="1" dirty="0">
              <a:solidFill>
                <a:srgbClr val="0066CC"/>
              </a:solidFill>
              <a:latin typeface=".VnAvant" pitchFamily="34" charset="0"/>
            </a:endParaRPr>
          </a:p>
        </p:txBody>
      </p:sp>
      <p:sp>
        <p:nvSpPr>
          <p:cNvPr id="24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2241120" y="3408982"/>
            <a:ext cx="719232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38041" y="2985369"/>
            <a:ext cx="2287282" cy="72464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.VnAvant" pitchFamily="34" charset="0"/>
              </a:rPr>
              <a:t>da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6" name="AutoShape 10">
            <a:hlinkClick r:id="" action="ppaction://noaction"/>
          </p:cNvPr>
          <p:cNvSpPr>
            <a:spLocks noChangeArrowheads="1"/>
          </p:cNvSpPr>
          <p:nvPr/>
        </p:nvSpPr>
        <p:spPr bwMode="auto">
          <a:xfrm rot="5400000">
            <a:off x="6087350" y="3466480"/>
            <a:ext cx="719117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4800" b="1" smtClean="0">
                <a:solidFill>
                  <a:srgbClr val="0066CC"/>
                </a:solidFill>
                <a:latin typeface=".VnAvant" pitchFamily="34" charset="0"/>
              </a:rPr>
              <a:t>d</a:t>
            </a:r>
            <a:endParaRPr lang="en-US" sz="4800" b="1" dirty="0">
              <a:solidFill>
                <a:srgbClr val="0066CC"/>
              </a:solidFill>
              <a:latin typeface=".VnAvant" pitchFamily="34" charset="0"/>
            </a:endParaRPr>
          </a:p>
        </p:txBody>
      </p:sp>
      <p:sp>
        <p:nvSpPr>
          <p:cNvPr id="27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7086523" y="3430802"/>
            <a:ext cx="719232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a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92638" y="4573985"/>
            <a:ext cx="2287282" cy="72464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15537" y="4568441"/>
            <a:ext cx="2287282" cy="72464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.VnAvant" pitchFamily="34" charset="0"/>
              </a:rPr>
              <a:t>da</a:t>
            </a: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264" y="1116028"/>
            <a:ext cx="5101242" cy="3542985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700112" y="1508818"/>
            <a:ext cx="1480458" cy="59599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hợ</a:t>
            </a:r>
            <a:endParaRPr lang="en-US" sz="36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4608" y="610112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364248" y="4052224"/>
            <a:ext cx="1284516" cy="6067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ổ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61390" y="2089409"/>
            <a:ext cx="1143874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endParaRPr lang="en-US" sz="36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5467" y="24741"/>
            <a:ext cx="5907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570912" y="671072"/>
            <a:ext cx="1155452" cy="63953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nơ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3593600" y="4709836"/>
            <a:ext cx="1509663" cy="71847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hở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259523" y="3743791"/>
            <a:ext cx="1291482" cy="61686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180949" y="1699080"/>
            <a:ext cx="158145" cy="9418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4783406" y="2300511"/>
            <a:ext cx="488085" cy="4845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455885" y="3306342"/>
            <a:ext cx="0" cy="4765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3285749" y="3041163"/>
            <a:ext cx="682162" cy="5303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62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8" grpId="0" animBg="1"/>
      <p:bldP spid="26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213" y="1196030"/>
            <a:ext cx="5077685" cy="3981549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914756" y="680715"/>
            <a:ext cx="1232230" cy="6567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ế</a:t>
            </a:r>
            <a:endParaRPr lang="en-US" sz="36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485703" y="1593656"/>
            <a:ext cx="1284516" cy="61171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hỉ</a:t>
            </a:r>
            <a:endParaRPr lang="en-US" sz="36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302493" y="4665415"/>
            <a:ext cx="1578677" cy="6821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ừa</a:t>
            </a:r>
            <a:endParaRPr lang="en-US" sz="36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36030" y="3603417"/>
            <a:ext cx="1263778" cy="6535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endParaRPr lang="en-US" sz="36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99669" y="1314165"/>
            <a:ext cx="1385763" cy="62908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dê</a:t>
            </a:r>
            <a:endParaRPr lang="en-US" sz="36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485703" y="3308543"/>
            <a:ext cx="1436554" cy="71847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dâu</a:t>
            </a:r>
            <a:endParaRPr lang="en-US" sz="36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99668" y="1279114"/>
            <a:ext cx="1385763" cy="66413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ê</a:t>
            </a:r>
            <a:endParaRPr lang="en-US" sz="36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2914756" y="680715"/>
            <a:ext cx="1232230" cy="64709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ế</a:t>
            </a:r>
            <a:endParaRPr lang="en-US" sz="36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6492258" y="3308543"/>
            <a:ext cx="1436554" cy="71847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endParaRPr lang="en-US" sz="36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2275270" y="4665415"/>
            <a:ext cx="1578677" cy="6821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ừa</a:t>
            </a:r>
            <a:endParaRPr lang="en-US" sz="36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9669" y="2996"/>
            <a:ext cx="9369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Nối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en-US" sz="2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en-US" sz="28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</a:t>
            </a:r>
            <a:r>
              <a:rPr lang="en-US" sz="28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3281818" y="2127652"/>
            <a:ext cx="640295" cy="7105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4276634" y="1615059"/>
            <a:ext cx="25053" cy="11599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4471792" y="3308543"/>
            <a:ext cx="1006709" cy="24708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4092696" y="3432083"/>
            <a:ext cx="148834" cy="7868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222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  <p:bldP spid="18" grpId="0" animBg="1"/>
      <p:bldP spid="19" grpId="0" animBg="1"/>
      <p:bldP spid="12" grpId="0" animBg="1"/>
      <p:bldP spid="26" grpId="0" animBg="1"/>
      <p:bldP spid="27" grpId="0" animBg="1"/>
      <p:bldP spid="28" grpId="0" animBg="1"/>
      <p:bldP spid="29" grpId="0" animBg="1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1307</TotalTime>
  <Words>249</Words>
  <Application>Microsoft Office PowerPoint</Application>
  <PresentationFormat>On-screen Show (16:10)</PresentationFormat>
  <Paragraphs>78</Paragraphs>
  <Slides>20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宋体</vt:lpstr>
      <vt:lpstr>.VnArial</vt:lpstr>
      <vt:lpstr>Times New Roman</vt:lpstr>
      <vt:lpstr>.VnAvant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TT</cp:lastModifiedBy>
  <cp:revision>224</cp:revision>
  <dcterms:created xsi:type="dcterms:W3CDTF">2020-02-10T09:35:50Z</dcterms:created>
  <dcterms:modified xsi:type="dcterms:W3CDTF">2021-09-25T02:00:10Z</dcterms:modified>
</cp:coreProperties>
</file>