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6" r:id="rId3"/>
    <p:sldMasterId id="2147483668" r:id="rId4"/>
  </p:sldMasterIdLst>
  <p:sldIdLst>
    <p:sldId id="294" r:id="rId5"/>
    <p:sldId id="286" r:id="rId6"/>
    <p:sldId id="272" r:id="rId7"/>
    <p:sldId id="257" r:id="rId8"/>
    <p:sldId id="258" r:id="rId9"/>
    <p:sldId id="260" r:id="rId10"/>
    <p:sldId id="281" r:id="rId11"/>
    <p:sldId id="264" r:id="rId12"/>
    <p:sldId id="297" r:id="rId13"/>
    <p:sldId id="266" r:id="rId14"/>
    <p:sldId id="267" r:id="rId15"/>
    <p:sldId id="282" r:id="rId16"/>
    <p:sldId id="284" r:id="rId17"/>
    <p:sldId id="274" r:id="rId18"/>
    <p:sldId id="275" r:id="rId19"/>
    <p:sldId id="276" r:id="rId20"/>
    <p:sldId id="277" r:id="rId21"/>
    <p:sldId id="279" r:id="rId22"/>
    <p:sldId id="278" r:id="rId23"/>
    <p:sldId id="298" r:id="rId24"/>
    <p:sldId id="270" r:id="rId25"/>
    <p:sldId id="285" r:id="rId26"/>
    <p:sldId id="271" r:id="rId27"/>
    <p:sldId id="290" r:id="rId28"/>
    <p:sldId id="293" r:id="rId29"/>
    <p:sldId id="291" r:id="rId30"/>
    <p:sldId id="292" r:id="rId31"/>
    <p:sldId id="288" r:id="rId32"/>
    <p:sldId id="299" r:id="rId33"/>
  </p:sldIdLst>
  <p:sldSz cx="12192000" cy="6858000"/>
  <p:notesSz cx="6858000" cy="9144000"/>
  <p:embeddedFontLst>
    <p:embeddedFont>
      <p:font typeface="GulimChe" panose="020B0604020202020204" charset="-127"/>
      <p:regular r:id="rId34"/>
    </p:embeddedFont>
    <p:embeddedFont>
      <p:font typeface=".VnAvant" panose="020B7200000000000000" pitchFamily="34" charset="0"/>
      <p:regular r:id="rId35"/>
      <p:bold r:id="rId36"/>
      <p:italic r:id="rId37"/>
      <p:boldItalic r:id="rId38"/>
    </p:embeddedFont>
    <p:embeddedFont>
      <p:font typeface="#9Slide03 Quicksand Medium" panose="00000600000000000000" pitchFamily="2" charset="0"/>
      <p:regular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66"/>
    <a:srgbClr val="DEEBF7"/>
    <a:srgbClr val="FEC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BBBF8A-B5A6-469D-A38F-9EE4CDC0805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377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CD8D9-1A3C-4D8C-B44B-A28BEABDFA0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647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CD8D9-1A3C-4D8C-B44B-A28BEABDFA0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304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D4850E-1401-4212-8334-F63BD077C1B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65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D4850E-1401-4212-8334-F63BD077C1B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39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D4850E-1401-4212-8334-F63BD077C1B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35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jp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/>
          <p:cNvSpPr txBox="1">
            <a:spLocks noChangeArrowheads="1"/>
          </p:cNvSpPr>
          <p:nvPr/>
        </p:nvSpPr>
        <p:spPr bwMode="auto">
          <a:xfrm>
            <a:off x="1836738" y="2057400"/>
            <a:ext cx="8991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TIẾNG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VIỆT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LỚP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286000" y="79375"/>
            <a:ext cx="777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400300" y="2765425"/>
            <a:ext cx="7543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BE0E3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MÔN: HỌC VẦN</a:t>
            </a:r>
            <a:endParaRPr kumimoji="0" lang="en-US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BE0E3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25: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 - x</a:t>
            </a:r>
            <a:endParaRPr kumimoji="0" lang="en-US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78" name="TextBox 4"/>
          <p:cNvSpPr txBox="1">
            <a:spLocks noChangeArrowheads="1"/>
          </p:cNvSpPr>
          <p:nvPr/>
        </p:nvSpPr>
        <p:spPr bwMode="auto">
          <a:xfrm>
            <a:off x="3886200" y="4800600"/>
            <a:ext cx="617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giảng dạy: Trần Yến Nhi</a:t>
            </a:r>
            <a:endParaRPr kumimoji="0" lang="en-US" altLang="en-US" sz="24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683" y="3624285"/>
            <a:ext cx="4065477" cy="358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6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6038" t="38290" r="54695" b="36713"/>
          <a:stretch/>
        </p:blipFill>
        <p:spPr>
          <a:xfrm>
            <a:off x="895348" y="215900"/>
            <a:ext cx="3619501" cy="254635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228090" y="2990215"/>
            <a:ext cx="1719580" cy="10147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407092" y="4004945"/>
            <a:ext cx="833755" cy="11988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4902" t="22636" r="13603" b="39922"/>
          <a:stretch/>
        </p:blipFill>
        <p:spPr>
          <a:xfrm>
            <a:off x="7058025" y="309245"/>
            <a:ext cx="3378835" cy="232918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7921613" y="2990215"/>
            <a:ext cx="2906395" cy="110680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644572" y="4050982"/>
            <a:ext cx="1383030" cy="11068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"/>
          <p:cNvSpPr txBox="1"/>
          <p:nvPr/>
        </p:nvSpPr>
        <p:spPr>
          <a:xfrm>
            <a:off x="1575752" y="4004945"/>
            <a:ext cx="833755" cy="11988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3" name="Text Box 9"/>
          <p:cNvSpPr txBox="1"/>
          <p:nvPr/>
        </p:nvSpPr>
        <p:spPr>
          <a:xfrm>
            <a:off x="8990329" y="5213569"/>
            <a:ext cx="691515" cy="11068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9"/>
          <p:cNvSpPr txBox="1"/>
          <p:nvPr/>
        </p:nvSpPr>
        <p:spPr>
          <a:xfrm>
            <a:off x="10561953" y="5213569"/>
            <a:ext cx="691515" cy="11068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976" y="-45611"/>
            <a:ext cx="11451336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s?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?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0455" t="18911" r="55943" b="63388"/>
          <a:stretch/>
        </p:blipFill>
        <p:spPr>
          <a:xfrm>
            <a:off x="2255632" y="1395311"/>
            <a:ext cx="2961564" cy="161913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8150" t="18109" r="30160" b="62363"/>
          <a:stretch/>
        </p:blipFill>
        <p:spPr>
          <a:xfrm>
            <a:off x="7146692" y="1309804"/>
            <a:ext cx="1701800" cy="17574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9792" t="54509" r="58370" b="27157"/>
          <a:stretch/>
        </p:blipFill>
        <p:spPr>
          <a:xfrm>
            <a:off x="2621407" y="4126504"/>
            <a:ext cx="2672081" cy="2152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8984" t="55278" r="28927" b="27949"/>
          <a:stretch/>
        </p:blipFill>
        <p:spPr>
          <a:xfrm>
            <a:off x="7115644" y="3963387"/>
            <a:ext cx="2137339" cy="2050381"/>
          </a:xfrm>
          <a:prstGeom prst="rect">
            <a:avLst/>
          </a:prstGeom>
        </p:spPr>
      </p:pic>
      <p:sp>
        <p:nvSpPr>
          <p:cNvPr id="17" name="Title 4"/>
          <p:cNvSpPr txBox="1">
            <a:spLocks/>
          </p:cNvSpPr>
          <p:nvPr/>
        </p:nvSpPr>
        <p:spPr>
          <a:xfrm>
            <a:off x="2977638" y="3030394"/>
            <a:ext cx="1078865" cy="522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4"/>
          <p:cNvSpPr txBox="1">
            <a:spLocks/>
          </p:cNvSpPr>
          <p:nvPr/>
        </p:nvSpPr>
        <p:spPr>
          <a:xfrm>
            <a:off x="7536244" y="3162482"/>
            <a:ext cx="1211897" cy="769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en-US" sz="8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4"/>
          <p:cNvSpPr txBox="1">
            <a:spLocks/>
          </p:cNvSpPr>
          <p:nvPr/>
        </p:nvSpPr>
        <p:spPr>
          <a:xfrm>
            <a:off x="3093209" y="6080761"/>
            <a:ext cx="847724" cy="777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endParaRPr lang="en-US" sz="5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7122973" y="5738662"/>
            <a:ext cx="2130010" cy="1202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r>
              <a:rPr lang="en-US" sz="2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2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111420" y="3667186"/>
            <a:ext cx="100224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267635" y="6718749"/>
            <a:ext cx="68981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7678270" y="3799396"/>
            <a:ext cx="927848" cy="132547"/>
            <a:chOff x="7678270" y="3799396"/>
            <a:chExt cx="927848" cy="132547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7678271" y="3799396"/>
              <a:ext cx="92784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678270" y="3931943"/>
              <a:ext cx="92784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7225555" y="6547073"/>
            <a:ext cx="927848" cy="132547"/>
            <a:chOff x="7678270" y="3799396"/>
            <a:chExt cx="927848" cy="132547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7678271" y="3799396"/>
              <a:ext cx="92784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678270" y="3931943"/>
              <a:ext cx="92784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004" t="23632" r="26044" b="63204"/>
          <a:stretch/>
        </p:blipFill>
        <p:spPr>
          <a:xfrm>
            <a:off x="1218350" y="114649"/>
            <a:ext cx="9838209" cy="2330596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1118179" y="2460233"/>
            <a:ext cx="3436565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Nhà</a:t>
            </a:r>
            <a:r>
              <a:rPr lang="en-US" sz="1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sẻ</a:t>
            </a:r>
            <a:r>
              <a:rPr lang="en-US" sz="1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có</a:t>
            </a:r>
            <a:r>
              <a:rPr lang="en-US" sz="1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sẻ</a:t>
            </a:r>
            <a:r>
              <a:rPr lang="en-US" sz="1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bé</a:t>
            </a:r>
            <a:r>
              <a:rPr lang="en-US" sz="1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.</a:t>
            </a:r>
            <a:endParaRPr lang="en-US" sz="12800" dirty="0">
              <a:latin typeface="#9Slide03 Quicksand Medium" panose="00000600000000000000" pitchFamily="2" charset="0"/>
              <a:cs typeface=".VnAvant" panose="020B7200000000000000" charset="0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554744" y="2394086"/>
            <a:ext cx="3248025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3200" dirty="0" err="1">
                <a:latin typeface="#9Slide03 Quicksand Medium" panose="00000600000000000000" pitchFamily="2" charset="0"/>
                <a:cs typeface=".VnAvant" panose="020B7200000000000000" charset="0"/>
              </a:rPr>
              <a:t>S</a:t>
            </a:r>
            <a:r>
              <a:rPr lang="en-US" sz="32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ẻ</a:t>
            </a:r>
            <a:r>
              <a:rPr lang="en-US" sz="32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32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ca</a:t>
            </a:r>
            <a:r>
              <a:rPr lang="en-US" sz="32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“</a:t>
            </a:r>
            <a:r>
              <a:rPr lang="en-US" sz="32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ri</a:t>
            </a:r>
            <a:r>
              <a:rPr lang="en-US" sz="3200" dirty="0" smtClean="0">
                <a:latin typeface="#9Slide03 Quicksand Medium" panose="00000600000000000000" pitchFamily="2" charset="0"/>
                <a:cs typeface=".VnAvant" panose="020B7200000000000000" charset="0"/>
              </a:rPr>
              <a:t>…</a:t>
            </a:r>
            <a:r>
              <a:rPr lang="en-US" sz="32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ri</a:t>
            </a:r>
            <a:r>
              <a:rPr lang="en-US" sz="3200" dirty="0" smtClean="0">
                <a:latin typeface="#9Slide03 Quicksand Medium" panose="00000600000000000000" pitchFamily="2" charset="0"/>
                <a:cs typeface=".VnAvant" panose="020B7200000000000000" charset="0"/>
              </a:rPr>
              <a:t>…”.</a:t>
            </a:r>
            <a:endParaRPr lang="en-US" sz="3200" dirty="0">
              <a:latin typeface="#9Slide03 Quicksand Medium" panose="00000600000000000000" pitchFamily="2" charset="0"/>
              <a:cs typeface=".VnAvant" panose="020B7200000000000000" charset="0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8176425" y="2593937"/>
            <a:ext cx="2506477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Phía</a:t>
            </a:r>
            <a:r>
              <a:rPr lang="en-US" sz="1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xa</a:t>
            </a:r>
            <a:r>
              <a:rPr lang="en-US" sz="1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là</a:t>
            </a:r>
            <a:r>
              <a:rPr lang="en-US" sz="1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nhà</a:t>
            </a:r>
            <a:r>
              <a:rPr lang="en-US" sz="1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quạ</a:t>
            </a:r>
            <a:r>
              <a:rPr lang="en-US" sz="1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.</a:t>
            </a:r>
            <a:endParaRPr lang="en-US" sz="12800" dirty="0">
              <a:latin typeface="#9Slide03 Quicksand Medium" panose="00000600000000000000" pitchFamily="2" charset="0"/>
              <a:cs typeface=".VnAvant" panose="020B7200000000000000" charset="0"/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1387068" y="5473008"/>
            <a:ext cx="2998958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Quạ</a:t>
            </a:r>
            <a:r>
              <a:rPr lang="en-US" sz="32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la “</a:t>
            </a:r>
            <a:r>
              <a:rPr lang="en-US" sz="32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quạ</a:t>
            </a:r>
            <a:r>
              <a:rPr lang="en-US" sz="3200" dirty="0" smtClean="0">
                <a:latin typeface="#9Slide03 Quicksand Medium" panose="00000600000000000000" pitchFamily="2" charset="0"/>
                <a:cs typeface=".VnAvant" panose="020B7200000000000000" charset="0"/>
              </a:rPr>
              <a:t>…</a:t>
            </a:r>
          </a:p>
          <a:p>
            <a:r>
              <a:rPr lang="en-US" sz="3200" dirty="0" err="1">
                <a:latin typeface="#9Slide03 Quicksand Medium" panose="00000600000000000000" pitchFamily="2" charset="0"/>
                <a:cs typeface=".VnAvant" panose="020B7200000000000000" charset="0"/>
              </a:rPr>
              <a:t>q</a:t>
            </a:r>
            <a:r>
              <a:rPr lang="en-US" sz="32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uạ</a:t>
            </a:r>
            <a:r>
              <a:rPr lang="en-US" sz="3200" dirty="0" smtClean="0">
                <a:latin typeface="#9Slide03 Quicksand Medium" panose="00000600000000000000" pitchFamily="2" charset="0"/>
                <a:cs typeface=".VnAvant" panose="020B7200000000000000" charset="0"/>
              </a:rPr>
              <a:t>…”.</a:t>
            </a:r>
            <a:endParaRPr lang="en-US" sz="3200" dirty="0">
              <a:latin typeface="#9Slide03 Quicksand Medium" panose="00000600000000000000" pitchFamily="2" charset="0"/>
              <a:cs typeface=".VnAvant" panose="020B7200000000000000" charset="0"/>
            </a:endParaRP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4554744" y="5285468"/>
            <a:ext cx="2814244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Sẻ</a:t>
            </a:r>
            <a:r>
              <a:rPr lang="en-US" sz="32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32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bé</a:t>
            </a:r>
            <a:r>
              <a:rPr lang="en-US" sz="32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32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sợ</a:t>
            </a:r>
            <a:r>
              <a:rPr lang="en-US" sz="32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32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quá</a:t>
            </a:r>
            <a:r>
              <a:rPr lang="en-US" sz="3600" dirty="0" smtClean="0">
                <a:latin typeface="#9Slide03 Quicksand Medium" panose="00000600000000000000" pitchFamily="2" charset="0"/>
                <a:cs typeface=".VnAvant" panose="020B7200000000000000" charset="0"/>
              </a:rPr>
              <a:t>.</a:t>
            </a:r>
            <a:endParaRPr lang="en-US" sz="3600" dirty="0">
              <a:latin typeface="#9Slide03 Quicksand Medium" panose="00000600000000000000" pitchFamily="2" charset="0"/>
              <a:cs typeface=".VnAvant" panose="020B7200000000000000" charset="0"/>
            </a:endParaRP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7706424" y="5523282"/>
            <a:ext cx="3676649" cy="10477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Sẻ</a:t>
            </a:r>
            <a:r>
              <a:rPr lang="en-US" sz="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bố</a:t>
            </a:r>
            <a:r>
              <a:rPr lang="en-US" sz="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dỗ</a:t>
            </a:r>
            <a:r>
              <a:rPr lang="en-US" sz="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: “</a:t>
            </a:r>
            <a:r>
              <a:rPr lang="en-US" sz="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Sẻ</a:t>
            </a:r>
            <a:r>
              <a:rPr lang="en-US" sz="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ca </a:t>
            </a:r>
            <a:r>
              <a:rPr lang="en-US" sz="2800" i="1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ri</a:t>
            </a:r>
            <a:r>
              <a:rPr lang="en-US" sz="2800" i="1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2800" i="1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ri</a:t>
            </a:r>
            <a:r>
              <a:rPr lang="en-US" sz="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. </a:t>
            </a:r>
            <a:r>
              <a:rPr lang="en-US" sz="30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Sẻ</a:t>
            </a:r>
            <a:r>
              <a:rPr lang="en-US" sz="30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30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bố</a:t>
            </a:r>
            <a:r>
              <a:rPr lang="en-US" sz="30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30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dỗ</a:t>
            </a:r>
            <a:r>
              <a:rPr lang="en-US" sz="3000" dirty="0" smtClean="0">
                <a:latin typeface="#9Slide03 Quicksand Medium" panose="00000600000000000000" pitchFamily="2" charset="0"/>
                <a:cs typeface=".VnAvant" panose="020B7200000000000000" charset="0"/>
              </a:rPr>
              <a:t>: “</a:t>
            </a:r>
            <a:r>
              <a:rPr lang="en-US" sz="30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Sẻ</a:t>
            </a:r>
            <a:r>
              <a:rPr lang="en-US" sz="30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ca </a:t>
            </a:r>
            <a:r>
              <a:rPr lang="en-US" sz="30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ri</a:t>
            </a:r>
            <a:r>
              <a:rPr lang="en-US" sz="30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30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ri</a:t>
            </a:r>
            <a:r>
              <a:rPr lang="en-US" sz="3000" dirty="0" smtClean="0">
                <a:latin typeface="#9Slide03 Quicksand Medium" panose="00000600000000000000" pitchFamily="2" charset="0"/>
                <a:cs typeface=".VnAvant" panose="020B7200000000000000" charset="0"/>
              </a:rPr>
              <a:t>. </a:t>
            </a:r>
            <a:r>
              <a:rPr lang="en-US" sz="30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Quạ</a:t>
            </a:r>
            <a:r>
              <a:rPr lang="en-US" sz="30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la </a:t>
            </a:r>
            <a:r>
              <a:rPr lang="en-US" sz="3000" i="1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quạ</a:t>
            </a:r>
            <a:r>
              <a:rPr lang="en-US" sz="3000" i="1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3000" i="1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quạ</a:t>
            </a:r>
            <a:r>
              <a:rPr lang="en-US" sz="3000" dirty="0" smtClean="0">
                <a:latin typeface="#9Slide03 Quicksand Medium" panose="00000600000000000000" pitchFamily="2" charset="0"/>
                <a:cs typeface=".VnAvant" panose="020B7200000000000000" charset="0"/>
              </a:rPr>
              <a:t>. </a:t>
            </a:r>
            <a:r>
              <a:rPr lang="en-US" sz="30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Bé</a:t>
            </a:r>
            <a:r>
              <a:rPr lang="en-US" sz="30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30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sợ</a:t>
            </a:r>
            <a:r>
              <a:rPr lang="en-US" sz="30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30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gì</a:t>
            </a:r>
            <a:r>
              <a:rPr lang="en-US" sz="3000" dirty="0" smtClean="0">
                <a:latin typeface="#9Slide03 Quicksand Medium" panose="00000600000000000000" pitchFamily="2" charset="0"/>
                <a:cs typeface=".VnAvant" panose="020B7200000000000000" charset="0"/>
              </a:rPr>
              <a:t>!”.</a:t>
            </a:r>
            <a:endParaRPr lang="en-US" sz="3000" dirty="0">
              <a:latin typeface="#9Slide03 Quicksand Medium" panose="00000600000000000000" pitchFamily="2" charset="0"/>
              <a:cs typeface=".VnAvant" panose="020B7200000000000000" charset="0"/>
            </a:endParaRP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 rotWithShape="1">
          <a:blip r:embed="rId2"/>
          <a:srcRect l="53004" t="40946" r="26044" b="48979"/>
          <a:stretch/>
        </p:blipFill>
        <p:spPr>
          <a:xfrm>
            <a:off x="1218350" y="3266402"/>
            <a:ext cx="9942710" cy="18703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0581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6319" y="2474976"/>
            <a:ext cx="11632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3856" y="924650"/>
            <a:ext cx="5132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86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1994759" y="943625"/>
            <a:ext cx="8248650" cy="10601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2" t="17778" r="61262" b="57035"/>
          <a:stretch/>
        </p:blipFill>
        <p:spPr>
          <a:xfrm>
            <a:off x="3974592" y="2386457"/>
            <a:ext cx="3797092" cy="31974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435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>
          <a:xfrm>
            <a:off x="2607537" y="771901"/>
            <a:ext cx="6819900" cy="1129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9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sz="19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19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9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19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19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19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…”.</a:t>
            </a:r>
            <a:endParaRPr lang="en-US" sz="19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2" t="17778" r="37425" b="57155"/>
          <a:stretch/>
        </p:blipFill>
        <p:spPr>
          <a:xfrm>
            <a:off x="3925824" y="2072640"/>
            <a:ext cx="4183326" cy="3596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693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2437638" y="1036319"/>
            <a:ext cx="7524750" cy="1022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18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8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18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3" t="17422" r="12976" b="57067"/>
          <a:stretch/>
        </p:blipFill>
        <p:spPr>
          <a:xfrm>
            <a:off x="4133087" y="2456687"/>
            <a:ext cx="3821405" cy="31882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209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3063411" y="1038970"/>
            <a:ext cx="7019373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“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…”.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5" t="52364" r="60941" b="23264"/>
          <a:stretch/>
        </p:blipFill>
        <p:spPr>
          <a:xfrm>
            <a:off x="3816096" y="2279902"/>
            <a:ext cx="4169664" cy="33835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2659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/>
          <p:cNvSpPr txBox="1">
            <a:spLocks/>
          </p:cNvSpPr>
          <p:nvPr/>
        </p:nvSpPr>
        <p:spPr>
          <a:xfrm>
            <a:off x="3625782" y="788080"/>
            <a:ext cx="5619751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Sẻ</a:t>
            </a:r>
            <a:r>
              <a:rPr lang="en-US" sz="54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54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bé</a:t>
            </a:r>
            <a:r>
              <a:rPr lang="en-US" sz="54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54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sợ</a:t>
            </a:r>
            <a:r>
              <a:rPr lang="en-US" sz="54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54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quá</a:t>
            </a:r>
            <a:r>
              <a:rPr lang="en-US" sz="5400" dirty="0" smtClean="0">
                <a:latin typeface="#9Slide03 Quicksand Medium" panose="00000600000000000000" pitchFamily="2" charset="0"/>
                <a:cs typeface=".VnAvant" panose="020B7200000000000000" charset="0"/>
              </a:rPr>
              <a:t>.</a:t>
            </a:r>
            <a:endParaRPr lang="en-US" sz="5400" dirty="0">
              <a:latin typeface="#9Slide03 Quicksand Medium" panose="00000600000000000000" pitchFamily="2" charset="0"/>
              <a:cs typeface=".VnAvant" panose="020B72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1" t="52267" r="41338" b="22976"/>
          <a:stretch/>
        </p:blipFill>
        <p:spPr>
          <a:xfrm>
            <a:off x="4108704" y="2294317"/>
            <a:ext cx="3560064" cy="36188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5958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/>
          <p:cNvSpPr txBox="1">
            <a:spLocks/>
          </p:cNvSpPr>
          <p:nvPr/>
        </p:nvSpPr>
        <p:spPr>
          <a:xfrm>
            <a:off x="1467610" y="1102071"/>
            <a:ext cx="10334626" cy="10477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Sẻ</a:t>
            </a:r>
            <a:r>
              <a:rPr lang="en-US" sz="54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54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bố</a:t>
            </a:r>
            <a:r>
              <a:rPr lang="en-US" sz="54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54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dỗ</a:t>
            </a:r>
            <a:r>
              <a:rPr lang="en-US" sz="5400" dirty="0" smtClean="0">
                <a:latin typeface="#9Slide03 Quicksand Medium" panose="00000600000000000000" pitchFamily="2" charset="0"/>
                <a:cs typeface=".VnAvant" panose="020B7200000000000000" charset="0"/>
              </a:rPr>
              <a:t>: “</a:t>
            </a:r>
            <a:r>
              <a:rPr lang="en-US" sz="54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Sẻ</a:t>
            </a:r>
            <a:r>
              <a:rPr lang="en-US" sz="54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54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ca</a:t>
            </a:r>
            <a:r>
              <a:rPr lang="en-US" sz="54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5400" i="1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ri</a:t>
            </a:r>
            <a:r>
              <a:rPr lang="en-US" sz="5400" i="1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5400" i="1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ri</a:t>
            </a:r>
            <a:r>
              <a:rPr lang="en-US" sz="5400" dirty="0" smtClean="0">
                <a:latin typeface="#9Slide03 Quicksand Medium" panose="00000600000000000000" pitchFamily="2" charset="0"/>
                <a:cs typeface=".VnAvant" panose="020B7200000000000000" charset="0"/>
              </a:rPr>
              <a:t>. </a:t>
            </a:r>
            <a:r>
              <a:rPr lang="en-US" sz="54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Quạ</a:t>
            </a:r>
            <a:r>
              <a:rPr lang="en-US" sz="54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la </a:t>
            </a:r>
            <a:r>
              <a:rPr lang="en-US" sz="5400" i="1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quạ</a:t>
            </a:r>
            <a:r>
              <a:rPr lang="en-US" sz="5400" i="1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5400" i="1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quạ</a:t>
            </a:r>
            <a:r>
              <a:rPr lang="en-US" sz="5400" dirty="0" smtClean="0">
                <a:latin typeface="#9Slide03 Quicksand Medium" panose="00000600000000000000" pitchFamily="2" charset="0"/>
                <a:cs typeface=".VnAvant" panose="020B7200000000000000" charset="0"/>
              </a:rPr>
              <a:t>. </a:t>
            </a:r>
            <a:r>
              <a:rPr lang="en-US" sz="54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Bé</a:t>
            </a:r>
            <a:r>
              <a:rPr lang="en-US" sz="54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54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sợ</a:t>
            </a:r>
            <a:r>
              <a:rPr lang="en-US" sz="54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54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gì</a:t>
            </a:r>
            <a:r>
              <a:rPr lang="en-US" sz="5400" dirty="0" smtClean="0">
                <a:latin typeface="#9Slide03 Quicksand Medium" panose="00000600000000000000" pitchFamily="2" charset="0"/>
                <a:cs typeface=".VnAvant" panose="020B7200000000000000" charset="0"/>
              </a:rPr>
              <a:t>!”.</a:t>
            </a:r>
            <a:endParaRPr lang="en-US" sz="5400" dirty="0">
              <a:latin typeface="#9Slide03 Quicksand Medium" panose="00000600000000000000" pitchFamily="2" charset="0"/>
              <a:cs typeface=".VnAvant" panose="020B720000000000000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4" t="52444" r="13115" b="23200"/>
          <a:stretch/>
        </p:blipFill>
        <p:spPr>
          <a:xfrm>
            <a:off x="3721035" y="2682240"/>
            <a:ext cx="4583124" cy="304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4898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21" y="1"/>
            <a:ext cx="9033931" cy="6944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3407834" y="3152267"/>
            <a:ext cx="5577669" cy="1426421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r>
              <a:rPr lang="en-US" sz="8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1727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004" t="23632" r="26044" b="63204"/>
          <a:stretch/>
        </p:blipFill>
        <p:spPr>
          <a:xfrm>
            <a:off x="1218350" y="114649"/>
            <a:ext cx="9838209" cy="2330596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1118179" y="2460233"/>
            <a:ext cx="3436565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Nhà</a:t>
            </a:r>
            <a:r>
              <a:rPr lang="en-US" sz="1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sẻ</a:t>
            </a:r>
            <a:r>
              <a:rPr lang="en-US" sz="1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có</a:t>
            </a:r>
            <a:r>
              <a:rPr lang="en-US" sz="1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sẻ</a:t>
            </a:r>
            <a:r>
              <a:rPr lang="en-US" sz="1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bé</a:t>
            </a:r>
            <a:r>
              <a:rPr lang="en-US" sz="1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.</a:t>
            </a:r>
            <a:endParaRPr lang="en-US" sz="12800" dirty="0">
              <a:latin typeface="#9Slide03 Quicksand Medium" panose="00000600000000000000" pitchFamily="2" charset="0"/>
              <a:cs typeface=".VnAvant" panose="020B7200000000000000" charset="0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554744" y="2394086"/>
            <a:ext cx="3248025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3200" dirty="0" err="1">
                <a:latin typeface="#9Slide03 Quicksand Medium" panose="00000600000000000000" pitchFamily="2" charset="0"/>
                <a:cs typeface=".VnAvant" panose="020B7200000000000000" charset="0"/>
              </a:rPr>
              <a:t>S</a:t>
            </a:r>
            <a:r>
              <a:rPr lang="en-US" sz="32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ẻ</a:t>
            </a:r>
            <a:r>
              <a:rPr lang="en-US" sz="32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32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ca</a:t>
            </a:r>
            <a:r>
              <a:rPr lang="en-US" sz="32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“</a:t>
            </a:r>
            <a:r>
              <a:rPr lang="en-US" sz="32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ri</a:t>
            </a:r>
            <a:r>
              <a:rPr lang="en-US" sz="3200" dirty="0" smtClean="0">
                <a:latin typeface="#9Slide03 Quicksand Medium" panose="00000600000000000000" pitchFamily="2" charset="0"/>
                <a:cs typeface=".VnAvant" panose="020B7200000000000000" charset="0"/>
              </a:rPr>
              <a:t>…</a:t>
            </a:r>
            <a:r>
              <a:rPr lang="en-US" sz="32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ri</a:t>
            </a:r>
            <a:r>
              <a:rPr lang="en-US" sz="3200" dirty="0" smtClean="0">
                <a:latin typeface="#9Slide03 Quicksand Medium" panose="00000600000000000000" pitchFamily="2" charset="0"/>
                <a:cs typeface=".VnAvant" panose="020B7200000000000000" charset="0"/>
              </a:rPr>
              <a:t>…”.</a:t>
            </a:r>
            <a:endParaRPr lang="en-US" sz="3200" dirty="0">
              <a:latin typeface="#9Slide03 Quicksand Medium" panose="00000600000000000000" pitchFamily="2" charset="0"/>
              <a:cs typeface=".VnAvant" panose="020B7200000000000000" charset="0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8176425" y="2593937"/>
            <a:ext cx="2506477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Phía</a:t>
            </a:r>
            <a:r>
              <a:rPr lang="en-US" sz="1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xa</a:t>
            </a:r>
            <a:r>
              <a:rPr lang="en-US" sz="1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là</a:t>
            </a:r>
            <a:r>
              <a:rPr lang="en-US" sz="1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nhà</a:t>
            </a:r>
            <a:r>
              <a:rPr lang="en-US" sz="1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1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quạ</a:t>
            </a:r>
            <a:r>
              <a:rPr lang="en-US" sz="1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.</a:t>
            </a:r>
            <a:endParaRPr lang="en-US" sz="12800" dirty="0">
              <a:latin typeface="#9Slide03 Quicksand Medium" panose="00000600000000000000" pitchFamily="2" charset="0"/>
              <a:cs typeface=".VnAvant" panose="020B7200000000000000" charset="0"/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1387068" y="5473008"/>
            <a:ext cx="2998958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Quạ</a:t>
            </a:r>
            <a:r>
              <a:rPr lang="en-US" sz="32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la “</a:t>
            </a:r>
            <a:r>
              <a:rPr lang="en-US" sz="32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quạ</a:t>
            </a:r>
            <a:r>
              <a:rPr lang="en-US" sz="3200" dirty="0" smtClean="0">
                <a:latin typeface="#9Slide03 Quicksand Medium" panose="00000600000000000000" pitchFamily="2" charset="0"/>
                <a:cs typeface=".VnAvant" panose="020B7200000000000000" charset="0"/>
              </a:rPr>
              <a:t>…</a:t>
            </a:r>
          </a:p>
          <a:p>
            <a:r>
              <a:rPr lang="en-US" sz="3200" dirty="0" err="1">
                <a:latin typeface="#9Slide03 Quicksand Medium" panose="00000600000000000000" pitchFamily="2" charset="0"/>
                <a:cs typeface=".VnAvant" panose="020B7200000000000000" charset="0"/>
              </a:rPr>
              <a:t>q</a:t>
            </a:r>
            <a:r>
              <a:rPr lang="en-US" sz="32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uạ</a:t>
            </a:r>
            <a:r>
              <a:rPr lang="en-US" sz="3200" dirty="0" smtClean="0">
                <a:latin typeface="#9Slide03 Quicksand Medium" panose="00000600000000000000" pitchFamily="2" charset="0"/>
                <a:cs typeface=".VnAvant" panose="020B7200000000000000" charset="0"/>
              </a:rPr>
              <a:t>…”.</a:t>
            </a:r>
            <a:endParaRPr lang="en-US" sz="3200" dirty="0">
              <a:latin typeface="#9Slide03 Quicksand Medium" panose="00000600000000000000" pitchFamily="2" charset="0"/>
              <a:cs typeface=".VnAvant" panose="020B7200000000000000" charset="0"/>
            </a:endParaRP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4554744" y="5285468"/>
            <a:ext cx="2814244" cy="6724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Sẻ</a:t>
            </a:r>
            <a:r>
              <a:rPr lang="en-US" sz="32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32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bé</a:t>
            </a:r>
            <a:r>
              <a:rPr lang="en-US" sz="32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32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sợ</a:t>
            </a:r>
            <a:r>
              <a:rPr lang="en-US" sz="32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32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quá</a:t>
            </a:r>
            <a:r>
              <a:rPr lang="en-US" sz="3600" dirty="0" smtClean="0">
                <a:latin typeface="#9Slide03 Quicksand Medium" panose="00000600000000000000" pitchFamily="2" charset="0"/>
                <a:cs typeface=".VnAvant" panose="020B7200000000000000" charset="0"/>
              </a:rPr>
              <a:t>.</a:t>
            </a:r>
            <a:endParaRPr lang="en-US" sz="3600" dirty="0">
              <a:latin typeface="#9Slide03 Quicksand Medium" panose="00000600000000000000" pitchFamily="2" charset="0"/>
              <a:cs typeface=".VnAvant" panose="020B7200000000000000" charset="0"/>
            </a:endParaRP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7706424" y="5523282"/>
            <a:ext cx="3676649" cy="10477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Sẻ</a:t>
            </a:r>
            <a:r>
              <a:rPr lang="en-US" sz="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bố</a:t>
            </a:r>
            <a:r>
              <a:rPr lang="en-US" sz="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dỗ</a:t>
            </a:r>
            <a:r>
              <a:rPr lang="en-US" sz="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: “</a:t>
            </a:r>
            <a:r>
              <a:rPr lang="en-US" sz="2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Sẻ</a:t>
            </a:r>
            <a:r>
              <a:rPr lang="en-US" sz="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ca </a:t>
            </a:r>
            <a:r>
              <a:rPr lang="en-US" sz="2800" i="1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ri</a:t>
            </a:r>
            <a:r>
              <a:rPr lang="en-US" sz="2800" i="1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2800" i="1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ri</a:t>
            </a:r>
            <a:r>
              <a:rPr lang="en-US" sz="2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. </a:t>
            </a:r>
            <a:r>
              <a:rPr lang="en-US" sz="30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Sẻ</a:t>
            </a:r>
            <a:r>
              <a:rPr lang="en-US" sz="30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30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bố</a:t>
            </a:r>
            <a:r>
              <a:rPr lang="en-US" sz="30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30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dỗ</a:t>
            </a:r>
            <a:r>
              <a:rPr lang="en-US" sz="3000" dirty="0" smtClean="0">
                <a:latin typeface="#9Slide03 Quicksand Medium" panose="00000600000000000000" pitchFamily="2" charset="0"/>
                <a:cs typeface=".VnAvant" panose="020B7200000000000000" charset="0"/>
              </a:rPr>
              <a:t>: “</a:t>
            </a:r>
            <a:r>
              <a:rPr lang="en-US" sz="30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Sẻ</a:t>
            </a:r>
            <a:r>
              <a:rPr lang="en-US" sz="30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ca </a:t>
            </a:r>
            <a:r>
              <a:rPr lang="en-US" sz="30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ri</a:t>
            </a:r>
            <a:r>
              <a:rPr lang="en-US" sz="30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30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ri</a:t>
            </a:r>
            <a:r>
              <a:rPr lang="en-US" sz="3000" dirty="0" smtClean="0">
                <a:latin typeface="#9Slide03 Quicksand Medium" panose="00000600000000000000" pitchFamily="2" charset="0"/>
                <a:cs typeface=".VnAvant" panose="020B7200000000000000" charset="0"/>
              </a:rPr>
              <a:t>. </a:t>
            </a:r>
            <a:r>
              <a:rPr lang="en-US" sz="30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Quạ</a:t>
            </a:r>
            <a:r>
              <a:rPr lang="en-US" sz="30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la </a:t>
            </a:r>
            <a:r>
              <a:rPr lang="en-US" sz="3000" i="1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quạ</a:t>
            </a:r>
            <a:r>
              <a:rPr lang="en-US" sz="3000" i="1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3000" i="1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quạ</a:t>
            </a:r>
            <a:r>
              <a:rPr lang="en-US" sz="3000" dirty="0" smtClean="0">
                <a:latin typeface="#9Slide03 Quicksand Medium" panose="00000600000000000000" pitchFamily="2" charset="0"/>
                <a:cs typeface=".VnAvant" panose="020B7200000000000000" charset="0"/>
              </a:rPr>
              <a:t>. </a:t>
            </a:r>
            <a:r>
              <a:rPr lang="en-US" sz="30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Bé</a:t>
            </a:r>
            <a:r>
              <a:rPr lang="en-US" sz="30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30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sợ</a:t>
            </a:r>
            <a:r>
              <a:rPr lang="en-US" sz="30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30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gì</a:t>
            </a:r>
            <a:r>
              <a:rPr lang="en-US" sz="3000" dirty="0" smtClean="0">
                <a:latin typeface="#9Slide03 Quicksand Medium" panose="00000600000000000000" pitchFamily="2" charset="0"/>
                <a:cs typeface=".VnAvant" panose="020B7200000000000000" charset="0"/>
              </a:rPr>
              <a:t>!”.</a:t>
            </a:r>
            <a:endParaRPr lang="en-US" sz="3000" dirty="0">
              <a:latin typeface="#9Slide03 Quicksand Medium" panose="00000600000000000000" pitchFamily="2" charset="0"/>
              <a:cs typeface=".VnAvant" panose="020B7200000000000000" charset="0"/>
            </a:endParaRP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 rotWithShape="1">
          <a:blip r:embed="rId2"/>
          <a:srcRect l="53004" t="40946" r="26044" b="48979"/>
          <a:stretch/>
        </p:blipFill>
        <p:spPr>
          <a:xfrm>
            <a:off x="1218350" y="3266402"/>
            <a:ext cx="9942710" cy="18703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3767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706" y="26300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#9Slide03 Quicksand Medium" panose="00000600000000000000" pitchFamily="2" charset="0"/>
                <a:cs typeface=".VnAvant" panose="020B7200000000000000" charset="0"/>
              </a:rPr>
              <a:t>?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132" t="48609" r="55048" b="22414"/>
          <a:stretch>
            <a:fillRect/>
          </a:stretch>
        </p:blipFill>
        <p:spPr>
          <a:xfrm>
            <a:off x="154305" y="1691004"/>
            <a:ext cx="3679432" cy="306087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66667" t="45098" r="10515" b="19434"/>
          <a:stretch>
            <a:fillRect/>
          </a:stretch>
        </p:blipFill>
        <p:spPr>
          <a:xfrm>
            <a:off x="8921750" y="1653044"/>
            <a:ext cx="3467248" cy="309883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177915" y="3221443"/>
            <a:ext cx="1533785" cy="9759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52310" y="2472055"/>
            <a:ext cx="2001749" cy="12373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itle 4"/>
          <p:cNvSpPr txBox="1">
            <a:spLocks/>
          </p:cNvSpPr>
          <p:nvPr/>
        </p:nvSpPr>
        <p:spPr>
          <a:xfrm>
            <a:off x="4424046" y="2267585"/>
            <a:ext cx="3562984" cy="10302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4424046" y="3524885"/>
            <a:ext cx="3562983" cy="10021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253" t="14310" r="15107" b="6390"/>
          <a:stretch/>
        </p:blipFill>
        <p:spPr>
          <a:xfrm>
            <a:off x="1003269" y="85344"/>
            <a:ext cx="10396251" cy="6655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0719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3717" y="12192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973" t="19393" r="33221" b="68870"/>
          <a:stretch/>
        </p:blipFill>
        <p:spPr>
          <a:xfrm>
            <a:off x="833717" y="1740987"/>
            <a:ext cx="11001237" cy="29817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ui\Desktop\s- sẻ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" t="2880" r="9610" b="4000"/>
          <a:stretch/>
        </p:blipFill>
        <p:spPr bwMode="auto">
          <a:xfrm rot="16200000">
            <a:off x="2800663" y="-1193115"/>
            <a:ext cx="6603755" cy="931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420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- sẻ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8527"/>
          <a:stretch/>
        </p:blipFill>
        <p:spPr>
          <a:xfrm>
            <a:off x="109728" y="1520000"/>
            <a:ext cx="11650485" cy="337315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46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ui\Desktop\x-x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4778" r="10146" b="4778"/>
          <a:stretch/>
        </p:blipFill>
        <p:spPr bwMode="auto">
          <a:xfrm rot="16200000">
            <a:off x="2741278" y="-1587034"/>
            <a:ext cx="6839359" cy="1001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755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x- x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1055" t="41079"/>
          <a:stretch/>
        </p:blipFill>
        <p:spPr>
          <a:xfrm>
            <a:off x="518159" y="1162901"/>
            <a:ext cx="11367247" cy="35682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13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6716" y="292607"/>
            <a:ext cx="3067812" cy="1340675"/>
          </a:xfrm>
        </p:spPr>
        <p:txBody>
          <a:bodyPr>
            <a:no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C023C3-6D9F-4DB6-8529-9D2A03793661}"/>
              </a:ext>
            </a:extLst>
          </p:cNvPr>
          <p:cNvSpPr txBox="1"/>
          <p:nvPr/>
        </p:nvSpPr>
        <p:spPr>
          <a:xfrm>
            <a:off x="1682497" y="1925889"/>
            <a:ext cx="9314687" cy="354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 defTabSz="685732">
              <a:spcBef>
                <a:spcPts val="450"/>
              </a:spcBef>
              <a:spcAft>
                <a:spcPts val="450"/>
              </a:spcAft>
              <a:buFontTx/>
              <a:buAutoNum type="arabicParenR"/>
              <a:defRPr/>
            </a:pP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Đọc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bài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 24: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 s- x 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(5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lần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).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Tìm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thêm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tiếng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có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chứa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âm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 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s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và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âm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ea typeface="GulimChe" panose="020B0609000101010101" pitchFamily="49" charset="-127"/>
                <a:cs typeface="Times New Roman" panose="02020603050405020304" pitchFamily="18" charset="0"/>
              </a:rPr>
              <a:t> x.</a:t>
            </a:r>
          </a:p>
          <a:p>
            <a:pPr marL="385763" indent="-385763" defTabSz="685732">
              <a:spcBef>
                <a:spcPts val="450"/>
              </a:spcBef>
              <a:spcAft>
                <a:spcPts val="450"/>
              </a:spcAft>
              <a:buFontTx/>
              <a:buAutoNum type="arabicParenR"/>
              <a:defRPr/>
            </a:pP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196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2286000"/>
            <a:ext cx="91440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TẠM BIỆT VÀ HẸN GẶP LẠI CÁC CON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333399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333399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1306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6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lang="en-US" sz="6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402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The little bee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773555" y="37746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....ả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qu</a:t>
            </a:r>
            <a:endParaRPr lang="en-US" sz="4800" dirty="0">
              <a:solidFill>
                <a:srgbClr val="FF0000"/>
              </a:solidFill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0"/>
            <a:ext cx="1036319" cy="1036319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50975" y="494940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Điền vào chỗ chấm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gà .....i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14938" y="574692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0501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3731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04950" y="483870"/>
            <a:ext cx="8371840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Điền vào chỗ chấm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.....ả mơ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3891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255" y="2857816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353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animBg="1"/>
      <p:bldP spid="21" grpId="0" animBg="1"/>
      <p:bldP spid="23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397249" y="450960"/>
            <a:ext cx="5434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1945111"/>
            <a:ext cx="121920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924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9764" y="1050439"/>
            <a:ext cx="5793105" cy="1585185"/>
          </a:xfrm>
        </p:spPr>
        <p:txBody>
          <a:bodyPr>
            <a:noAutofit/>
          </a:bodyPr>
          <a:lstStyle/>
          <a:p>
            <a:pPr algn="ctr"/>
            <a:r>
              <a:rPr lang="en-US" sz="8800" dirty="0" err="1">
                <a:latin typeface="#9Slide03 Quicksand Medium" panose="00000600000000000000" pitchFamily="2" charset="0"/>
                <a:cs typeface=".VnAvant" panose="020B7200000000000000" charset="0"/>
              </a:rPr>
              <a:t>Học</a:t>
            </a:r>
            <a:r>
              <a:rPr lang="en-US" sz="8800" dirty="0">
                <a:latin typeface="#9Slide03 Quicksand Medium" panose="00000600000000000000" pitchFamily="2" charset="0"/>
                <a:cs typeface=".VnAvant" panose="020B7200000000000000" charset="0"/>
              </a:rPr>
              <a:t> </a:t>
            </a:r>
            <a:r>
              <a:rPr lang="en-US" sz="8800" dirty="0" err="1">
                <a:latin typeface="#9Slide03 Quicksand Medium" panose="00000600000000000000" pitchFamily="2" charset="0"/>
                <a:cs typeface=".VnAvant" panose="020B7200000000000000" charset="0"/>
              </a:rPr>
              <a:t>vần</a:t>
            </a:r>
            <a:endParaRPr lang="en-US" sz="8800" dirty="0">
              <a:latin typeface="#9Slide03 Quicksand Medium" panose="00000600000000000000" pitchFamily="2" charset="0"/>
              <a:cs typeface=".VnAvant" panose="020B7200000000000000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90481" y="2426522"/>
            <a:ext cx="6670377" cy="1585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 smtClean="0">
                <a:latin typeface="#9Slide03 Quicksand Medium" panose="00000600000000000000" pitchFamily="2" charset="0"/>
                <a:cs typeface=".VnAvant" panose="020B7200000000000000" charset="0"/>
              </a:rPr>
              <a:t>Bài</a:t>
            </a:r>
            <a:r>
              <a:rPr lang="en-US" sz="8800" dirty="0" smtClean="0">
                <a:latin typeface="#9Slide03 Quicksand Medium" panose="00000600000000000000" pitchFamily="2" charset="0"/>
                <a:cs typeface=".VnAvant" panose="020B7200000000000000" charset="0"/>
              </a:rPr>
              <a:t> 25: s - x</a:t>
            </a:r>
            <a:endParaRPr lang="en-US" sz="8800" dirty="0">
              <a:latin typeface="#9Slide03 Quicksand Medium" panose="00000600000000000000" pitchFamily="2" charset="0"/>
              <a:cs typeface=".VnAvant" panose="020B720000000000000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19" cy="1036319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354606" y="1033630"/>
            <a:ext cx="34290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 tiêu bài 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1268506" y="1922929"/>
            <a:ext cx="9601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biết được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s, x;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x.</a:t>
            </a:r>
            <a:endParaRPr kumimoji="0" lang="vi-VN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s,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</a:t>
            </a:r>
            <a:r>
              <a:rPr kumimoji="0" lang="vi-V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s, x,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(ca).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4191000"/>
            <a:ext cx="33528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9"/>
            <a:ext cx="1036319" cy="10363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79325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497</Words>
  <Application>Microsoft Office PowerPoint</Application>
  <PresentationFormat>Widescreen</PresentationFormat>
  <Paragraphs>78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Times New Roman</vt:lpstr>
      <vt:lpstr>GulimChe</vt:lpstr>
      <vt:lpstr>Arial</vt:lpstr>
      <vt:lpstr>.VnAvant</vt:lpstr>
      <vt:lpstr>#9Slide03 Quicksand Medium</vt:lpstr>
      <vt:lpstr>Calibri Light</vt:lpstr>
      <vt:lpstr>Calibri</vt:lpstr>
      <vt:lpstr>Office Theme</vt:lpstr>
      <vt:lpstr>1_Default Design</vt:lpstr>
      <vt:lpstr>4_Default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Học vần</vt:lpstr>
      <vt:lpstr>PowerPoint Presentation</vt:lpstr>
      <vt:lpstr>PowerPoint Presentation</vt:lpstr>
      <vt:lpstr>2. Tiếng nào có âm s? Tiếng nào có âm x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? Ghép hình với chữ</vt:lpstr>
      <vt:lpstr>PowerPoint Presentation</vt:lpstr>
      <vt:lpstr>4. Tập viết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Windows User</cp:lastModifiedBy>
  <cp:revision>42</cp:revision>
  <dcterms:created xsi:type="dcterms:W3CDTF">2018-05-01T14:03:00Z</dcterms:created>
  <dcterms:modified xsi:type="dcterms:W3CDTF">2021-10-15T16:00:06Z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