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5"/>
  </p:notesMasterIdLst>
  <p:sldIdLst>
    <p:sldId id="347" r:id="rId2"/>
    <p:sldId id="256" r:id="rId3"/>
    <p:sldId id="348" r:id="rId4"/>
    <p:sldId id="257" r:id="rId5"/>
    <p:sldId id="332" r:id="rId6"/>
    <p:sldId id="333" r:id="rId7"/>
    <p:sldId id="335" r:id="rId8"/>
    <p:sldId id="334" r:id="rId9"/>
    <p:sldId id="336" r:id="rId10"/>
    <p:sldId id="345" r:id="rId11"/>
    <p:sldId id="346" r:id="rId12"/>
    <p:sldId id="339" r:id="rId13"/>
    <p:sldId id="349" r:id="rId14"/>
  </p:sldIdLst>
  <p:sldSz cx="9144000" cy="5715000" type="screen16x10"/>
  <p:notesSz cx="6858000" cy="9144000"/>
  <p:embeddedFontLst>
    <p:embeddedFont>
      <p:font typeface="Calibri" panose="020F0502020204030204" pitchFamily="34" charset="0"/>
      <p:regular r:id="rId16"/>
      <p:bold r:id="rId17"/>
      <p:italic r:id="rId18"/>
      <p:boldItalic r:id="rId19"/>
    </p:embeddedFont>
    <p:embeddedFont>
      <p:font typeface="Tahoma" panose="020B0604030504040204" pitchFamily="34" charset="0"/>
      <p:regular r:id="rId20"/>
      <p:bold r:id="rId21"/>
    </p:embeddedFont>
    <p:embeddedFont>
      <p:font typeface="宋体" panose="02010600030101010101" pitchFamily="2" charset="-122"/>
      <p:regular r:id="rId22"/>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00CC"/>
    <a:srgbClr val="006600"/>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8434" autoAdjust="0"/>
  </p:normalViewPr>
  <p:slideViewPr>
    <p:cSldViewPr snapToGrid="0">
      <p:cViewPr varScale="1">
        <p:scale>
          <a:sx n="116" d="100"/>
          <a:sy n="116" d="100"/>
        </p:scale>
        <p:origin x="1132" y="76"/>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9/23/2021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960438" y="1143000"/>
            <a:ext cx="4937125" cy="3086100"/>
          </a:xfrm>
        </p:spPr>
      </p:sp>
      <p:sp>
        <p:nvSpPr>
          <p:cNvPr id="4099" name="Notes Placeholder 2"/>
          <p:cNvSpPr>
            <a:spLocks noGrp="1"/>
          </p:cNvSpPr>
          <p:nvPr>
            <p:ph type="body" idx="1"/>
          </p:nvPr>
        </p:nvSpPr>
        <p:spPr/>
        <p:txBody>
          <a:bodyPr wrap="square" lIns="91440" tIns="45720" rIns="91440" bIns="45720" anchor="t" anchorCtr="0"/>
          <a:lstStyle/>
          <a:p>
            <a:pPr lvl="0"/>
            <a:endParaRPr dirty="0"/>
          </a:p>
        </p:txBody>
      </p:sp>
      <p:sp>
        <p:nvSpPr>
          <p:cNvPr id="410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200" b="0" i="0" u="none" strike="noStrike" kern="1200" cap="none" spc="0" normalizeH="0" baseline="0" noProof="0" dirty="0">
                <a:ln>
                  <a:noFill/>
                </a:ln>
                <a:solidFill>
                  <a:prstClr val="black"/>
                </a:solidFill>
                <a:effectLst/>
                <a:uLnTx/>
                <a:uFillTx/>
                <a:latin typeface="Calibri" panose="020F050202020403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77658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3</a:t>
            </a:fld>
            <a:endParaRPr lang="en-US"/>
          </a:p>
        </p:txBody>
      </p:sp>
    </p:spTree>
    <p:extLst>
      <p:ext uri="{BB962C8B-B14F-4D97-AF65-F5344CB8AC3E}">
        <p14:creationId xmlns:p14="http://schemas.microsoft.com/office/powerpoint/2010/main" val="2003859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8</a:t>
            </a:fld>
            <a:endParaRPr lang="en-US"/>
          </a:p>
        </p:txBody>
      </p:sp>
    </p:spTree>
    <p:extLst>
      <p:ext uri="{BB962C8B-B14F-4D97-AF65-F5344CB8AC3E}">
        <p14:creationId xmlns:p14="http://schemas.microsoft.com/office/powerpoint/2010/main" val="3595039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2021/9/23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2021/9/23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2021/9/23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2021/9/23</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2386013" y="1776241"/>
            <a:ext cx="4371975" cy="1224139"/>
          </a:xfrm>
          <a:prstGeom prst="rect">
            <a:avLst/>
          </a:prstGeom>
          <a:solidFill>
            <a:srgbClr val="FFFFFF"/>
          </a:solidFill>
          <a:ln w="9525" cap="flat" cmpd="sng">
            <a:solidFill>
              <a:srgbClr val="000000"/>
            </a:solidFill>
            <a:prstDash val="solid"/>
            <a:headEnd type="none" w="med" len="med"/>
            <a:tailEnd type="none" w="med" len="med"/>
          </a:ln>
        </p:spPr>
        <p:txBody>
          <a:bodyPr vert="horz" lIns="95088" tIns="47544" rIns="95088" bIns="47544" rtlCol="0" anchor="ctr" anchorCtr="0">
            <a:normAutofit/>
          </a:bodyPr>
          <a:lstStyle>
            <a:lvl1pPr lvl="0">
              <a:buClrTx/>
              <a:buSzTx/>
              <a:buFontTx/>
              <a:defRPr/>
            </a:lvl1pPr>
          </a:lstStyle>
          <a:p>
            <a:pPr lvl="0" eaLnBrk="1" hangingPunct="1"/>
            <a:endParaRPr dirty="0"/>
          </a:p>
        </p:txBody>
      </p:sp>
      <p:sp>
        <p:nvSpPr>
          <p:cNvPr id="3" name="Subtitle 2"/>
          <p:cNvSpPr>
            <a:spLocks noGrp="1"/>
          </p:cNvSpPr>
          <p:nvPr>
            <p:ph type="subTitle" idx="4294967295"/>
          </p:nvPr>
        </p:nvSpPr>
        <p:spPr bwMode="auto">
          <a:xfrm>
            <a:off x="2771775" y="3238500"/>
            <a:ext cx="3600450" cy="1460500"/>
          </a:xfrm>
          <a:prstGeom prst="rect">
            <a:avLst/>
          </a:prstGeom>
          <a:solidFill>
            <a:srgbClr val="FFFFFF"/>
          </a:solidFill>
          <a:ln w="9525" cap="flat" cmpd="sng" algn="ctr">
            <a:solidFill>
              <a:srgbClr val="000000"/>
            </a:solidFill>
            <a:prstDash val="solid"/>
            <a:miter lim="800000"/>
          </a:ln>
        </p:spPr>
        <p:txBody>
          <a:bodyPr vert="horz" lIns="95088" tIns="47544" rIns="95088" bIns="47544" rtlCol="0">
            <a:normAutofit/>
          </a:bodyPr>
          <a:lstStyle>
            <a:lvl1pPr marL="0" lvl="0" indent="0" algn="ctr">
              <a:buClrTx/>
              <a:buSzTx/>
              <a:buFont typeface="Arial" panose="020B0604020202020204" pitchFamily="34" charset="0"/>
              <a:buNone/>
              <a:defRPr/>
            </a:lvl1pPr>
            <a:lvl2pPr marL="457200" lvl="1" indent="0" algn="ctr">
              <a:buClrTx/>
              <a:buSzTx/>
              <a:buFont typeface="Arial" panose="020B0604020202020204" pitchFamily="34" charset="0"/>
              <a:buNone/>
              <a:defRPr/>
            </a:lvl2pPr>
            <a:lvl3pPr marL="914400" lvl="2" indent="0" algn="ctr">
              <a:buClrTx/>
              <a:buSzTx/>
              <a:buFont typeface="Arial" panose="020B0604020202020204" pitchFamily="34" charset="0"/>
              <a:buNone/>
              <a:defRPr/>
            </a:lvl3pPr>
            <a:lvl4pPr marL="1371600" lvl="3" indent="0" algn="ctr">
              <a:buClrTx/>
              <a:buSzTx/>
              <a:buFont typeface="Arial" panose="020B0604020202020204" pitchFamily="34" charset="0"/>
              <a:buNone/>
              <a:defRPr/>
            </a:lvl4pPr>
            <a:lvl5pPr marL="1828800" lvl="4" indent="0" algn="ctr">
              <a:buClrTx/>
              <a:buSzTx/>
              <a:buFont typeface="Arial" panose="020B0604020202020204" pitchFamily="34" charset="0"/>
              <a:buNone/>
              <a:defRPr/>
            </a:lvl5pPr>
          </a:lstStyle>
          <a:p>
            <a:pPr defTabSz="712241"/>
            <a:endParaRPr dirty="0">
              <a:solidFill>
                <a:srgbClr val="898989"/>
              </a:solidFill>
            </a:endParaRPr>
          </a:p>
        </p:txBody>
      </p:sp>
      <p:pic>
        <p:nvPicPr>
          <p:cNvPr id="3076" name="Picture 4"/>
          <p:cNvPicPr>
            <a:picLocks noChangeAspect="1"/>
          </p:cNvPicPr>
          <p:nvPr/>
        </p:nvPicPr>
        <p:blipFill>
          <a:blip r:embed="rId3"/>
          <a:stretch>
            <a:fillRect/>
          </a:stretch>
        </p:blipFill>
        <p:spPr>
          <a:xfrm>
            <a:off x="-1" y="0"/>
            <a:ext cx="9144000" cy="5715000"/>
          </a:xfrm>
          <a:prstGeom prst="rect">
            <a:avLst/>
          </a:prstGeom>
          <a:noFill/>
          <a:ln w="9525">
            <a:noFill/>
          </a:ln>
        </p:spPr>
      </p:pic>
      <p:sp>
        <p:nvSpPr>
          <p:cNvPr id="3077" name="TextBox 5"/>
          <p:cNvSpPr txBox="1"/>
          <p:nvPr/>
        </p:nvSpPr>
        <p:spPr>
          <a:xfrm>
            <a:off x="1181456" y="1390027"/>
            <a:ext cx="7000102" cy="1080908"/>
          </a:xfrm>
          <a:prstGeom prst="rect">
            <a:avLst/>
          </a:prstGeom>
          <a:noFill/>
          <a:ln w="9525">
            <a:noFill/>
          </a:ln>
        </p:spPr>
        <p:txBody>
          <a:bodyPr wrap="square" lIns="95095" tIns="47547" rIns="95095" bIns="47547">
            <a:spAutoFit/>
          </a:bodyPr>
          <a:lstStyle/>
          <a:p>
            <a:pPr algn="ctr" defTabSz="712241">
              <a:defRPr/>
            </a:pPr>
            <a:r>
              <a:rPr lang="en-US" sz="3200" b="1" dirty="0" smtClean="0">
                <a:solidFill>
                  <a:srgbClr val="00CCFF"/>
                </a:solidFill>
                <a:latin typeface="Times New Roman" panose="02020603050405020304" pitchFamily="18" charset="0"/>
                <a:cs typeface="Times New Roman" panose="02020603050405020304" pitchFamily="18" charset="0"/>
              </a:rPr>
              <a:t>HOẠT ĐỘNG TRẢI NGHIỆM</a:t>
            </a:r>
          </a:p>
          <a:p>
            <a:pPr algn="ctr" defTabSz="712241">
              <a:defRPr/>
            </a:pPr>
            <a:r>
              <a:rPr lang="en-US" sz="3200" b="1" dirty="0" smtClean="0">
                <a:solidFill>
                  <a:srgbClr val="00CCFF"/>
                </a:solidFill>
                <a:latin typeface="Times New Roman" panose="02020603050405020304" pitchFamily="18" charset="0"/>
                <a:cs typeface="Times New Roman" panose="02020603050405020304" pitchFamily="18" charset="0"/>
              </a:rPr>
              <a:t>LỚP 1A5</a:t>
            </a:r>
            <a:endParaRPr lang="en-US" sz="3200" b="1" dirty="0">
              <a:solidFill>
                <a:srgbClr val="00CCFF"/>
              </a:solidFill>
              <a:latin typeface="Times New Roman" panose="02020603050405020304" pitchFamily="18" charset="0"/>
              <a:cs typeface="Times New Roman" panose="02020603050405020304" pitchFamily="18" charset="0"/>
            </a:endParaRPr>
          </a:p>
        </p:txBody>
      </p:sp>
      <p:sp>
        <p:nvSpPr>
          <p:cNvPr id="2" name="TextBox 1"/>
          <p:cNvSpPr txBox="1"/>
          <p:nvPr/>
        </p:nvSpPr>
        <p:spPr>
          <a:xfrm flipH="1">
            <a:off x="3214088" y="-53770"/>
            <a:ext cx="6022993" cy="646331"/>
          </a:xfrm>
          <a:prstGeom prst="rect">
            <a:avLst/>
          </a:prstGeom>
          <a:noFill/>
        </p:spPr>
        <p:txBody>
          <a:bodyPr wrap="square" rtlCol="0">
            <a:spAutoFit/>
          </a:bodyPr>
          <a:lstStyle/>
          <a:p>
            <a:r>
              <a:rPr lang="en-US" sz="3600" b="1" dirty="0" smtClean="0">
                <a:solidFill>
                  <a:srgbClr val="FF0000"/>
                </a:solidFill>
              </a:rPr>
              <a:t>TRƯỜNG TIỂU HỌC ĐOÀN KẾT</a:t>
            </a:r>
            <a:endParaRPr lang="en-US" sz="3600" b="1" dirty="0">
              <a:solidFill>
                <a:srgbClr val="FF0000"/>
              </a:solidFill>
            </a:endParaRPr>
          </a:p>
        </p:txBody>
      </p:sp>
      <p:sp>
        <p:nvSpPr>
          <p:cNvPr id="4" name="TextBox 3"/>
          <p:cNvSpPr txBox="1"/>
          <p:nvPr/>
        </p:nvSpPr>
        <p:spPr>
          <a:xfrm>
            <a:off x="2258623" y="2610927"/>
            <a:ext cx="4626753" cy="584775"/>
          </a:xfrm>
          <a:prstGeom prst="rect">
            <a:avLst/>
          </a:prstGeom>
          <a:noFill/>
        </p:spPr>
        <p:txBody>
          <a:bodyPr wrap="square" rtlCol="0">
            <a:spAutoFit/>
          </a:bodyPr>
          <a:lstStyle/>
          <a:p>
            <a:r>
              <a:rPr lang="en-US" sz="3200" dirty="0" err="1" smtClean="0">
                <a:solidFill>
                  <a:srgbClr val="FF66FF"/>
                </a:solidFill>
                <a:latin typeface="Times New Roman" panose="02020603050405020304" pitchFamily="18" charset="0"/>
                <a:cs typeface="Times New Roman" panose="02020603050405020304" pitchFamily="18" charset="0"/>
              </a:rPr>
              <a:t>Giáo</a:t>
            </a:r>
            <a:r>
              <a:rPr lang="en-US" sz="3200" dirty="0" smtClean="0">
                <a:solidFill>
                  <a:srgbClr val="FF66FF"/>
                </a:solidFill>
                <a:latin typeface="Times New Roman" panose="02020603050405020304" pitchFamily="18" charset="0"/>
                <a:cs typeface="Times New Roman" panose="02020603050405020304" pitchFamily="18" charset="0"/>
              </a:rPr>
              <a:t> </a:t>
            </a:r>
            <a:r>
              <a:rPr lang="en-US" sz="3200" dirty="0" err="1" smtClean="0">
                <a:solidFill>
                  <a:srgbClr val="FF66FF"/>
                </a:solidFill>
                <a:latin typeface="Times New Roman" panose="02020603050405020304" pitchFamily="18" charset="0"/>
                <a:cs typeface="Times New Roman" panose="02020603050405020304" pitchFamily="18" charset="0"/>
              </a:rPr>
              <a:t>viên</a:t>
            </a:r>
            <a:r>
              <a:rPr lang="en-US" sz="3200" dirty="0" smtClean="0">
                <a:solidFill>
                  <a:srgbClr val="FF66FF"/>
                </a:solidFill>
                <a:latin typeface="Times New Roman" panose="02020603050405020304" pitchFamily="18" charset="0"/>
                <a:cs typeface="Times New Roman" panose="02020603050405020304" pitchFamily="18" charset="0"/>
              </a:rPr>
              <a:t>: </a:t>
            </a:r>
            <a:r>
              <a:rPr lang="en-US" sz="3200" dirty="0" err="1" smtClean="0">
                <a:solidFill>
                  <a:srgbClr val="FF66FF"/>
                </a:solidFill>
                <a:latin typeface="Times New Roman" panose="02020603050405020304" pitchFamily="18" charset="0"/>
                <a:cs typeface="Times New Roman" panose="02020603050405020304" pitchFamily="18" charset="0"/>
              </a:rPr>
              <a:t>Vũ</a:t>
            </a:r>
            <a:r>
              <a:rPr lang="en-US" sz="3200" dirty="0" smtClean="0">
                <a:solidFill>
                  <a:srgbClr val="FF66FF"/>
                </a:solidFill>
                <a:latin typeface="Times New Roman" panose="02020603050405020304" pitchFamily="18" charset="0"/>
                <a:cs typeface="Times New Roman" panose="02020603050405020304" pitchFamily="18" charset="0"/>
              </a:rPr>
              <a:t> Minh </a:t>
            </a:r>
            <a:r>
              <a:rPr lang="en-US" sz="3200" dirty="0" err="1" smtClean="0">
                <a:solidFill>
                  <a:srgbClr val="FF66FF"/>
                </a:solidFill>
                <a:latin typeface="Times New Roman" panose="02020603050405020304" pitchFamily="18" charset="0"/>
                <a:cs typeface="Times New Roman" panose="02020603050405020304" pitchFamily="18" charset="0"/>
              </a:rPr>
              <a:t>Thùy</a:t>
            </a:r>
            <a:endParaRPr lang="en-US" sz="3200" dirty="0">
              <a:solidFill>
                <a:srgbClr val="FF66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16811" y="0"/>
            <a:ext cx="1675487" cy="1675487"/>
          </a:xfrm>
          <a:prstGeom prst="rect">
            <a:avLst/>
          </a:prstGeom>
        </p:spPr>
      </p:pic>
    </p:spTree>
    <p:extLst>
      <p:ext uri="{BB962C8B-B14F-4D97-AF65-F5344CB8AC3E}">
        <p14:creationId xmlns:p14="http://schemas.microsoft.com/office/powerpoint/2010/main" val="63540811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5730965"/>
          </a:xfrm>
          <a:prstGeom prst="rect">
            <a:avLst/>
          </a:prstGeom>
        </p:spPr>
      </p:pic>
      <p:sp>
        <p:nvSpPr>
          <p:cNvPr id="6" name="Rectangle 5"/>
          <p:cNvSpPr/>
          <p:nvPr/>
        </p:nvSpPr>
        <p:spPr>
          <a:xfrm>
            <a:off x="1065001" y="1050084"/>
            <a:ext cx="6772713" cy="1815882"/>
          </a:xfrm>
          <a:prstGeom prst="rect">
            <a:avLst/>
          </a:prstGeom>
        </p:spPr>
        <p:txBody>
          <a:bodyPr wrap="square">
            <a:spAutoFit/>
          </a:bodyPr>
          <a:lstStyle/>
          <a:p>
            <a:pPr algn="just"/>
            <a:r>
              <a:rPr lang="vi-VN" sz="2800" dirty="0">
                <a:solidFill>
                  <a:srgbClr val="006600"/>
                </a:solidFill>
                <a:latin typeface="Times New Roman" panose="02020603050405020304" pitchFamily="18" charset="0"/>
                <a:cs typeface="Times New Roman" panose="02020603050405020304" pitchFamily="18" charset="0"/>
              </a:rPr>
              <a:t>HS bước đầu biết thể hiện sở thích của mình khi tham gia vào hoạt động này và tìm được những người bạn có cùng sở thích giống mình để cùng chia </a:t>
            </a:r>
            <a:r>
              <a:rPr lang="vi-VN" sz="2800" dirty="0" smtClean="0">
                <a:solidFill>
                  <a:srgbClr val="006600"/>
                </a:solidFill>
                <a:latin typeface="Times New Roman" panose="02020603050405020304" pitchFamily="18" charset="0"/>
                <a:cs typeface="Times New Roman" panose="02020603050405020304" pitchFamily="18" charset="0"/>
              </a:rPr>
              <a:t>sẻ</a:t>
            </a:r>
            <a:r>
              <a:rPr lang="en-US" sz="2800" dirty="0" smtClean="0">
                <a:solidFill>
                  <a:srgbClr val="006600"/>
                </a:solidFill>
                <a:latin typeface="Times New Roman" panose="02020603050405020304" pitchFamily="18" charset="0"/>
                <a:cs typeface="Times New Roman" panose="02020603050405020304" pitchFamily="18" charset="0"/>
              </a:rPr>
              <a:t>.</a:t>
            </a:r>
            <a:endParaRPr lang="vi-VN" sz="2800" dirty="0">
              <a:solidFill>
                <a:srgbClr val="0066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869205" y="234538"/>
            <a:ext cx="2081019" cy="707886"/>
          </a:xfrm>
          <a:prstGeom prst="rect">
            <a:avLst/>
          </a:prstGeom>
        </p:spPr>
        <p:txBody>
          <a:bodyPr wrap="none">
            <a:spAutoFit/>
          </a:bodyPr>
          <a:lstStyle/>
          <a:p>
            <a:pPr algn="ctr"/>
            <a:r>
              <a:rPr lang="en-US" sz="4000" b="1" u="sng" dirty="0" err="1">
                <a:solidFill>
                  <a:srgbClr val="FF0000"/>
                </a:solidFill>
                <a:latin typeface="Times New Roman" panose="02020603050405020304" pitchFamily="18" charset="0"/>
                <a:cs typeface="Times New Roman" panose="02020603050405020304" pitchFamily="18" charset="0"/>
              </a:rPr>
              <a:t>Kết</a:t>
            </a:r>
            <a:r>
              <a:rPr lang="en-US" sz="4000" b="1" u="sng"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luận</a:t>
            </a:r>
            <a:endParaRPr lang="en-US" sz="40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084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68491" y="1838522"/>
            <a:ext cx="4722768"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Bạn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cùng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tiến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của</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em</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ai</a:t>
            </a:r>
            <a:r>
              <a:rPr lang="en-US" sz="2800" dirty="0">
                <a:solidFill>
                  <a:srgbClr val="FF0000"/>
                </a:solidFill>
                <a:latin typeface="Arial" pitchFamily="34" charset="0"/>
                <a:cs typeface="Arial" pitchFamily="34" charset="0"/>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873"/>
            <a:ext cx="2009775" cy="1847850"/>
          </a:xfrm>
          <a:prstGeom prst="rect">
            <a:avLst/>
          </a:prstGeom>
        </p:spPr>
      </p:pic>
      <p:sp>
        <p:nvSpPr>
          <p:cNvPr id="6" name="Rectangle 5"/>
          <p:cNvSpPr/>
          <p:nvPr/>
        </p:nvSpPr>
        <p:spPr>
          <a:xfrm>
            <a:off x="417516" y="2378176"/>
            <a:ext cx="8305573" cy="954107"/>
          </a:xfrm>
          <a:prstGeom prst="rect">
            <a:avLst/>
          </a:prstGeom>
        </p:spPr>
        <p:txBody>
          <a:bodyPr wrap="square">
            <a:spAutoFit/>
          </a:bodyPr>
          <a:lstStyle/>
          <a:p>
            <a:pPr algn="just"/>
            <a:r>
              <a:rPr lang="vi-VN" sz="2800" dirty="0">
                <a:solidFill>
                  <a:srgbClr val="0000CC"/>
                </a:solidFill>
              </a:rPr>
              <a:t>Em đã thực hiện được những việc làm gì để cùng giúp đỡ nhau trong học tập? </a:t>
            </a:r>
          </a:p>
        </p:txBody>
      </p:sp>
      <p:sp>
        <p:nvSpPr>
          <p:cNvPr id="7" name="Rectangle 6"/>
          <p:cNvSpPr/>
          <p:nvPr/>
        </p:nvSpPr>
        <p:spPr>
          <a:xfrm>
            <a:off x="403002" y="3365152"/>
            <a:ext cx="8320087" cy="954107"/>
          </a:xfrm>
          <a:prstGeom prst="rect">
            <a:avLst/>
          </a:prstGeom>
        </p:spPr>
        <p:txBody>
          <a:bodyPr wrap="square">
            <a:spAutoFit/>
          </a:bodyPr>
          <a:lstStyle/>
          <a:p>
            <a:pPr algn="just"/>
            <a:r>
              <a:rPr lang="vi-VN" sz="2800" dirty="0">
                <a:solidFill>
                  <a:srgbClr val="0000CC"/>
                </a:solidFill>
              </a:rPr>
              <a:t>Em mong muốn tiếp tục thực hiện những việc làm đúng nào trong học tập? </a:t>
            </a:r>
          </a:p>
        </p:txBody>
      </p:sp>
      <p:sp>
        <p:nvSpPr>
          <p:cNvPr id="2" name="Rectangle 1"/>
          <p:cNvSpPr/>
          <p:nvPr/>
        </p:nvSpPr>
        <p:spPr>
          <a:xfrm>
            <a:off x="1890453" y="294414"/>
            <a:ext cx="7019870" cy="800219"/>
          </a:xfrm>
          <a:prstGeom prst="rect">
            <a:avLst/>
          </a:prstGeom>
        </p:spPr>
        <p:txBody>
          <a:bodyPr wrap="non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Hoạt động </a:t>
            </a:r>
            <a:r>
              <a:rPr lang="en-US" sz="3200" b="1" dirty="0">
                <a:solidFill>
                  <a:srgbClr val="FF0000"/>
                </a:solidFill>
                <a:latin typeface="Times New Roman" panose="02020603050405020304" pitchFamily="18" charset="0"/>
                <a:cs typeface="Times New Roman" panose="02020603050405020304" pitchFamily="18" charset="0"/>
              </a:rPr>
              <a:t>3</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0066CC"/>
                </a:solidFill>
                <a:latin typeface="Times New Roman" panose="02020603050405020304" pitchFamily="18" charset="0"/>
                <a:cs typeface="Times New Roman" panose="02020603050405020304" pitchFamily="18" charset="0"/>
              </a:rPr>
              <a:t>Lập</a:t>
            </a:r>
            <a:r>
              <a:rPr lang="vi-VN" sz="3200" b="1" u="sng" dirty="0">
                <a:solidFill>
                  <a:srgbClr val="0066CC"/>
                </a:solidFill>
                <a:latin typeface="Times New Roman" panose="02020603050405020304" pitchFamily="18" charset="0"/>
                <a:cs typeface="Times New Roman" panose="02020603050405020304" pitchFamily="18" charset="0"/>
              </a:rPr>
              <a:t> "Đôi bạn cùng tiến" </a:t>
            </a:r>
          </a:p>
          <a:p>
            <a:pPr algn="ct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575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Bài hát Tìm bạn thâ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715000"/>
          </a:xfrm>
          <a:prstGeom prst="rect">
            <a:avLst/>
          </a:prstGeom>
        </p:spPr>
      </p:pic>
    </p:spTree>
    <p:extLst>
      <p:ext uri="{BB962C8B-B14F-4D97-AF65-F5344CB8AC3E}">
        <p14:creationId xmlns:p14="http://schemas.microsoft.com/office/powerpoint/2010/main" val="1027255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5730965"/>
          </a:xfrm>
          <a:prstGeom prst="rect">
            <a:avLst/>
          </a:prstGeom>
        </p:spPr>
      </p:pic>
      <p:sp>
        <p:nvSpPr>
          <p:cNvPr id="2" name="TextBox 1"/>
          <p:cNvSpPr txBox="1"/>
          <p:nvPr/>
        </p:nvSpPr>
        <p:spPr>
          <a:xfrm>
            <a:off x="1719292" y="1746668"/>
            <a:ext cx="6291291" cy="830997"/>
          </a:xfrm>
          <a:prstGeom prst="rect">
            <a:avLst/>
          </a:prstGeom>
          <a:noFill/>
        </p:spPr>
        <p:txBody>
          <a:bodyPr wrap="square" rtlCol="0">
            <a:spAutoFit/>
          </a:bodyPr>
          <a:lstStyle/>
          <a:p>
            <a:r>
              <a:rPr lang="en-US" sz="4800" dirty="0" smtClean="0">
                <a:solidFill>
                  <a:srgbClr val="FF0000"/>
                </a:solidFill>
                <a:latin typeface="Times New Roman" panose="02020603050405020304" pitchFamily="18" charset="0"/>
                <a:cs typeface="Times New Roman" panose="02020603050405020304" pitchFamily="18" charset="0"/>
              </a:rPr>
              <a:t>Xin </a:t>
            </a:r>
            <a:r>
              <a:rPr lang="en-US" sz="4800" dirty="0" err="1" smtClean="0">
                <a:solidFill>
                  <a:srgbClr val="FF0000"/>
                </a:solidFill>
                <a:latin typeface="Times New Roman" panose="02020603050405020304" pitchFamily="18" charset="0"/>
                <a:cs typeface="Times New Roman" panose="02020603050405020304" pitchFamily="18" charset="0"/>
              </a:rPr>
              <a:t>chào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và</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hẹn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gặp</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lại</a:t>
            </a:r>
            <a:r>
              <a:rPr lang="en-US" sz="4800" dirty="0" smtClean="0">
                <a:solidFill>
                  <a:srgbClr val="FF0000"/>
                </a:solidFill>
                <a:latin typeface="Times New Roman" panose="02020603050405020304" pitchFamily="18" charset="0"/>
                <a:cs typeface="Times New Roman" panose="02020603050405020304" pitchFamily="18" charset="0"/>
              </a:rPr>
              <a:t>.</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783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304800"/>
            <a:ext cx="8360228" cy="1436913"/>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CC"/>
                </a:solidFill>
                <a:latin typeface="Times New Roman" panose="02020603050405020304" pitchFamily="18" charset="0"/>
                <a:ea typeface="Tahoma" pitchFamily="34" charset="0"/>
                <a:cs typeface="Times New Roman" panose="02020603050405020304" pitchFamily="18" charset="0"/>
              </a:rPr>
              <a:t>BÀI 2</a:t>
            </a:r>
            <a:endParaRPr lang="en-US" sz="2800" b="1" dirty="0" smtClean="0">
              <a:solidFill>
                <a:srgbClr val="0000CC"/>
              </a:solidFill>
              <a:latin typeface="Times New Roman" panose="02020603050405020304" pitchFamily="18" charset="0"/>
              <a:ea typeface="Tahoma" pitchFamily="34" charset="0"/>
              <a:cs typeface="Times New Roman" panose="02020603050405020304" pitchFamily="18" charset="0"/>
            </a:endParaRPr>
          </a:p>
          <a:p>
            <a:pPr algn="ctr"/>
            <a:r>
              <a:rPr lang="en-US" sz="4400" b="1" dirty="0" smtClean="0">
                <a:solidFill>
                  <a:srgbClr val="FF0000"/>
                </a:solidFill>
                <a:latin typeface="Times New Roman" panose="02020603050405020304" pitchFamily="18" charset="0"/>
                <a:ea typeface="Tahoma" pitchFamily="34" charset="0"/>
                <a:cs typeface="Times New Roman" panose="02020603050405020304" pitchFamily="18" charset="0"/>
              </a:rPr>
              <a:t>LÀM QUEN VỚI BẠN MỚI</a:t>
            </a:r>
            <a:endParaRPr lang="en-US" sz="41300" b="1" dirty="0" smtClean="0">
              <a:solidFill>
                <a:srgbClr val="FF0000"/>
              </a:solidFill>
              <a:latin typeface="Times New Roman" panose="02020603050405020304" pitchFamily="18" charset="0"/>
              <a:ea typeface="Tahoma"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519" y="2104571"/>
            <a:ext cx="7126337" cy="3332553"/>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latin typeface="Times New Roman" panose="02020603050405020304" pitchFamily="18" charset="0"/>
                <a:cs typeface="Times New Roman" panose="02020603050405020304" pitchFamily="18" charset="0"/>
              </a:rPr>
              <a:t>Mục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tiêu</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tiết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học</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dirty="0" smtClean="0">
                <a:solidFill>
                  <a:srgbClr val="0066CC"/>
                </a:solidFill>
                <a:latin typeface="Times New Roman" panose="02020603050405020304" pitchFamily="18" charset="0"/>
                <a:cs typeface="Times New Roman" panose="02020603050405020304" pitchFamily="18" charset="0"/>
              </a:rPr>
              <a:t>HS l</a:t>
            </a:r>
            <a:r>
              <a:rPr lang="vi-VN" dirty="0" smtClean="0">
                <a:solidFill>
                  <a:srgbClr val="0066CC"/>
                </a:solidFill>
                <a:latin typeface="Times New Roman" panose="02020603050405020304" pitchFamily="18" charset="0"/>
                <a:cs typeface="Times New Roman" panose="02020603050405020304" pitchFamily="18" charset="0"/>
              </a:rPr>
              <a:t>àm </a:t>
            </a:r>
            <a:r>
              <a:rPr lang="vi-VN" dirty="0">
                <a:solidFill>
                  <a:srgbClr val="0066CC"/>
                </a:solidFill>
                <a:latin typeface="Times New Roman" panose="02020603050405020304" pitchFamily="18" charset="0"/>
                <a:cs typeface="Times New Roman" panose="02020603050405020304" pitchFamily="18" charset="0"/>
              </a:rPr>
              <a:t>quen với các bạn học mới ở lớp 1 và ở trường tiểu </a:t>
            </a:r>
            <a:r>
              <a:rPr lang="vi-VN" dirty="0" smtClean="0">
                <a:solidFill>
                  <a:srgbClr val="0066CC"/>
                </a:solidFill>
                <a:latin typeface="Times New Roman" panose="02020603050405020304" pitchFamily="18" charset="0"/>
                <a:cs typeface="Times New Roman" panose="02020603050405020304" pitchFamily="18" charset="0"/>
              </a:rPr>
              <a:t>học</a:t>
            </a:r>
            <a:r>
              <a:rPr lang="en-US" dirty="0" smtClean="0">
                <a:solidFill>
                  <a:srgbClr val="0066CC"/>
                </a:solidFill>
                <a:latin typeface="Times New Roman" panose="02020603050405020304" pitchFamily="18" charset="0"/>
                <a:cs typeface="Times New Roman" panose="02020603050405020304" pitchFamily="18" charset="0"/>
              </a:rPr>
              <a:t>.</a:t>
            </a:r>
            <a:endParaRPr lang="en-US" b="1" dirty="0">
              <a:solidFill>
                <a:srgbClr val="0066CC"/>
              </a:solidFill>
              <a:latin typeface="Times New Roman" panose="02020603050405020304" pitchFamily="18" charset="0"/>
              <a:cs typeface="Times New Roman" panose="02020603050405020304" pitchFamily="18" charset="0"/>
            </a:endParaRPr>
          </a:p>
          <a:p>
            <a:r>
              <a:rPr lang="vi-VN" dirty="0" smtClean="0">
                <a:solidFill>
                  <a:srgbClr val="0066CC"/>
                </a:solidFill>
                <a:latin typeface="Times New Roman" panose="02020603050405020304" pitchFamily="18" charset="0"/>
                <a:cs typeface="Times New Roman" panose="02020603050405020304" pitchFamily="18" charset="0"/>
              </a:rPr>
              <a:t>Biết </a:t>
            </a:r>
            <a:r>
              <a:rPr lang="vi-VN" dirty="0">
                <a:solidFill>
                  <a:srgbClr val="0066CC"/>
                </a:solidFill>
                <a:latin typeface="Times New Roman" panose="02020603050405020304" pitchFamily="18" charset="0"/>
                <a:cs typeface="Times New Roman" panose="02020603050405020304" pitchFamily="18" charset="0"/>
              </a:rPr>
              <a:t>trò chuyện, trao đổi với các bạn cùng lớp về cảm xúc của bản thân mình.</a:t>
            </a:r>
            <a:endParaRPr lang="en-US" b="1" dirty="0">
              <a:solidFill>
                <a:srgbClr val="0066CC"/>
              </a:solidFill>
              <a:latin typeface="Times New Roman" panose="02020603050405020304" pitchFamily="18" charset="0"/>
              <a:cs typeface="Times New Roman" panose="02020603050405020304" pitchFamily="18" charset="0"/>
            </a:endParaRPr>
          </a:p>
          <a:p>
            <a:r>
              <a:rPr lang="vi-VN" dirty="0" smtClean="0">
                <a:solidFill>
                  <a:srgbClr val="0066CC"/>
                </a:solidFill>
                <a:latin typeface="Times New Roman" panose="02020603050405020304" pitchFamily="18" charset="0"/>
                <a:cs typeface="Times New Roman" panose="02020603050405020304" pitchFamily="18" charset="0"/>
              </a:rPr>
              <a:t>Phấn </a:t>
            </a:r>
            <a:r>
              <a:rPr lang="vi-VN" dirty="0">
                <a:solidFill>
                  <a:srgbClr val="0066CC"/>
                </a:solidFill>
                <a:latin typeface="Times New Roman" panose="02020603050405020304" pitchFamily="18" charset="0"/>
                <a:cs typeface="Times New Roman" panose="02020603050405020304" pitchFamily="18" charset="0"/>
              </a:rPr>
              <a:t>khởi, mạnh dạn, tự tin khi làm quen, trò chuyện cùng các bạn trong </a:t>
            </a:r>
            <a:r>
              <a:rPr lang="vi-VN" dirty="0" smtClean="0">
                <a:solidFill>
                  <a:srgbClr val="0066CC"/>
                </a:solidFill>
                <a:latin typeface="Times New Roman" panose="02020603050405020304" pitchFamily="18" charset="0"/>
                <a:cs typeface="Times New Roman" panose="02020603050405020304" pitchFamily="18" charset="0"/>
              </a:rPr>
              <a:t>lớp</a:t>
            </a:r>
            <a:r>
              <a:rPr lang="en-US" dirty="0" smtClean="0">
                <a:solidFill>
                  <a:srgbClr val="0066CC"/>
                </a:solidFill>
                <a:latin typeface="Times New Roman" panose="02020603050405020304" pitchFamily="18" charset="0"/>
                <a:cs typeface="Times New Roman" panose="02020603050405020304" pitchFamily="18" charset="0"/>
              </a:rPr>
              <a:t>.</a:t>
            </a:r>
            <a:endParaRPr lang="en-US" b="1" dirty="0">
              <a:solidFill>
                <a:srgbClr val="0066CC"/>
              </a:solidFill>
              <a:latin typeface="Times New Roman" panose="02020603050405020304" pitchFamily="18" charset="0"/>
              <a:cs typeface="Times New Roman" panose="02020603050405020304" pitchFamily="18" charset="0"/>
            </a:endParaRPr>
          </a:p>
          <a:p>
            <a:r>
              <a:rPr lang="it-IT" dirty="0" smtClean="0">
                <a:solidFill>
                  <a:srgbClr val="0066CC"/>
                </a:solidFill>
                <a:latin typeface="Times New Roman" panose="02020603050405020304" pitchFamily="18" charset="0"/>
                <a:cs typeface="Times New Roman" panose="02020603050405020304" pitchFamily="18" charset="0"/>
              </a:rPr>
              <a:t>HS </a:t>
            </a:r>
            <a:r>
              <a:rPr lang="it-IT" dirty="0">
                <a:solidFill>
                  <a:srgbClr val="0066CC"/>
                </a:solidFill>
                <a:latin typeface="Times New Roman" panose="02020603050405020304" pitchFamily="18" charset="0"/>
                <a:cs typeface="Times New Roman" panose="02020603050405020304" pitchFamily="18" charset="0"/>
              </a:rPr>
              <a:t>biết giới thiệu, làm quen với các bạn</a:t>
            </a:r>
            <a:endParaRPr lang="en-US" b="1" dirty="0">
              <a:solidFill>
                <a:srgbClr val="0066CC"/>
              </a:solidFill>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680171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60249" y="123486"/>
            <a:ext cx="4393600" cy="564463"/>
          </a:xfrm>
          <a:prstGeom prst="rect">
            <a:avLst/>
          </a:prstGeom>
        </p:spPr>
        <p:txBody>
          <a:bodyPr wrap="none" lIns="71323" tIns="35662" rIns="71323" bIns="35662">
            <a:spAutoFit/>
          </a:bodyP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Làm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quen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mới</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1014184"/>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TextBox 2"/>
          <p:cNvSpPr txBox="1"/>
          <p:nvPr/>
        </p:nvSpPr>
        <p:spPr>
          <a:xfrm>
            <a:off x="130629" y="128599"/>
            <a:ext cx="2917371" cy="584775"/>
          </a:xfrm>
          <a:prstGeom prst="rect">
            <a:avLst/>
          </a:prstGeom>
          <a:noFill/>
        </p:spPr>
        <p:txBody>
          <a:bodyPr wrap="square" rtlCol="0">
            <a:spAutoFit/>
          </a:bodyPr>
          <a:lstStyle/>
          <a:p>
            <a:r>
              <a:rPr lang="en-US" sz="3200" b="1" dirty="0" err="1" smtClean="0">
                <a:solidFill>
                  <a:srgbClr val="0000CC"/>
                </a:solidFill>
                <a:latin typeface="Times New Roman" panose="02020603050405020304" pitchFamily="18" charset="0"/>
                <a:cs typeface="Times New Roman" panose="02020603050405020304" pitchFamily="18" charset="0"/>
              </a:rPr>
              <a:t>Hoạt</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động</a:t>
            </a:r>
            <a:r>
              <a:rPr lang="en-US" sz="3200" b="1" dirty="0" smtClean="0">
                <a:solidFill>
                  <a:srgbClr val="0000CC"/>
                </a:solidFill>
                <a:latin typeface="Times New Roman" panose="02020603050405020304" pitchFamily="18" charset="0"/>
                <a:cs typeface="Times New Roman" panose="02020603050405020304" pitchFamily="18" charset="0"/>
              </a:rPr>
              <a:t> 1:</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67608" y="1082487"/>
            <a:ext cx="4145686" cy="523220"/>
          </a:xfrm>
          <a:prstGeom prst="rect">
            <a:avLst/>
          </a:prstGeom>
        </p:spPr>
        <p:txBody>
          <a:bodyPr wrap="non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Giới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quen</a:t>
            </a:r>
            <a:r>
              <a:rPr lang="en-US" sz="2800" b="1" dirty="0">
                <a:solidFill>
                  <a:srgbClr val="FF0000"/>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29" y="1721819"/>
            <a:ext cx="8541700" cy="3587792"/>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4206730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73600" y="152410"/>
            <a:ext cx="3149670" cy="502908"/>
          </a:xfrm>
          <a:prstGeom prst="rect">
            <a:avLst/>
          </a:prstGeom>
        </p:spPr>
        <p:txBody>
          <a:bodyPr wrap="none" lIns="71323" tIns="35662" rIns="71323" bIns="35662">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Giới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thân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999670"/>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8" name="Rectangle 7"/>
          <p:cNvSpPr/>
          <p:nvPr/>
        </p:nvSpPr>
        <p:spPr>
          <a:xfrm>
            <a:off x="469299" y="1217322"/>
            <a:ext cx="8207829" cy="2958502"/>
          </a:xfrm>
          <a:prstGeom prst="rect">
            <a:avLst/>
          </a:prstGeom>
        </p:spPr>
        <p:txBody>
          <a:bodyPr wrap="square">
            <a:spAutoFit/>
          </a:bodyPr>
          <a:lstStyle/>
          <a:p>
            <a:pPr algn="just">
              <a:lnSpc>
                <a:spcPct val="150000"/>
              </a:lnSpc>
            </a:pP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Các</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bạn</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hãy</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giới</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thiệu</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cho</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cô</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và</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cả</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lớp</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biết</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tên</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của</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mình</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nào</a:t>
            </a:r>
            <a:r>
              <a:rPr lang="en-US" sz="3200" dirty="0">
                <a:solidFill>
                  <a:srgbClr val="006600"/>
                </a:solidFill>
                <a:latin typeface="Times New Roman" panose="02020603050405020304" pitchFamily="18" charset="0"/>
                <a:cs typeface="Times New Roman" panose="02020603050405020304" pitchFamily="18" charset="0"/>
              </a:rPr>
              <a:t>? </a:t>
            </a:r>
            <a:endParaRPr lang="en-US" sz="3200" dirty="0" smtClean="0">
              <a:solidFill>
                <a:srgbClr val="006600"/>
              </a:solidFill>
              <a:latin typeface="Times New Roman" panose="02020603050405020304" pitchFamily="18" charset="0"/>
              <a:cs typeface="Times New Roman" panose="02020603050405020304" pitchFamily="18" charset="0"/>
            </a:endParaRPr>
          </a:p>
          <a:p>
            <a:pPr algn="just">
              <a:lnSpc>
                <a:spcPct val="150000"/>
              </a:lnSpc>
            </a:pPr>
            <a:r>
              <a:rPr lang="vi-VN" sz="3200" dirty="0" smtClean="0">
                <a:solidFill>
                  <a:srgbClr val="006600"/>
                </a:solidFill>
                <a:latin typeface="Times New Roman" panose="02020603050405020304" pitchFamily="18" charset="0"/>
                <a:cs typeface="Times New Roman" panose="02020603050405020304" pitchFamily="18" charset="0"/>
              </a:rPr>
              <a:t>+ </a:t>
            </a:r>
            <a:r>
              <a:rPr lang="vi-VN" sz="3200" dirty="0">
                <a:solidFill>
                  <a:srgbClr val="006600"/>
                </a:solidFill>
                <a:latin typeface="Times New Roman" panose="02020603050405020304" pitchFamily="18" charset="0"/>
                <a:cs typeface="Times New Roman" panose="02020603050405020304" pitchFamily="18" charset="0"/>
              </a:rPr>
              <a:t>Sau khi nghe các bạn giới thiệu tên, em nhớ được tên của những bạn nào</a:t>
            </a:r>
            <a:r>
              <a:rPr lang="vi-VN" sz="3200" dirty="0" smtClean="0">
                <a:solidFill>
                  <a:srgbClr val="006600"/>
                </a:solidFill>
                <a:latin typeface="Times New Roman" panose="02020603050405020304" pitchFamily="18" charset="0"/>
                <a:cs typeface="Times New Roman" panose="02020603050405020304" pitchFamily="18" charset="0"/>
              </a:rPr>
              <a:t>?</a:t>
            </a:r>
            <a:endParaRPr lang="vi-VN" sz="3200"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350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heckerboard(across)">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45143" y="79698"/>
            <a:ext cx="8868228" cy="545737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587828" y="520344"/>
            <a:ext cx="7932057" cy="1077218"/>
          </a:xfrm>
          <a:prstGeom prst="rect">
            <a:avLst/>
          </a:prstGeom>
        </p:spPr>
        <p:txBody>
          <a:bodyPr wrap="square">
            <a:spAutoFit/>
          </a:bodyPr>
          <a:lstStyle/>
          <a:p>
            <a:pPr algn="just"/>
            <a:r>
              <a:rPr lang="vi-VN" sz="3200" dirty="0">
                <a:solidFill>
                  <a:srgbClr val="FF0000"/>
                </a:solidFill>
                <a:latin typeface="+mj-lt"/>
              </a:rPr>
              <a:t> Theo em khi muốn làm quen với một người bạn mới chúng ta phải làm gì? </a:t>
            </a:r>
          </a:p>
        </p:txBody>
      </p:sp>
      <p:sp>
        <p:nvSpPr>
          <p:cNvPr id="3" name="Rectangle 2"/>
          <p:cNvSpPr/>
          <p:nvPr/>
        </p:nvSpPr>
        <p:spPr>
          <a:xfrm>
            <a:off x="2348494" y="2674928"/>
            <a:ext cx="5000171" cy="1569660"/>
          </a:xfrm>
          <a:prstGeom prst="rect">
            <a:avLst/>
          </a:prstGeom>
        </p:spPr>
        <p:txBody>
          <a:bodyPr wrap="square">
            <a:spAutoFit/>
          </a:bodyPr>
          <a:lstStyle/>
          <a:p>
            <a:r>
              <a:rPr lang="en-US" sz="3200" dirty="0" smtClean="0">
                <a:solidFill>
                  <a:srgbClr val="006600"/>
                </a:solidFill>
                <a:latin typeface="Arial" pitchFamily="34" charset="0"/>
                <a:cs typeface="Arial" pitchFamily="34" charset="0"/>
              </a:rPr>
              <a:t>- </a:t>
            </a:r>
            <a:r>
              <a:rPr lang="en-US" sz="3200" dirty="0" err="1" smtClean="0">
                <a:solidFill>
                  <a:srgbClr val="006600"/>
                </a:solidFill>
                <a:latin typeface="Times New Roman" panose="02020603050405020304" pitchFamily="18" charset="0"/>
                <a:cs typeface="Times New Roman" panose="02020603050405020304" pitchFamily="18" charset="0"/>
              </a:rPr>
              <a:t>Chào</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hỏi</a:t>
            </a:r>
            <a:endParaRPr lang="en-US" sz="3200" dirty="0">
              <a:solidFill>
                <a:srgbClr val="006600"/>
              </a:solidFill>
              <a:latin typeface="Times New Roman" panose="02020603050405020304" pitchFamily="18" charset="0"/>
              <a:cs typeface="Times New Roman" panose="02020603050405020304" pitchFamily="18" charset="0"/>
            </a:endParaRPr>
          </a:p>
          <a:p>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Hỏi</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tên</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của</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bạn</a:t>
            </a:r>
            <a:endParaRPr lang="en-US" sz="3200" dirty="0">
              <a:solidFill>
                <a:srgbClr val="006600"/>
              </a:solidFill>
              <a:latin typeface="Times New Roman" panose="02020603050405020304" pitchFamily="18" charset="0"/>
              <a:cs typeface="Times New Roman" panose="02020603050405020304" pitchFamily="18" charset="0"/>
            </a:endParaRPr>
          </a:p>
          <a:p>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Hỏi</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về</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sở</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thích</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của</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bạn</a:t>
            </a:r>
            <a:endParaRPr lang="en-US" sz="3200"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666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30629"/>
            <a:ext cx="8868228" cy="5428343"/>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5" name="Rounded Rectangle 4"/>
          <p:cNvSpPr/>
          <p:nvPr/>
        </p:nvSpPr>
        <p:spPr>
          <a:xfrm>
            <a:off x="530679" y="377371"/>
            <a:ext cx="8140700" cy="4891314"/>
          </a:xfrm>
          <a:prstGeom prst="roundRect">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b="1" dirty="0">
                <a:solidFill>
                  <a:schemeClr val="bg1"/>
                </a:solidFill>
                <a:latin typeface="Times New Roman" panose="02020603050405020304" pitchFamily="18" charset="0"/>
                <a:cs typeface="Times New Roman" panose="02020603050405020304" pitchFamily="18" charset="0"/>
              </a:rPr>
              <a:t>Trong lớp có nhiều bạn với những đặc điểm, tính cách, sở thích khác nhau. Việc tìm hiểu về thầy cô giáo và các bạn trong lớp qua các hoạt động tự giới thiệu và nhận diện nhau giúp HS tự tin trước tập thể lớp, bước đầu tạo những gắn kết trong mối quan hệ bạn </a:t>
            </a:r>
            <a:r>
              <a:rPr lang="vi-VN" sz="2800" b="1" dirty="0" smtClean="0">
                <a:solidFill>
                  <a:schemeClr val="bg1"/>
                </a:solidFill>
                <a:latin typeface="Times New Roman" panose="02020603050405020304" pitchFamily="18" charset="0"/>
                <a:cs typeface="Times New Roman" panose="02020603050405020304" pitchFamily="18" charset="0"/>
              </a:rPr>
              <a:t>bè</a:t>
            </a:r>
            <a:r>
              <a:rPr lang="en-US" sz="2800" b="1" dirty="0" smtClean="0">
                <a:solidFill>
                  <a:schemeClr val="bg1"/>
                </a:solidFill>
                <a:latin typeface="Times New Roman" panose="02020603050405020304" pitchFamily="18" charset="0"/>
                <a:cs typeface="Times New Roman" panose="02020603050405020304" pitchFamily="18" charset="0"/>
              </a:rPr>
              <a:t>.</a:t>
            </a:r>
            <a:endParaRPr lang="vi-VN"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424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 y="696686"/>
            <a:ext cx="9141569" cy="50183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943429"/>
            <a:ext cx="8868228" cy="4615543"/>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2" name="Rectangle 11"/>
          <p:cNvSpPr/>
          <p:nvPr/>
        </p:nvSpPr>
        <p:spPr>
          <a:xfrm>
            <a:off x="141049" y="0"/>
            <a:ext cx="2529860" cy="584775"/>
          </a:xfrm>
          <a:prstGeom prst="rect">
            <a:avLst/>
          </a:prstGeom>
        </p:spPr>
        <p:txBody>
          <a:bodyPr wrap="non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Hoạt động </a:t>
            </a:r>
            <a:r>
              <a:rPr lang="vi-VN" sz="3200" b="1" dirty="0" smtClean="0">
                <a:solidFill>
                  <a:srgbClr val="FF0000"/>
                </a:solidFill>
                <a:latin typeface="Times New Roman" panose="02020603050405020304" pitchFamily="18" charset="0"/>
                <a:cs typeface="Times New Roman" panose="02020603050405020304" pitchFamily="18" charset="0"/>
              </a:rPr>
              <a:t>2</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60556" y="51414"/>
            <a:ext cx="5403018" cy="523220"/>
          </a:xfrm>
          <a:prstGeom prst="rect">
            <a:avLst/>
          </a:prstGeom>
        </p:spPr>
        <p:txBody>
          <a:bodyPr wrap="none">
            <a:spAutoFit/>
          </a:bodyPr>
          <a:lstStyle/>
          <a:p>
            <a:r>
              <a:rPr lang="vi-VN" sz="2800" b="1" dirty="0">
                <a:solidFill>
                  <a:srgbClr val="006600"/>
                </a:solidFill>
                <a:latin typeface="Times New Roman" panose="02020603050405020304" pitchFamily="18" charset="0"/>
                <a:cs typeface="Times New Roman" panose="02020603050405020304" pitchFamily="18" charset="0"/>
              </a:rPr>
              <a:t>Trò chơi "Tìm bạn cùng sở thích"</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512" y="1105918"/>
            <a:ext cx="4948884" cy="2777937"/>
          </a:xfrm>
          <a:prstGeom prst="rect">
            <a:avLst/>
          </a:prstGeom>
          <a:effectLst>
            <a:glow rad="139700">
              <a:schemeClr val="accent5">
                <a:satMod val="175000"/>
                <a:alpha val="40000"/>
              </a:schemeClr>
            </a:glow>
          </a:effectLst>
        </p:spPr>
      </p:pic>
      <p:sp>
        <p:nvSpPr>
          <p:cNvPr id="4" name="Rectangle 3"/>
          <p:cNvSpPr/>
          <p:nvPr/>
        </p:nvSpPr>
        <p:spPr>
          <a:xfrm>
            <a:off x="682174" y="3875433"/>
            <a:ext cx="7982856" cy="1569660"/>
          </a:xfrm>
          <a:prstGeom prst="rect">
            <a:avLst/>
          </a:prstGeom>
        </p:spPr>
        <p:txBody>
          <a:bodyPr wrap="square">
            <a:spAutoFit/>
          </a:bodyPr>
          <a:lstStyle/>
          <a:p>
            <a:pPr algn="just"/>
            <a:r>
              <a:rPr lang="vi-VN" sz="2400" u="sng" dirty="0">
                <a:solidFill>
                  <a:srgbClr val="FF0000"/>
                </a:solidFill>
                <a:latin typeface="Times New Roman" panose="02020603050405020304" pitchFamily="18" charset="0"/>
                <a:cs typeface="Times New Roman" panose="02020603050405020304" pitchFamily="18" charset="0"/>
              </a:rPr>
              <a:t>Luật chơi: </a:t>
            </a:r>
          </a:p>
          <a:p>
            <a:pPr algn="just"/>
            <a:r>
              <a:rPr lang="vi-VN" sz="2400" dirty="0">
                <a:solidFill>
                  <a:srgbClr val="0000CC"/>
                </a:solidFill>
                <a:latin typeface="Times New Roman" panose="02020603050405020304" pitchFamily="18" charset="0"/>
                <a:cs typeface="Times New Roman" panose="02020603050405020304" pitchFamily="18" charset="0"/>
              </a:rPr>
              <a:t>+ Các em hãy hỏi thăm người bạn đang đứng cạnh mình xem bạn ấy tên gì và có sở thích như thế nào.</a:t>
            </a:r>
          </a:p>
          <a:p>
            <a:pPr algn="just"/>
            <a:r>
              <a:rPr lang="vi-VN" sz="2400" dirty="0">
                <a:solidFill>
                  <a:srgbClr val="0000CC"/>
                </a:solidFill>
                <a:latin typeface="Times New Roman" panose="02020603050405020304" pitchFamily="18" charset="0"/>
                <a:cs typeface="Times New Roman" panose="02020603050405020304" pitchFamily="18" charset="0"/>
              </a:rPr>
              <a:t>+ Tìm nhóm bạn có cùng sở thích.</a:t>
            </a:r>
          </a:p>
        </p:txBody>
      </p:sp>
    </p:spTree>
    <p:extLst>
      <p:ext uri="{BB962C8B-B14F-4D97-AF65-F5344CB8AC3E}">
        <p14:creationId xmlns:p14="http://schemas.microsoft.com/office/powerpoint/2010/main" val="57995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1794" y="59182"/>
            <a:ext cx="4671472" cy="461665"/>
          </a:xfrm>
          <a:prstGeom prst="rect">
            <a:avLst/>
          </a:prstGeom>
        </p:spPr>
        <p:txBody>
          <a:bodyPr wrap="none">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Giới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sở</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07" y="561300"/>
            <a:ext cx="3440793" cy="2298019"/>
          </a:xfrm>
          <a:prstGeom prst="rect">
            <a:avLst/>
          </a:prstGeom>
          <a:effectLst>
            <a:glow rad="139700">
              <a:schemeClr val="accent6">
                <a:satMod val="175000"/>
                <a:alpha val="40000"/>
              </a:schemeClr>
            </a:glo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3599" y="3325044"/>
            <a:ext cx="3466944" cy="1950156"/>
          </a:xfrm>
          <a:prstGeom prst="rect">
            <a:avLst/>
          </a:prstGeom>
          <a:effectLst>
            <a:glow rad="139700">
              <a:schemeClr val="accent6">
                <a:satMod val="175000"/>
                <a:alpha val="40000"/>
              </a:schemeClr>
            </a:glo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0971" y="585832"/>
            <a:ext cx="4267625" cy="2233835"/>
          </a:xfrm>
          <a:prstGeom prst="rect">
            <a:avLst/>
          </a:prstGeom>
          <a:effectLst>
            <a:glow rad="139700">
              <a:schemeClr val="accent6">
                <a:satMod val="175000"/>
                <a:alpha val="40000"/>
              </a:schemeClr>
            </a:glow>
          </a:effectLst>
        </p:spPr>
      </p:pic>
      <p:sp>
        <p:nvSpPr>
          <p:cNvPr id="9" name="Rectangle 8"/>
          <p:cNvSpPr/>
          <p:nvPr/>
        </p:nvSpPr>
        <p:spPr>
          <a:xfrm>
            <a:off x="1700912" y="2866249"/>
            <a:ext cx="1047082" cy="461665"/>
          </a:xfrm>
          <a:prstGeom prst="rect">
            <a:avLst/>
          </a:prstGeom>
        </p:spPr>
        <p:txBody>
          <a:bodyPr wrap="none">
            <a:spAutoFit/>
          </a:bodyPr>
          <a:lstStyle/>
          <a:p>
            <a:r>
              <a:rPr lang="en-US" sz="2400" dirty="0" err="1">
                <a:solidFill>
                  <a:srgbClr val="0000CC"/>
                </a:solidFill>
                <a:latin typeface="Times New Roman" panose="02020603050405020304" pitchFamily="18" charset="0"/>
                <a:cs typeface="Times New Roman" panose="02020603050405020304" pitchFamily="18" charset="0"/>
              </a:rPr>
              <a:t>Đá</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cầu</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846375" y="2844805"/>
            <a:ext cx="1372492" cy="461665"/>
          </a:xfrm>
          <a:prstGeom prst="rect">
            <a:avLst/>
          </a:prstGeom>
        </p:spPr>
        <p:txBody>
          <a:bodyPr wrap="none">
            <a:spAutoFit/>
          </a:bodyPr>
          <a:lstStyle/>
          <a:p>
            <a:r>
              <a:rPr lang="en-US" sz="2400" dirty="0" err="1">
                <a:solidFill>
                  <a:srgbClr val="0000CC"/>
                </a:solidFill>
                <a:latin typeface="Times New Roman" panose="02020603050405020304" pitchFamily="18" charset="0"/>
                <a:cs typeface="Times New Roman" panose="02020603050405020304" pitchFamily="18" charset="0"/>
              </a:rPr>
              <a:t>Nhảy</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dây</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863576" y="5254501"/>
            <a:ext cx="1200970" cy="461665"/>
          </a:xfrm>
          <a:prstGeom prst="rect">
            <a:avLst/>
          </a:prstGeom>
        </p:spPr>
        <p:txBody>
          <a:bodyPr wrap="none">
            <a:spAutoFit/>
          </a:bodyPr>
          <a:lstStyle/>
          <a:p>
            <a:r>
              <a:rPr lang="en-US" sz="2400" dirty="0" err="1">
                <a:solidFill>
                  <a:srgbClr val="0000CC"/>
                </a:solidFill>
                <a:latin typeface="Times New Roman" panose="02020603050405020304" pitchFamily="18" charset="0"/>
                <a:cs typeface="Times New Roman" panose="02020603050405020304" pitchFamily="18" charset="0"/>
              </a:rPr>
              <a:t>M</a:t>
            </a:r>
            <a:r>
              <a:rPr lang="en-US" sz="2400" dirty="0" err="1" smtClean="0">
                <a:solidFill>
                  <a:srgbClr val="0000CC"/>
                </a:solidFill>
                <a:latin typeface="Times New Roman" panose="02020603050405020304" pitchFamily="18" charset="0"/>
                <a:cs typeface="Times New Roman" panose="02020603050405020304" pitchFamily="18" charset="0"/>
              </a:rPr>
              <a:t>úa</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hát</a:t>
            </a:r>
            <a:endParaRPr lang="en-US" sz="2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3002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1206</TotalTime>
  <Words>410</Words>
  <Application>Microsoft Office PowerPoint</Application>
  <PresentationFormat>On-screen Show (16:10)</PresentationFormat>
  <Paragraphs>41</Paragraphs>
  <Slides>13</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Tahoma</vt:lpstr>
      <vt:lpstr>Arial</vt:lpstr>
      <vt:lpstr>Times New Roman</vt:lpstr>
      <vt:lpstr>宋体</vt:lpstr>
      <vt:lpstr>Office Theme</vt:lpstr>
      <vt:lpstr>PowerPoint Presentation</vt:lpstr>
      <vt:lpstr>PowerPoint Presentation</vt:lpstr>
      <vt:lpstr>Mục tiêu tiết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Windows User</cp:lastModifiedBy>
  <cp:revision>197</cp:revision>
  <dcterms:created xsi:type="dcterms:W3CDTF">2020-02-10T09:35:50Z</dcterms:created>
  <dcterms:modified xsi:type="dcterms:W3CDTF">2021-09-23T09:22:43Z</dcterms:modified>
</cp:coreProperties>
</file>