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4" r:id="rId2"/>
    <p:sldId id="283" r:id="rId3"/>
    <p:sldId id="271" r:id="rId4"/>
    <p:sldId id="277" r:id="rId5"/>
    <p:sldId id="279" r:id="rId6"/>
    <p:sldId id="281" r:id="rId7"/>
    <p:sldId id="280" r:id="rId8"/>
    <p:sldId id="257" r:id="rId9"/>
    <p:sldId id="264" r:id="rId10"/>
    <p:sldId id="265" r:id="rId11"/>
    <p:sldId id="266" r:id="rId12"/>
    <p:sldId id="267" r:id="rId13"/>
    <p:sldId id="268" r:id="rId14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993300"/>
    <a:srgbClr val="FF0000"/>
    <a:srgbClr val="00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>
        <p:scale>
          <a:sx n="46" d="100"/>
          <a:sy n="46" d="100"/>
        </p:scale>
        <p:origin x="-768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A8805-5741-4239-81DD-68564E069F17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64B56-3766-4709-AE9E-B68C39E67D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216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795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116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339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564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6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790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566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245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925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42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887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4000" r="2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20131-9E6B-4F05-BCF6-B47CA2407A1E}" type="datetimeFigureOut">
              <a:rPr lang="vi-VN" smtClean="0"/>
              <a:t>16/09/2021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418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0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1.gif"/><Relationship Id="rId12" Type="http://schemas.openxmlformats.org/officeDocument/2006/relationships/image" Target="../media/image24.gif"/><Relationship Id="rId2" Type="http://schemas.openxmlformats.org/officeDocument/2006/relationships/audio" Target="../media/audio1.wav"/><Relationship Id="rId16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3.gif"/><Relationship Id="rId5" Type="http://schemas.openxmlformats.org/officeDocument/2006/relationships/audio" Target="../media/audio4.wav"/><Relationship Id="rId15" Type="http://schemas.openxmlformats.org/officeDocument/2006/relationships/image" Target="../media/image19.png"/><Relationship Id="rId10" Type="http://schemas.openxmlformats.org/officeDocument/2006/relationships/image" Target="../media/image22.gif"/><Relationship Id="rId4" Type="http://schemas.openxmlformats.org/officeDocument/2006/relationships/audio" Target="../media/audio3.wav"/><Relationship Id="rId9" Type="http://schemas.openxmlformats.org/officeDocument/2006/relationships/image" Target="../media/image15.gif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24.gif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openxmlformats.org/officeDocument/2006/relationships/image" Target="../media/image23.gif"/><Relationship Id="rId5" Type="http://schemas.openxmlformats.org/officeDocument/2006/relationships/image" Target="../media/image14.png"/><Relationship Id="rId15" Type="http://schemas.openxmlformats.org/officeDocument/2006/relationships/image" Target="../media/image27.gif"/><Relationship Id="rId10" Type="http://schemas.openxmlformats.org/officeDocument/2006/relationships/image" Target="../media/image22.gif"/><Relationship Id="rId4" Type="http://schemas.openxmlformats.org/officeDocument/2006/relationships/audio" Target="../media/audio4.wav"/><Relationship Id="rId9" Type="http://schemas.openxmlformats.org/officeDocument/2006/relationships/image" Target="../media/image15.gif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16.gif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openxmlformats.org/officeDocument/2006/relationships/image" Target="../media/image24.gif"/><Relationship Id="rId5" Type="http://schemas.openxmlformats.org/officeDocument/2006/relationships/image" Target="../media/image14.png"/><Relationship Id="rId15" Type="http://schemas.openxmlformats.org/officeDocument/2006/relationships/image" Target="../media/image28.gif"/><Relationship Id="rId10" Type="http://schemas.openxmlformats.org/officeDocument/2006/relationships/image" Target="../media/image23.gif"/><Relationship Id="rId4" Type="http://schemas.openxmlformats.org/officeDocument/2006/relationships/audio" Target="../media/audio4.wav"/><Relationship Id="rId9" Type="http://schemas.openxmlformats.org/officeDocument/2006/relationships/image" Target="../media/image22.gif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IMG_3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" y="19456"/>
            <a:ext cx="2279432" cy="222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94"/>
          <p:cNvSpPr txBox="1">
            <a:spLocks noChangeArrowheads="1"/>
          </p:cNvSpPr>
          <p:nvPr/>
        </p:nvSpPr>
        <p:spPr bwMode="auto">
          <a:xfrm>
            <a:off x="2044720" y="2242348"/>
            <a:ext cx="8431702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MÔN: </a:t>
            </a:r>
            <a:r>
              <a:rPr lang="en-US" sz="3200" b="1" smtClean="0">
                <a:solidFill>
                  <a:srgbClr val="0000FF"/>
                </a:solidFill>
              </a:rPr>
              <a:t>TOÁN LỚP 2</a:t>
            </a:r>
            <a:endParaRPr lang="en-US" sz="3200" b="1">
              <a:solidFill>
                <a:srgbClr val="0000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                                    </a:t>
            </a:r>
            <a:endParaRPr lang="en-US" sz="3600" b="1">
              <a:solidFill>
                <a:srgbClr val="0000FF"/>
              </a:solidFill>
              <a:latin typeface="Bodoni MT Black" pitchFamily="18" charset="0"/>
            </a:endParaRPr>
          </a:p>
        </p:txBody>
      </p:sp>
      <p:sp>
        <p:nvSpPr>
          <p:cNvPr id="6" name="Text Box 191"/>
          <p:cNvSpPr txBox="1">
            <a:spLocks noChangeArrowheads="1"/>
          </p:cNvSpPr>
          <p:nvPr/>
        </p:nvSpPr>
        <p:spPr bwMode="auto">
          <a:xfrm>
            <a:off x="2325923" y="478979"/>
            <a:ext cx="8522885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TRƯỜNG TIỂU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HỌC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ĐOÀN KẾT</a:t>
            </a:r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Text Box 195"/>
          <p:cNvSpPr txBox="1">
            <a:spLocks noChangeArrowheads="1"/>
          </p:cNvSpPr>
          <p:nvPr/>
        </p:nvSpPr>
        <p:spPr bwMode="auto">
          <a:xfrm>
            <a:off x="2589042" y="2896602"/>
            <a:ext cx="73430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Tia số. Số liền trước-Số liền sau</a:t>
            </a:r>
            <a:endParaRPr lang="en-US" sz="36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8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6409" cy="2010708"/>
          </a:xfrm>
          <a:prstGeom prst="rect">
            <a:avLst/>
          </a:prstGeom>
        </p:spPr>
      </p:pic>
      <p:grpSp>
        <p:nvGrpSpPr>
          <p:cNvPr id="9" name="组合 107"/>
          <p:cNvGrpSpPr/>
          <p:nvPr/>
        </p:nvGrpSpPr>
        <p:grpSpPr>
          <a:xfrm>
            <a:off x="639624" y="3481241"/>
            <a:ext cx="1405096" cy="2687453"/>
            <a:chOff x="181346" y="1761375"/>
            <a:chExt cx="1517253" cy="2901593"/>
          </a:xfrm>
        </p:grpSpPr>
        <p:pic>
          <p:nvPicPr>
            <p:cNvPr id="10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1" name="图片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2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3" name="图片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68981" y="3330310"/>
            <a:ext cx="2176274" cy="3377231"/>
          </a:xfrm>
          <a:prstGeom prst="rect">
            <a:avLst/>
          </a:prstGeom>
        </p:spPr>
      </p:pic>
      <p:pic>
        <p:nvPicPr>
          <p:cNvPr id="15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079" cy="1620820"/>
          </a:xfrm>
          <a:prstGeom prst="rect">
            <a:avLst/>
          </a:prstGeom>
        </p:spPr>
      </p:pic>
      <p:pic>
        <p:nvPicPr>
          <p:cNvPr id="1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6387" y="4800725"/>
            <a:ext cx="2784027" cy="1620820"/>
          </a:xfrm>
          <a:prstGeom prst="rect">
            <a:avLst/>
          </a:prstGeom>
        </p:spPr>
      </p:pic>
      <p:sp>
        <p:nvSpPr>
          <p:cNvPr id="17" name="任意多边形 91"/>
          <p:cNvSpPr/>
          <p:nvPr/>
        </p:nvSpPr>
        <p:spPr>
          <a:xfrm>
            <a:off x="-6577" y="6171784"/>
            <a:ext cx="12190413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 110"/>
          <p:cNvSpPr/>
          <p:nvPr/>
        </p:nvSpPr>
        <p:spPr>
          <a:xfrm>
            <a:off x="-6576" y="6307434"/>
            <a:ext cx="12209865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任意多边形 111"/>
          <p:cNvSpPr/>
          <p:nvPr/>
        </p:nvSpPr>
        <p:spPr>
          <a:xfrm>
            <a:off x="-6577" y="6514892"/>
            <a:ext cx="12190413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263" y="666418"/>
            <a:ext cx="1817133" cy="15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9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2000" r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82638" y="284173"/>
            <a:ext cx="9526646" cy="696555"/>
            <a:chOff x="312976" y="258862"/>
            <a:chExt cx="9526646" cy="696555"/>
          </a:xfrm>
        </p:grpSpPr>
        <p:grpSp>
          <p:nvGrpSpPr>
            <p:cNvPr id="2" name="Group 1"/>
            <p:cNvGrpSpPr/>
            <p:nvPr/>
          </p:nvGrpSpPr>
          <p:grpSpPr>
            <a:xfrm>
              <a:off x="312976" y="258862"/>
              <a:ext cx="654049" cy="635000"/>
              <a:chOff x="7934325" y="85725"/>
              <a:chExt cx="654049" cy="6350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ysClr val="windowText" lastClr="000000"/>
                    </a:solidFill>
                    <a:latin typeface="UTM Avo" pitchFamily="18" charset="0"/>
                    <a:cs typeface="Times New Roman" pitchFamily="18" charset="0"/>
                  </a:rPr>
                  <a:t>4</a:t>
                </a:r>
                <a:endParaRPr lang="vi-VN" sz="32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054646" y="370642"/>
              <a:ext cx="87849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UTM Avo" pitchFamily="18" charset="0"/>
                  <a:cs typeface="Times New Roman" pitchFamily="18" charset="0"/>
                </a:rPr>
                <a:t>Chọn</a:t>
              </a:r>
              <a:r>
                <a:rPr lang="en-US" sz="3200" b="1" dirty="0" smtClean="0">
                  <a:latin typeface="UTM Avo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vo" pitchFamily="18" charset="0"/>
                  <a:cs typeface="Times New Roman" pitchFamily="18" charset="0"/>
                </a:rPr>
                <a:t>dấu</a:t>
              </a:r>
              <a:r>
                <a:rPr lang="en-US" sz="3200" b="1" dirty="0" smtClean="0">
                  <a:latin typeface="UTM Avo" pitchFamily="18" charset="0"/>
                  <a:cs typeface="Times New Roman" pitchFamily="18" charset="0"/>
                </a:rPr>
                <a:t> (&gt;, &lt;) </a:t>
              </a:r>
              <a:r>
                <a:rPr lang="en-US" sz="3200" b="1" dirty="0" err="1" smtClean="0">
                  <a:latin typeface="UTM Avo" pitchFamily="18" charset="0"/>
                  <a:cs typeface="Times New Roman" pitchFamily="18" charset="0"/>
                </a:rPr>
                <a:t>thích</a:t>
              </a:r>
              <a:r>
                <a:rPr lang="en-US" sz="3200" b="1" dirty="0" smtClean="0">
                  <a:latin typeface="UTM Avo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vo" pitchFamily="18" charset="0"/>
                  <a:cs typeface="Times New Roman" pitchFamily="18" charset="0"/>
                </a:rPr>
                <a:t>hợp</a:t>
              </a:r>
              <a:r>
                <a:rPr lang="en-US" sz="3200" b="1" dirty="0" smtClean="0">
                  <a:latin typeface="UTM Avo" pitchFamily="18" charset="0"/>
                  <a:cs typeface="Times New Roman" pitchFamily="18" charset="0"/>
                </a:rPr>
                <a:t>: 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2" y="2588493"/>
            <a:ext cx="21431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1774726" y="1141641"/>
            <a:ext cx="4456882" cy="1728192"/>
          </a:xfrm>
          <a:prstGeom prst="wedgeRoundRectCallout">
            <a:avLst>
              <a:gd name="adj1" fmla="val -44009"/>
              <a:gd name="adj2" fmla="val 6686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tia</a:t>
            </a:r>
            <a:r>
              <a:rPr lang="en-US" sz="28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đứng</a:t>
            </a:r>
            <a:r>
              <a:rPr lang="en-US" sz="28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đứng</a:t>
            </a:r>
            <a:r>
              <a:rPr lang="en-US" sz="28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đứng</a:t>
            </a:r>
            <a:r>
              <a:rPr lang="en-US" sz="28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đứng</a:t>
            </a:r>
            <a:r>
              <a:rPr lang="en-US" sz="28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26854" y="3182712"/>
            <a:ext cx="8784977" cy="822352"/>
            <a:chOff x="2710829" y="3057860"/>
            <a:chExt cx="8784977" cy="822352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710829" y="3232459"/>
              <a:ext cx="878497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070870" y="3057860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730943" y="3057860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391016" y="3057860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51089" y="3057860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351454" y="3057860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711162" y="3057860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371235" y="3057860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031308" y="3057860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691381" y="3057860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011527" y="3057860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9671600" y="3057860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10829" y="3356992"/>
              <a:ext cx="788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UTM Avo" pitchFamily="18" charset="0"/>
                  <a:cs typeface="Times New Roman" pitchFamily="18" charset="0"/>
                </a:rPr>
                <a:t>88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73304" y="3356992"/>
              <a:ext cx="662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UTM Avo" pitchFamily="18" charset="0"/>
                  <a:cs typeface="Times New Roman" pitchFamily="18" charset="0"/>
                </a:rPr>
                <a:t>89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35778" y="3356992"/>
              <a:ext cx="642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UTM Avo" pitchFamily="18" charset="0"/>
                  <a:cs typeface="Times New Roman" pitchFamily="18" charset="0"/>
                </a:rPr>
                <a:t>90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78546" y="3341519"/>
              <a:ext cx="662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UTM Avo" pitchFamily="18" charset="0"/>
                  <a:cs typeface="Times New Roman" pitchFamily="18" charset="0"/>
                </a:rPr>
                <a:t>91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41020" y="3341519"/>
              <a:ext cx="662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UTM Avo" pitchFamily="18" charset="0"/>
                  <a:cs typeface="Times New Roman" pitchFamily="18" charset="0"/>
                </a:rPr>
                <a:t>92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03494" y="3341519"/>
              <a:ext cx="734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UTM Avo" pitchFamily="18" charset="0"/>
                  <a:cs typeface="Times New Roman" pitchFamily="18" charset="0"/>
                </a:rPr>
                <a:t>93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37998" y="3341519"/>
              <a:ext cx="662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UTM Avo" pitchFamily="18" charset="0"/>
                  <a:cs typeface="Times New Roman" pitchFamily="18" charset="0"/>
                </a:rPr>
                <a:t>94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00472" y="3341519"/>
              <a:ext cx="7908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UTM Avo" pitchFamily="18" charset="0"/>
                  <a:cs typeface="Times New Roman" pitchFamily="18" charset="0"/>
                </a:rPr>
                <a:t>95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43240" y="3326046"/>
              <a:ext cx="662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UTM Avo" pitchFamily="18" charset="0"/>
                  <a:cs typeface="Times New Roman" pitchFamily="18" charset="0"/>
                </a:rPr>
                <a:t>96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705714" y="3326046"/>
              <a:ext cx="7738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UTM Avo" pitchFamily="18" charset="0"/>
                  <a:cs typeface="Times New Roman" pitchFamily="18" charset="0"/>
                </a:rPr>
                <a:t>97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368188" y="3326046"/>
              <a:ext cx="637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UTM Avo" pitchFamily="18" charset="0"/>
                  <a:cs typeface="Times New Roman" pitchFamily="18" charset="0"/>
                </a:rPr>
                <a:t>98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0331673" y="3057860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991750" y="3057860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9971632" y="3326046"/>
              <a:ext cx="7320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UTM Avo" pitchFamily="18" charset="0"/>
                  <a:cs typeface="Times New Roman" pitchFamily="18" charset="0"/>
                </a:rPr>
                <a:t>99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487694" y="3341519"/>
              <a:ext cx="8640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UTM Avo" pitchFamily="18" charset="0"/>
                  <a:cs typeface="Times New Roman" pitchFamily="18" charset="0"/>
                </a:rPr>
                <a:t>100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10141" y="501317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UTM Avo" pitchFamily="18" charset="0"/>
                <a:cs typeface="Times New Roman" pitchFamily="18" charset="0"/>
              </a:rPr>
              <a:t>88       91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42878" y="4989294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UTM Avo" pitchFamily="18" charset="0"/>
                <a:cs typeface="Times New Roman" pitchFamily="18" charset="0"/>
              </a:rPr>
              <a:t>92       90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67214" y="4956202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UTM Avo" pitchFamily="18" charset="0"/>
                <a:cs typeface="Times New Roman" pitchFamily="18" charset="0"/>
              </a:rPr>
              <a:t>98       89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47534" y="4941168"/>
            <a:ext cx="291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UTM Avo" pitchFamily="18" charset="0"/>
                <a:cs typeface="Times New Roman" pitchFamily="18" charset="0"/>
              </a:rPr>
              <a:t>95       100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264848" y="49771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122894" y="4991953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110932" y="495620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0127654" y="4956121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263783" y="4962391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&lt;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110932" y="4945129"/>
            <a:ext cx="648072" cy="78416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&lt;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122894" y="4965231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&gt;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0127654" y="4929399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&lt;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7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2000" r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084605" y="2348880"/>
            <a:ext cx="70268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latin typeface="UTM Avo" pitchFamily="18" charset="0"/>
                <a:cs typeface="Times New Roman" pitchFamily="18" charset="0"/>
              </a:rPr>
              <a:t>a) Theo </a:t>
            </a:r>
            <a:r>
              <a:rPr lang="en-US" sz="3200" b="1" dirty="0" err="1" smtClean="0">
                <a:latin typeface="UTM Avo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TM Avo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TM Avo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TM Avo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TM Avo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TM Avo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latin typeface="UTM Avo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endParaRPr lang="en-US" sz="3200" b="1" dirty="0" smtClean="0">
              <a:latin typeface="UTM Avo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200" b="1" dirty="0" smtClean="0">
                <a:latin typeface="UTM Avo" pitchFamily="18" charset="0"/>
                <a:cs typeface="Times New Roman" pitchFamily="18" charset="0"/>
              </a:rPr>
              <a:t>b) Theo </a:t>
            </a:r>
            <a:r>
              <a:rPr lang="en-US" sz="3200" b="1" dirty="0" err="1" smtClean="0">
                <a:latin typeface="UTM Avo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TM Avo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TM Avo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TM Avo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TM Avo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TM Avo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latin typeface="UTM Avo" pitchFamily="18" charset="0"/>
                <a:cs typeface="Times New Roman" pitchFamily="18" charset="0"/>
              </a:rPr>
              <a:t>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513005" y="1340768"/>
            <a:ext cx="1080120" cy="1034121"/>
            <a:chOff x="1846734" y="1340768"/>
            <a:chExt cx="1728192" cy="162450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134766" y="1768300"/>
              <a:ext cx="1152128" cy="91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UTM Avo" pitchFamily="18" charset="0"/>
                  <a:cs typeface="Times New Roman" pitchFamily="18" charset="0"/>
                </a:rPr>
                <a:t>30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474075" y="1393515"/>
            <a:ext cx="1080120" cy="1034121"/>
            <a:chOff x="1846734" y="1340768"/>
            <a:chExt cx="1728192" cy="1624501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2134766" y="1768300"/>
              <a:ext cx="1152128" cy="91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UTM Avo" pitchFamily="18" charset="0"/>
                  <a:cs typeface="Times New Roman" pitchFamily="18" charset="0"/>
                </a:rPr>
                <a:t>23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479674" y="1340769"/>
            <a:ext cx="1080120" cy="1034121"/>
            <a:chOff x="1846734" y="1340768"/>
            <a:chExt cx="1728192" cy="1624501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2170158" y="1692698"/>
              <a:ext cx="1152128" cy="91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UTM Avo" pitchFamily="18" charset="0"/>
                  <a:cs typeface="Times New Roman" pitchFamily="18" charset="0"/>
                </a:rPr>
                <a:t>47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388147" y="1405490"/>
            <a:ext cx="1080120" cy="1034121"/>
            <a:chOff x="1846734" y="1340768"/>
            <a:chExt cx="1728192" cy="1624501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2134766" y="1768300"/>
              <a:ext cx="1152128" cy="91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UTM Avo" pitchFamily="18" charset="0"/>
                  <a:cs typeface="Times New Roman" pitchFamily="18" charset="0"/>
                </a:rPr>
                <a:t>69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57581" y="476672"/>
            <a:ext cx="9526646" cy="696555"/>
            <a:chOff x="312976" y="258862"/>
            <a:chExt cx="9526646" cy="696555"/>
          </a:xfrm>
        </p:grpSpPr>
        <p:grpSp>
          <p:nvGrpSpPr>
            <p:cNvPr id="48" name="Group 47"/>
            <p:cNvGrpSpPr/>
            <p:nvPr/>
          </p:nvGrpSpPr>
          <p:grpSpPr>
            <a:xfrm>
              <a:off x="312976" y="258862"/>
              <a:ext cx="654049" cy="635000"/>
              <a:chOff x="7934325" y="85725"/>
              <a:chExt cx="654049" cy="63500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ysClr val="windowText" lastClr="000000"/>
                    </a:solidFill>
                    <a:latin typeface="UTM Avo" pitchFamily="18" charset="0"/>
                    <a:cs typeface="Times New Roman" pitchFamily="18" charset="0"/>
                  </a:rPr>
                  <a:t>5</a:t>
                </a:r>
                <a:endParaRPr lang="vi-VN" sz="32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1054646" y="370642"/>
              <a:ext cx="87849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UTM Avo" pitchFamily="18" charset="0"/>
                  <a:cs typeface="Times New Roman" pitchFamily="18" charset="0"/>
                </a:rPr>
                <a:t>Sắp</a:t>
              </a:r>
              <a:r>
                <a:rPr lang="en-US" sz="3200" b="1" dirty="0" smtClean="0">
                  <a:latin typeface="UTM Avo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vo" pitchFamily="18" charset="0"/>
                  <a:cs typeface="Times New Roman" pitchFamily="18" charset="0"/>
                </a:rPr>
                <a:t>xếp</a:t>
              </a:r>
              <a:r>
                <a:rPr lang="en-US" sz="3200" b="1" dirty="0" smtClean="0">
                  <a:latin typeface="UTM Avo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vo" pitchFamily="18" charset="0"/>
                  <a:cs typeface="Times New Roman" pitchFamily="18" charset="0"/>
                </a:rPr>
                <a:t>các</a:t>
              </a:r>
              <a:r>
                <a:rPr lang="en-US" sz="3200" b="1" dirty="0" smtClean="0">
                  <a:latin typeface="UTM Avo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vo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UTM Avo" pitchFamily="18" charset="0"/>
                  <a:cs typeface="Times New Roman" pitchFamily="18" charset="0"/>
                </a:rPr>
                <a:t>: 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414686" y="3355509"/>
            <a:ext cx="1080120" cy="1034121"/>
            <a:chOff x="1846734" y="1340768"/>
            <a:chExt cx="1728192" cy="1624501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2134766" y="1768300"/>
              <a:ext cx="1152128" cy="91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UTM Avo" pitchFamily="18" charset="0"/>
                  <a:cs typeface="Times New Roman" pitchFamily="18" charset="0"/>
                </a:rPr>
                <a:t>23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585638" y="3355508"/>
            <a:ext cx="1080120" cy="1034121"/>
            <a:chOff x="1846734" y="1340768"/>
            <a:chExt cx="1728192" cy="162450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2134766" y="1768300"/>
              <a:ext cx="1152128" cy="91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UTM Avo" pitchFamily="18" charset="0"/>
                  <a:cs typeface="Times New Roman" pitchFamily="18" charset="0"/>
                </a:rPr>
                <a:t>30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803045" y="3402991"/>
            <a:ext cx="1080120" cy="1034121"/>
            <a:chOff x="1846734" y="1340768"/>
            <a:chExt cx="1728192" cy="1624501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2170158" y="1692698"/>
              <a:ext cx="1152128" cy="91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UTM Avo" pitchFamily="18" charset="0"/>
                  <a:cs typeface="Times New Roman" pitchFamily="18" charset="0"/>
                </a:rPr>
                <a:t>47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145717" y="3402348"/>
            <a:ext cx="1080120" cy="1034121"/>
            <a:chOff x="1846734" y="1340768"/>
            <a:chExt cx="1728192" cy="1624501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2134766" y="1768300"/>
              <a:ext cx="1152128" cy="91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UTM Avo" pitchFamily="18" charset="0"/>
                  <a:cs typeface="Times New Roman" pitchFamily="18" charset="0"/>
                </a:rPr>
                <a:t>69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414686" y="5395868"/>
            <a:ext cx="1080120" cy="1034121"/>
            <a:chOff x="1846734" y="1340768"/>
            <a:chExt cx="1728192" cy="1624501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2134766" y="1768300"/>
              <a:ext cx="1152128" cy="91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UTM Avo" pitchFamily="18" charset="0"/>
                  <a:cs typeface="Times New Roman" pitchFamily="18" charset="0"/>
                </a:rPr>
                <a:t>69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549156" y="5395868"/>
            <a:ext cx="1080120" cy="1034121"/>
            <a:chOff x="1846734" y="1340768"/>
            <a:chExt cx="1728192" cy="1624501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2170158" y="1692698"/>
              <a:ext cx="1152128" cy="91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UTM Avo" pitchFamily="18" charset="0"/>
                  <a:cs typeface="Times New Roman" pitchFamily="18" charset="0"/>
                </a:rPr>
                <a:t>47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803045" y="5395225"/>
            <a:ext cx="1080120" cy="1034121"/>
            <a:chOff x="1846734" y="1340768"/>
            <a:chExt cx="1728192" cy="1624501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2134766" y="1768300"/>
              <a:ext cx="1152128" cy="91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UTM Avo" pitchFamily="18" charset="0"/>
                  <a:cs typeface="Times New Roman" pitchFamily="18" charset="0"/>
                </a:rPr>
                <a:t>30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111430" y="5390234"/>
            <a:ext cx="1080120" cy="1034121"/>
            <a:chOff x="1846734" y="1340768"/>
            <a:chExt cx="1728192" cy="1624501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2134766" y="1768300"/>
              <a:ext cx="1152128" cy="91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UTM Avo" pitchFamily="18" charset="0"/>
                  <a:cs typeface="Times New Roman" pitchFamily="18" charset="0"/>
                </a:rPr>
                <a:t>23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333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2000" r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593904" y="929910"/>
            <a:ext cx="10979912" cy="5300982"/>
            <a:chOff x="341926" y="208486"/>
            <a:chExt cx="11441759" cy="5883467"/>
          </a:xfrm>
        </p:grpSpPr>
        <p:pic>
          <p:nvPicPr>
            <p:cNvPr id="3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4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5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6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7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109" y="4267988"/>
            <a:ext cx="2464376" cy="19629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50990" y="98072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Dặn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dò</a:t>
            </a:r>
            <a:endParaRPr lang="vi-VN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8893" y="974671"/>
            <a:ext cx="2208207" cy="792549"/>
          </a:xfrm>
          <a:prstGeom prst="rect">
            <a:avLst/>
          </a:prstGeom>
        </p:spPr>
      </p:pic>
      <p:pic>
        <p:nvPicPr>
          <p:cNvPr id="11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5118" y="3015149"/>
            <a:ext cx="2523963" cy="2505673"/>
          </a:xfrm>
          <a:prstGeom prst="rect">
            <a:avLst/>
          </a:prstGeom>
        </p:spPr>
      </p:pic>
      <p:pic>
        <p:nvPicPr>
          <p:cNvPr id="12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2957" y="2142491"/>
            <a:ext cx="457240" cy="481626"/>
          </a:xfrm>
          <a:prstGeom prst="rect">
            <a:avLst/>
          </a:prstGeom>
        </p:spPr>
      </p:pic>
      <p:pic>
        <p:nvPicPr>
          <p:cNvPr id="13" name="148">
            <a:extLst>
              <a:ext uri="{FF2B5EF4-FFF2-40B4-BE49-F238E27FC236}">
                <a16:creationId xmlns=""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2957" y="2624117"/>
            <a:ext cx="1030313" cy="1024217"/>
          </a:xfrm>
          <a:prstGeom prst="rect">
            <a:avLst/>
          </a:prstGeom>
        </p:spPr>
      </p:pic>
      <p:pic>
        <p:nvPicPr>
          <p:cNvPr id="14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40494" y="64980"/>
            <a:ext cx="896190" cy="1012024"/>
          </a:xfrm>
          <a:prstGeom prst="rect">
            <a:avLst/>
          </a:prstGeom>
        </p:spPr>
      </p:pic>
      <p:pic>
        <p:nvPicPr>
          <p:cNvPr id="15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36684" y="-33185"/>
            <a:ext cx="969348" cy="1091279"/>
          </a:xfrm>
          <a:prstGeom prst="rect">
            <a:avLst/>
          </a:prstGeom>
        </p:spPr>
      </p:pic>
      <p:pic>
        <p:nvPicPr>
          <p:cNvPr id="16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75981" y="24723"/>
            <a:ext cx="768163" cy="883997"/>
          </a:xfrm>
          <a:prstGeom prst="rect">
            <a:avLst/>
          </a:prstGeom>
        </p:spPr>
      </p:pic>
      <p:pic>
        <p:nvPicPr>
          <p:cNvPr id="17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307100" y="67409"/>
            <a:ext cx="768163" cy="890093"/>
          </a:xfrm>
          <a:prstGeom prst="rect">
            <a:avLst/>
          </a:prstGeom>
        </p:spPr>
      </p:pic>
      <p:pic>
        <p:nvPicPr>
          <p:cNvPr id="18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72340" y="2790673"/>
            <a:ext cx="871804" cy="86570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430689" y="2068385"/>
            <a:ext cx="86134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Tia </a:t>
            </a:r>
            <a:r>
              <a:rPr lang="en-US" sz="36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liền</a:t>
            </a:r>
            <a:r>
              <a:rPr lang="en-US" sz="36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trước</a:t>
            </a:r>
            <a:r>
              <a:rPr lang="en-US" sz="36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liền</a:t>
            </a:r>
            <a:r>
              <a:rPr lang="en-US" sz="36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b="1" dirty="0" err="1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Chuẩn</a:t>
            </a:r>
            <a:r>
              <a:rPr lang="en-US" sz="36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- xi - </a:t>
            </a:r>
            <a:r>
              <a:rPr lang="en-US" sz="3600" b="1" dirty="0" err="1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mét</a:t>
            </a:r>
            <a:r>
              <a:rPr lang="en-US" sz="36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.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1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2000" r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482" y="14028"/>
            <a:ext cx="12287895" cy="68439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9619" y="2060848"/>
            <a:ext cx="9404126" cy="2951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5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219" y="53772"/>
            <a:ext cx="12422632" cy="6804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654" y="1099903"/>
            <a:ext cx="4630759" cy="51239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871288" y="3413806"/>
            <a:ext cx="418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4654" y="4764156"/>
            <a:ext cx="418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92" y="4636402"/>
            <a:ext cx="1096820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296" y="2793982"/>
            <a:ext cx="1096819" cy="1096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1743097" y="1099902"/>
            <a:ext cx="6159118" cy="1077218"/>
          </a:xfrm>
          <a:prstGeom prst="rect">
            <a:avLst/>
          </a:prstGeom>
          <a:solidFill>
            <a:srgbClr val="CC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 biết được số liền trước, số liền sau của một số cho trước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13057" y="864551"/>
            <a:ext cx="3112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43097" y="2793982"/>
            <a:ext cx="6159118" cy="1077218"/>
          </a:xfrm>
          <a:prstGeom prst="rect">
            <a:avLst/>
          </a:prstGeom>
          <a:solidFill>
            <a:srgbClr val="CC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 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nhận biết tia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sử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 số để so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43097" y="4957889"/>
            <a:ext cx="6159118" cy="584775"/>
          </a:xfrm>
          <a:prstGeom prst="rect">
            <a:avLst/>
          </a:prstGeom>
          <a:solidFill>
            <a:srgbClr val="CC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 xếp thứ tự các số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图片 46127" descr="png-07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78" y="1099902"/>
            <a:ext cx="1096819" cy="10969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9637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0652" y="1484784"/>
            <a:ext cx="6264696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KHỞI ĐỘNG</a:t>
            </a:r>
            <a:endParaRPr lang="en-US" sz="115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7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35" y="0"/>
            <a:ext cx="3611199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95525" y="1395500"/>
            <a:ext cx="61168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  <a:endParaRPr lang="en-US" sz="8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76" y="2841837"/>
            <a:ext cx="1595652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367" y="2379174"/>
            <a:ext cx="2719587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821" y="3201544"/>
            <a:ext cx="1980906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6691" y="5417842"/>
            <a:ext cx="1134387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4931" y="5417842"/>
            <a:ext cx="1134387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052" y="5417842"/>
            <a:ext cx="1134387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477" y="5417842"/>
            <a:ext cx="1134387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26739" y="6050477"/>
            <a:ext cx="10237113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15220" y="2537037"/>
            <a:ext cx="81269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766" y="4555482"/>
            <a:ext cx="1666448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07" y="4489550"/>
            <a:ext cx="1666448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76" y="2841837"/>
            <a:ext cx="1595652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54299" y="3981875"/>
            <a:ext cx="2882949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761" y="330406"/>
            <a:ext cx="2214390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31" y="2209366"/>
            <a:ext cx="261123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9"/>
            <a:ext cx="1414395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270603" y="1268760"/>
            <a:ext cx="6994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16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53" y="4489550"/>
            <a:ext cx="1666448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411" y="4555483"/>
            <a:ext cx="1923156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1102051" y="5377701"/>
            <a:ext cx="823031" cy="81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6691" y="5417842"/>
            <a:ext cx="1134387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651" y="4489551"/>
            <a:ext cx="1923156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140291" y="5311769"/>
            <a:ext cx="823031" cy="816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4931" y="5417842"/>
            <a:ext cx="1134387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772" y="4527651"/>
            <a:ext cx="1923156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28" y="4527650"/>
            <a:ext cx="1666448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160412" y="5349869"/>
            <a:ext cx="823031" cy="816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052" y="5417842"/>
            <a:ext cx="1134387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57" y="4343308"/>
            <a:ext cx="1469834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477" y="5417842"/>
            <a:ext cx="1134387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600" y="8859"/>
            <a:ext cx="9405740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26739" y="6061820"/>
            <a:ext cx="10237113" cy="823564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B                   C                  D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270603" y="1762904"/>
            <a:ext cx="6994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15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270603" y="2257048"/>
            <a:ext cx="6994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18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270603" y="2751193"/>
            <a:ext cx="6994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19</a:t>
            </a:r>
          </a:p>
        </p:txBody>
      </p:sp>
    </p:spTree>
    <p:extLst>
      <p:ext uri="{BB962C8B-B14F-4D97-AF65-F5344CB8AC3E}">
        <p14:creationId xmlns:p14="http://schemas.microsoft.com/office/powerpoint/2010/main" val="386167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28" y="4527650"/>
            <a:ext cx="1666448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53" y="4489550"/>
            <a:ext cx="1666448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21" y="4392304"/>
            <a:ext cx="2107434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53" y="4385097"/>
            <a:ext cx="2108386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766" y="4555482"/>
            <a:ext cx="1666448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07" y="4489550"/>
            <a:ext cx="1666448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76" y="2841837"/>
            <a:ext cx="1595652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3389" y="3952202"/>
            <a:ext cx="2882949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761" y="330406"/>
            <a:ext cx="2214390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31" y="2209366"/>
            <a:ext cx="261123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9"/>
            <a:ext cx="1414395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411" y="4555483"/>
            <a:ext cx="1923156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1102051" y="5377701"/>
            <a:ext cx="823031" cy="81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6691" y="5417842"/>
            <a:ext cx="1134387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524" y="4338724"/>
            <a:ext cx="1430675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4931" y="5417842"/>
            <a:ext cx="1134387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052" y="5417842"/>
            <a:ext cx="1134387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477" y="5417842"/>
            <a:ext cx="1134387" cy="12732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2396346" y="5377700"/>
            <a:ext cx="823031" cy="816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55341" y="5298323"/>
            <a:ext cx="823031" cy="8166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26739" y="6061820"/>
            <a:ext cx="10237113" cy="823564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B                   C                  D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270603" y="1268760"/>
            <a:ext cx="6994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16</a:t>
            </a:r>
          </a:p>
        </p:txBody>
      </p:sp>
      <p:sp>
        <p:nvSpPr>
          <p:cNvPr id="37" name="Rounded Rectangular Callout 36"/>
          <p:cNvSpPr/>
          <p:nvPr/>
        </p:nvSpPr>
        <p:spPr>
          <a:xfrm>
            <a:off x="2150600" y="8859"/>
            <a:ext cx="9405740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270603" y="1762904"/>
            <a:ext cx="6994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17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270603" y="2257048"/>
            <a:ext cx="6994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18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70603" y="2751193"/>
            <a:ext cx="6994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19</a:t>
            </a:r>
          </a:p>
        </p:txBody>
      </p:sp>
    </p:spTree>
    <p:extLst>
      <p:ext uri="{BB962C8B-B14F-4D97-AF65-F5344CB8AC3E}">
        <p14:creationId xmlns:p14="http://schemas.microsoft.com/office/powerpoint/2010/main" val="204964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5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25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500"/>
                            </p:stCondLst>
                            <p:childTnLst>
                              <p:par>
                                <p:cTn id="17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50"/>
                            </p:stCondLst>
                            <p:childTnLst>
                              <p:par>
                                <p:cTn id="21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500"/>
                            </p:stCondLst>
                            <p:childTnLst>
                              <p:par>
                                <p:cTn id="2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7" grpId="0" animBg="1"/>
      <p:bldP spid="38" grpId="0" build="allAtOnce"/>
      <p:bldP spid="39" grpId="0" build="allAtOnce"/>
      <p:bldP spid="4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766" y="4555482"/>
            <a:ext cx="1666448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07" y="4489550"/>
            <a:ext cx="1666448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28" y="4527650"/>
            <a:ext cx="1666448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76" y="2841837"/>
            <a:ext cx="1595652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140122" y="3960547"/>
            <a:ext cx="2882949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761" y="330406"/>
            <a:ext cx="2214390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31" y="2209366"/>
            <a:ext cx="261123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9"/>
            <a:ext cx="1414395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53" y="4489550"/>
            <a:ext cx="1666448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411" y="4555483"/>
            <a:ext cx="1923156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1102051" y="5377701"/>
            <a:ext cx="823031" cy="81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6691" y="5417842"/>
            <a:ext cx="1134387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651" y="4489551"/>
            <a:ext cx="1923156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140291" y="5311769"/>
            <a:ext cx="823031" cy="816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4931" y="5417842"/>
            <a:ext cx="1134387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788" y="4347069"/>
            <a:ext cx="1415616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052" y="5417842"/>
            <a:ext cx="1134387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53" y="4385097"/>
            <a:ext cx="2108386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477" y="5417842"/>
            <a:ext cx="1134387" cy="12732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2396346" y="5377700"/>
            <a:ext cx="823031" cy="8166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26739" y="6061820"/>
            <a:ext cx="10237113" cy="823564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B                   C                  D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270603" y="1268760"/>
            <a:ext cx="6994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28</a:t>
            </a:r>
          </a:p>
        </p:txBody>
      </p:sp>
      <p:sp>
        <p:nvSpPr>
          <p:cNvPr id="37" name="Rounded Rectangular Callout 36"/>
          <p:cNvSpPr/>
          <p:nvPr/>
        </p:nvSpPr>
        <p:spPr>
          <a:xfrm>
            <a:off x="2150600" y="8859"/>
            <a:ext cx="9405740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270603" y="1762904"/>
            <a:ext cx="6994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30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270603" y="2257048"/>
            <a:ext cx="6994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32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70603" y="2751193"/>
            <a:ext cx="6994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34</a:t>
            </a:r>
          </a:p>
        </p:txBody>
      </p:sp>
    </p:spTree>
    <p:extLst>
      <p:ext uri="{BB962C8B-B14F-4D97-AF65-F5344CB8AC3E}">
        <p14:creationId xmlns:p14="http://schemas.microsoft.com/office/powerpoint/2010/main" val="261336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5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250"/>
                            </p:stCondLst>
                            <p:childTnLst>
                              <p:par>
                                <p:cTn id="1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25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500"/>
                            </p:stCondLst>
                            <p:childTnLst>
                              <p:par>
                                <p:cTn id="17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50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50"/>
                            </p:stCondLst>
                            <p:childTnLst>
                              <p:par>
                                <p:cTn id="21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500"/>
                            </p:stCondLst>
                            <p:childTnLst>
                              <p:par>
                                <p:cTn id="2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7" grpId="0" animBg="1"/>
      <p:bldP spid="38" grpId="0" build="allAtOnce"/>
      <p:bldP spid="39" grpId="0" build="allAtOnce"/>
      <p:bldP spid="4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93304" y="542683"/>
            <a:ext cx="87129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err="1" smtClean="0">
                <a:ln w="11430"/>
                <a:solidFill>
                  <a:schemeClr val="bg1"/>
                </a:solidFill>
                <a:latin typeface="HP001 5 hàng"/>
                <a:cs typeface="Times New Roman" pitchFamily="18" charset="0"/>
              </a:rPr>
              <a:t>Thứ</a:t>
            </a:r>
            <a:r>
              <a:rPr lang="en-US" sz="3200" b="1" spc="50" smtClean="0">
                <a:ln w="11430"/>
                <a:solidFill>
                  <a:schemeClr val="bg1"/>
                </a:solidFill>
                <a:latin typeface="HP001 5 hàng"/>
                <a:cs typeface="Times New Roman" pitchFamily="18" charset="0"/>
              </a:rPr>
              <a:t> hai </a:t>
            </a:r>
            <a:r>
              <a:rPr lang="en-US" sz="3200" b="1" spc="50" dirty="0" err="1" smtClean="0">
                <a:ln w="11430"/>
                <a:solidFill>
                  <a:schemeClr val="bg1"/>
                </a:solidFill>
                <a:latin typeface="HP001 5 hàng"/>
                <a:cs typeface="Times New Roman" pitchFamily="18" charset="0"/>
              </a:rPr>
              <a:t>ngày</a:t>
            </a:r>
            <a:r>
              <a:rPr lang="en-US" sz="3200" b="1" spc="50" dirty="0" smtClean="0">
                <a:ln w="11430"/>
                <a:solidFill>
                  <a:schemeClr val="bg1"/>
                </a:solidFill>
                <a:latin typeface="HP001 5 hàng"/>
                <a:cs typeface="Times New Roman" pitchFamily="18" charset="0"/>
              </a:rPr>
              <a:t> 13 </a:t>
            </a:r>
            <a:r>
              <a:rPr lang="en-US" sz="3200" b="1" spc="50" dirty="0" err="1" smtClean="0">
                <a:ln w="11430"/>
                <a:solidFill>
                  <a:schemeClr val="bg1"/>
                </a:solidFill>
                <a:latin typeface="HP001 5 hàng"/>
                <a:cs typeface="Times New Roman" pitchFamily="18" charset="0"/>
              </a:rPr>
              <a:t>tháng</a:t>
            </a:r>
            <a:r>
              <a:rPr lang="en-US" sz="3200" b="1" spc="50" dirty="0" smtClean="0">
                <a:ln w="11430"/>
                <a:solidFill>
                  <a:schemeClr val="bg1"/>
                </a:solidFill>
                <a:latin typeface="HP001 5 hàng"/>
                <a:cs typeface="Times New Roman" pitchFamily="18" charset="0"/>
              </a:rPr>
              <a:t> 9 </a:t>
            </a:r>
            <a:r>
              <a:rPr lang="en-US" sz="3200" b="1" spc="50" dirty="0" err="1" smtClean="0">
                <a:ln w="11430"/>
                <a:solidFill>
                  <a:schemeClr val="bg1"/>
                </a:solidFill>
                <a:latin typeface="HP001 5 hàng"/>
                <a:cs typeface="Times New Roman" pitchFamily="18" charset="0"/>
              </a:rPr>
              <a:t>năm</a:t>
            </a:r>
            <a:r>
              <a:rPr lang="en-US" sz="3200" b="1" spc="50" dirty="0" smtClean="0">
                <a:ln w="11430"/>
                <a:solidFill>
                  <a:schemeClr val="bg1"/>
                </a:solidFill>
                <a:latin typeface="HP001 5 hàng"/>
                <a:cs typeface="Times New Roman" pitchFamily="18" charset="0"/>
              </a:rPr>
              <a:t> 2021</a:t>
            </a:r>
            <a:endParaRPr lang="en-US" sz="3200" b="1" spc="50" dirty="0">
              <a:ln w="11430"/>
              <a:solidFill>
                <a:schemeClr val="bg1"/>
              </a:solidFill>
              <a:latin typeface="HP001 5 hàng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9920" y="1251947"/>
            <a:ext cx="15651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/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Toán</a:t>
            </a:r>
            <a:endParaRPr lang="en-US" sz="3200" b="1" spc="50" dirty="0">
              <a:ln w="11430"/>
              <a:solidFill>
                <a:schemeClr val="bg1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7114" y="1931705"/>
            <a:ext cx="8712968" cy="6432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Tia </a:t>
            </a:r>
            <a:r>
              <a:rPr lang="en-US" sz="3200" b="1" spc="50" dirty="0" err="1" smtClean="0">
                <a:ln w="11430"/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sz="3200" b="1" spc="50" dirty="0" smtClean="0">
                <a:ln w="11430"/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. </a:t>
            </a:r>
            <a:r>
              <a:rPr lang="en-US" sz="3200" b="1" spc="50" dirty="0" err="1" smtClean="0">
                <a:ln w="11430"/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sz="3200" b="1" spc="50" dirty="0" smtClean="0">
                <a:ln w="11430"/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liền</a:t>
            </a:r>
            <a:r>
              <a:rPr lang="en-US" sz="3200" b="1" spc="50" dirty="0" smtClean="0">
                <a:ln w="11430"/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trước</a:t>
            </a:r>
            <a:r>
              <a:rPr lang="en-US" sz="3200" b="1" spc="50" dirty="0" smtClean="0">
                <a:ln w="11430"/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– </a:t>
            </a:r>
            <a:r>
              <a:rPr lang="en-US" sz="3200" b="1" spc="50" dirty="0" err="1" smtClean="0">
                <a:ln w="11430"/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sz="3200" b="1" spc="50" dirty="0" smtClean="0">
                <a:ln w="11430"/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liền</a:t>
            </a:r>
            <a:r>
              <a:rPr lang="en-US" sz="3200" b="1" spc="50" dirty="0" smtClean="0">
                <a:ln w="11430"/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sau</a:t>
            </a:r>
            <a:r>
              <a:rPr lang="en-US" sz="3200" b="1" spc="50" dirty="0" smtClean="0">
                <a:ln w="11430"/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(</a:t>
            </a:r>
            <a:r>
              <a:rPr lang="en-US" sz="3200" b="1" spc="50" dirty="0" err="1" smtClean="0">
                <a:ln w="11430"/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Tiết</a:t>
            </a:r>
            <a:r>
              <a:rPr lang="en-US" sz="3200" b="1" spc="50" dirty="0" smtClean="0">
                <a:ln w="11430"/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2)</a:t>
            </a:r>
            <a:endParaRPr lang="en-US" sz="3200" b="1" spc="50" dirty="0">
              <a:ln w="11430"/>
              <a:solidFill>
                <a:schemeClr val="bg1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0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2000" r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59358" y="548680"/>
            <a:ext cx="2550339" cy="658569"/>
            <a:chOff x="-63833" y="332656"/>
            <a:chExt cx="2550339" cy="658569"/>
          </a:xfrm>
        </p:grpSpPr>
        <p:sp>
          <p:nvSpPr>
            <p:cNvPr id="16" name="TextBox 15"/>
            <p:cNvSpPr txBox="1"/>
            <p:nvPr/>
          </p:nvSpPr>
          <p:spPr>
            <a:xfrm>
              <a:off x="406574" y="406450"/>
              <a:ext cx="20799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 smtClean="0">
                  <a:latin typeface="UTM Avo" pitchFamily="18" charset="0"/>
                  <a:cs typeface="Times New Roman" pitchFamily="18" charset="0"/>
                </a:rPr>
                <a:t>?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63833" y="332656"/>
              <a:ext cx="2029514" cy="635000"/>
              <a:chOff x="312976" y="258862"/>
              <a:chExt cx="2029514" cy="6350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12976" y="258862"/>
                <a:ext cx="654049" cy="635000"/>
                <a:chOff x="7934325" y="85725"/>
                <a:chExt cx="654049" cy="635000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8001000" y="152400"/>
                  <a:ext cx="520700" cy="495300"/>
                </a:xfrm>
                <a:prstGeom prst="ellipse">
                  <a:avLst/>
                </a:prstGeom>
                <a:solidFill>
                  <a:srgbClr val="FFFF0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ysClr val="windowText" lastClr="000000"/>
                      </a:solidFill>
                      <a:latin typeface="UTM Avo" pitchFamily="18" charset="0"/>
                      <a:cs typeface="Times New Roman" pitchFamily="18" charset="0"/>
                    </a:rPr>
                    <a:t>3</a:t>
                  </a:r>
                  <a:endParaRPr lang="vi-VN" sz="32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7934325" y="85725"/>
                  <a:ext cx="654049" cy="635000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3200" b="1"/>
                </a:p>
              </p:txBody>
            </p:sp>
          </p:grpSp>
          <p:sp>
            <p:nvSpPr>
              <p:cNvPr id="17" name="Rounded Rectangle 16"/>
              <p:cNvSpPr/>
              <p:nvPr/>
            </p:nvSpPr>
            <p:spPr>
              <a:xfrm>
                <a:off x="1262370" y="332656"/>
                <a:ext cx="1080120" cy="523220"/>
              </a:xfrm>
              <a:prstGeom prst="roundRect">
                <a:avLst/>
              </a:prstGeom>
              <a:ln w="3810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err="1" smtClean="0">
                    <a:latin typeface="UTM Avo" pitchFamily="18" charset="0"/>
                    <a:cs typeface="Times New Roman" pitchFamily="18" charset="0"/>
                  </a:rPr>
                  <a:t>Số</a:t>
                </a:r>
                <a:endParaRPr lang="vi-VN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979576"/>
              </p:ext>
            </p:extLst>
          </p:nvPr>
        </p:nvGraphicFramePr>
        <p:xfrm>
          <a:off x="2062758" y="1412776"/>
          <a:ext cx="8496945" cy="4104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23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23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23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UTM Avo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latin typeface="UTM Avo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UTM Avo" pitchFamily="18" charset="0"/>
                          <a:cs typeface="Times New Roman" pitchFamily="18" charset="0"/>
                        </a:rPr>
                        <a:t>liền</a:t>
                      </a:r>
                      <a:r>
                        <a:rPr lang="en-US" sz="3200" b="1" baseline="0" dirty="0" smtClean="0">
                          <a:latin typeface="UTM Avo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UTM Avo" pitchFamily="18" charset="0"/>
                          <a:cs typeface="Times New Roman" pitchFamily="18" charset="0"/>
                        </a:rPr>
                        <a:t>trước</a:t>
                      </a:r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UTM Avo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latin typeface="UTM Avo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UTM Avo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3200" b="1" baseline="0" dirty="0" smtClean="0">
                          <a:latin typeface="UTM Avo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UTM Avo" pitchFamily="18" charset="0"/>
                          <a:cs typeface="Times New Roman" pitchFamily="18" charset="0"/>
                        </a:rPr>
                        <a:t>cho</a:t>
                      </a:r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UTM Avo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latin typeface="UTM Avo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UTM Avo" pitchFamily="18" charset="0"/>
                          <a:cs typeface="Times New Roman" pitchFamily="18" charset="0"/>
                        </a:rPr>
                        <a:t>liền</a:t>
                      </a:r>
                      <a:r>
                        <a:rPr lang="en-US" sz="3200" b="1" baseline="0" dirty="0" smtClean="0">
                          <a:latin typeface="UTM Avo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UTM Avo" pitchFamily="18" charset="0"/>
                          <a:cs typeface="Times New Roman" pitchFamily="18" charset="0"/>
                        </a:rPr>
                        <a:t>sau</a:t>
                      </a:r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UTM Avo" pitchFamily="18" charset="0"/>
                          <a:cs typeface="Times New Roman" pitchFamily="18" charset="0"/>
                        </a:rPr>
                        <a:t>5</a:t>
                      </a:r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UTM Avo" pitchFamily="18" charset="0"/>
                          <a:cs typeface="Times New Roman" pitchFamily="18" charset="0"/>
                        </a:rPr>
                        <a:t>6</a:t>
                      </a:r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UTM Avo" pitchFamily="18" charset="0"/>
                          <a:cs typeface="Times New Roman" pitchFamily="18" charset="0"/>
                        </a:rPr>
                        <a:t>7</a:t>
                      </a:r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UTM Avo" pitchFamily="18" charset="0"/>
                          <a:cs typeface="Times New Roman" pitchFamily="18" charset="0"/>
                        </a:rPr>
                        <a:t>29</a:t>
                      </a:r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UTM Avo" pitchFamily="18" charset="0"/>
                          <a:cs typeface="Times New Roman" pitchFamily="18" charset="0"/>
                        </a:rPr>
                        <a:t>30</a:t>
                      </a:r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UTM Avo" pitchFamily="18" charset="0"/>
                          <a:cs typeface="Times New Roman" pitchFamily="18" charset="0"/>
                        </a:rPr>
                        <a:t>?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UTM Avo" pitchFamily="18" charset="0"/>
                          <a:cs typeface="Times New Roman" pitchFamily="18" charset="0"/>
                        </a:rPr>
                        <a:t>?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UTM Avo" pitchFamily="18" charset="0"/>
                          <a:cs typeface="Times New Roman" pitchFamily="18" charset="0"/>
                        </a:rPr>
                        <a:t>68</a:t>
                      </a:r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UTM Avo" pitchFamily="18" charset="0"/>
                          <a:cs typeface="Times New Roman" pitchFamily="18" charset="0"/>
                        </a:rPr>
                        <a:t>69</a:t>
                      </a:r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UTM Avo" pitchFamily="18" charset="0"/>
                          <a:cs typeface="Times New Roman" pitchFamily="18" charset="0"/>
                        </a:rPr>
                        <a:t>?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UTM Avo" pitchFamily="18" charset="0"/>
                          <a:cs typeface="Times New Roman" pitchFamily="18" charset="0"/>
                        </a:rPr>
                        <a:t>99</a:t>
                      </a:r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UTM Avo" pitchFamily="18" charset="0"/>
                          <a:cs typeface="Times New Roman" pitchFamily="18" charset="0"/>
                        </a:rPr>
                        <a:t>?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8689706" y="3140968"/>
            <a:ext cx="97045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31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36524" y="3941440"/>
            <a:ext cx="97045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67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32893" y="4797152"/>
            <a:ext cx="97045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98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01673" y="4797152"/>
            <a:ext cx="1293933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100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77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349</Words>
  <Application>Microsoft Office PowerPoint</Application>
  <PresentationFormat>Custom</PresentationFormat>
  <Paragraphs>108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Windows User</cp:lastModifiedBy>
  <cp:revision>41</cp:revision>
  <dcterms:created xsi:type="dcterms:W3CDTF">2021-07-29T12:47:40Z</dcterms:created>
  <dcterms:modified xsi:type="dcterms:W3CDTF">2021-09-16T09:26:20Z</dcterms:modified>
</cp:coreProperties>
</file>