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1" r:id="rId2"/>
    <p:sldMasterId id="2147483713" r:id="rId3"/>
  </p:sldMasterIdLst>
  <p:notesMasterIdLst>
    <p:notesMasterId r:id="rId15"/>
  </p:notesMasterIdLst>
  <p:sldIdLst>
    <p:sldId id="256" r:id="rId4"/>
    <p:sldId id="285" r:id="rId5"/>
    <p:sldId id="272" r:id="rId6"/>
    <p:sldId id="291" r:id="rId7"/>
    <p:sldId id="275" r:id="rId8"/>
    <p:sldId id="300" r:id="rId9"/>
    <p:sldId id="276" r:id="rId10"/>
    <p:sldId id="298" r:id="rId11"/>
    <p:sldId id="288" r:id="rId12"/>
    <p:sldId id="301" r:id="rId13"/>
    <p:sldId id="287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9933"/>
    <a:srgbClr val="99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080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F8F2C-2434-4836-A7FF-BBF29B59BE95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97EB9-8391-4846-8895-A4D298539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59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0FE212-2E64-4838-AD11-5A3E73FDE607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8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0FE212-2E64-4838-AD11-5A3E73FDE607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89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9FE5-CFBD-4BD4-B7AD-5A8762206FD6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0BCA-4A4A-43F6-A6EE-AD7EEA2FC5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680885"/>
      </p:ext>
    </p:extLst>
  </p:cSld>
  <p:clrMapOvr>
    <a:masterClrMapping/>
  </p:clrMapOvr>
  <p:transition spd="slow" advClick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9FE5-CFBD-4BD4-B7AD-5A8762206FD6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0BCA-4A4A-43F6-A6EE-AD7EEA2F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64844"/>
      </p:ext>
    </p:extLst>
  </p:cSld>
  <p:clrMapOvr>
    <a:masterClrMapping/>
  </p:clrMapOvr>
  <p:transition spd="slow" advClick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9FE5-CFBD-4BD4-B7AD-5A8762206FD6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0BCA-4A4A-43F6-A6EE-AD7EEA2F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53662"/>
      </p:ext>
    </p:extLst>
  </p:cSld>
  <p:clrMapOvr>
    <a:masterClrMapping/>
  </p:clrMapOvr>
  <p:transition spd="slow" advClick="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9FE5-CFBD-4BD4-B7AD-5A8762206FD6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0BCA-4A4A-43F6-A6EE-AD7EEA2F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301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9FE5-CFBD-4BD4-B7AD-5A8762206FD6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0BCA-4A4A-43F6-A6EE-AD7EEA2F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05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9FE5-CFBD-4BD4-B7AD-5A8762206FD6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0BCA-4A4A-43F6-A6EE-AD7EEA2F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61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9FE5-CFBD-4BD4-B7AD-5A8762206FD6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0BCA-4A4A-43F6-A6EE-AD7EEA2F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229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9FE5-CFBD-4BD4-B7AD-5A8762206FD6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0BCA-4A4A-43F6-A6EE-AD7EEA2F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279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9FE5-CFBD-4BD4-B7AD-5A8762206FD6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0BCA-4A4A-43F6-A6EE-AD7EEA2F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883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9FE5-CFBD-4BD4-B7AD-5A8762206FD6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0BCA-4A4A-43F6-A6EE-AD7EEA2F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769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9FE5-CFBD-4BD4-B7AD-5A8762206FD6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0BCA-4A4A-43F6-A6EE-AD7EEA2F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399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9FE5-CFBD-4BD4-B7AD-5A8762206FD6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0BCA-4A4A-43F6-A6EE-AD7EEA2F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53350"/>
      </p:ext>
    </p:extLst>
  </p:cSld>
  <p:clrMapOvr>
    <a:masterClrMapping/>
  </p:clrMapOvr>
  <p:transition spd="slow" advClick="0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9FE5-CFBD-4BD4-B7AD-5A8762206FD6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0BCA-4A4A-43F6-A6EE-AD7EEA2F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837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9FE5-CFBD-4BD4-B7AD-5A8762206FD6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0BCA-4A4A-43F6-A6EE-AD7EEA2F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196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9FE5-CFBD-4BD4-B7AD-5A8762206FD6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0BCA-4A4A-43F6-A6EE-AD7EEA2F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304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9FE5-CFBD-4BD4-B7AD-5A8762206FD6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0BCA-4A4A-43F6-A6EE-AD7EEA2F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356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9FE5-CFBD-4BD4-B7AD-5A8762206FD6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0BCA-4A4A-43F6-A6EE-AD7EEA2F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078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9FE5-CFBD-4BD4-B7AD-5A8762206FD6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0BCA-4A4A-43F6-A6EE-AD7EEA2F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841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9FE5-CFBD-4BD4-B7AD-5A8762206FD6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0BCA-4A4A-43F6-A6EE-AD7EEA2F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672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9FE5-CFBD-4BD4-B7AD-5A8762206FD6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0BCA-4A4A-43F6-A6EE-AD7EEA2F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381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9FE5-CFBD-4BD4-B7AD-5A8762206FD6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0BCA-4A4A-43F6-A6EE-AD7EEA2F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612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9FE5-CFBD-4BD4-B7AD-5A8762206FD6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0BCA-4A4A-43F6-A6EE-AD7EEA2F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014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9FE5-CFBD-4BD4-B7AD-5A8762206FD6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0BCA-4A4A-43F6-A6EE-AD7EEA2FC5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500560"/>
      </p:ext>
    </p:extLst>
  </p:cSld>
  <p:clrMapOvr>
    <a:masterClrMapping/>
  </p:clrMapOvr>
  <p:transition spd="slow" advClick="0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9FE5-CFBD-4BD4-B7AD-5A8762206FD6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0BCA-4A4A-43F6-A6EE-AD7EEA2F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108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9FE5-CFBD-4BD4-B7AD-5A8762206FD6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0BCA-4A4A-43F6-A6EE-AD7EEA2F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98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9FE5-CFBD-4BD4-B7AD-5A8762206FD6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0BCA-4A4A-43F6-A6EE-AD7EEA2F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348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9FE5-CFBD-4BD4-B7AD-5A8762206FD6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0BCA-4A4A-43F6-A6EE-AD7EEA2F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667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9FE5-CFBD-4BD4-B7AD-5A8762206FD6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0BCA-4A4A-43F6-A6EE-AD7EEA2F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1919"/>
      </p:ext>
    </p:extLst>
  </p:cSld>
  <p:clrMapOvr>
    <a:masterClrMapping/>
  </p:clrMapOvr>
  <p:transition spd="slow" advClick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9FE5-CFBD-4BD4-B7AD-5A8762206FD6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0BCA-4A4A-43F6-A6EE-AD7EEA2F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95355"/>
      </p:ext>
    </p:extLst>
  </p:cSld>
  <p:clrMapOvr>
    <a:masterClrMapping/>
  </p:clrMapOvr>
  <p:transition spd="slow" advClick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9FE5-CFBD-4BD4-B7AD-5A8762206FD6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0BCA-4A4A-43F6-A6EE-AD7EEA2F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72932"/>
      </p:ext>
    </p:extLst>
  </p:cSld>
  <p:clrMapOvr>
    <a:masterClrMapping/>
  </p:clrMapOvr>
  <p:transition spd="slow" advClick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9FE5-CFBD-4BD4-B7AD-5A8762206FD6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0BCA-4A4A-43F6-A6EE-AD7EEA2F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74084"/>
      </p:ext>
    </p:extLst>
  </p:cSld>
  <p:clrMapOvr>
    <a:masterClrMapping/>
  </p:clrMapOvr>
  <p:transition spd="slow" advClick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0B79FE5-CFBD-4BD4-B7AD-5A8762206FD6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760BCA-4A4A-43F6-A6EE-AD7EEA2F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04340"/>
      </p:ext>
    </p:extLst>
  </p:cSld>
  <p:clrMapOvr>
    <a:masterClrMapping/>
  </p:clrMapOvr>
  <p:transition spd="slow" advClick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9FE5-CFBD-4BD4-B7AD-5A8762206FD6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60BCA-4A4A-43F6-A6EE-AD7EEA2F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76817"/>
      </p:ext>
    </p:extLst>
  </p:cSld>
  <p:clrMapOvr>
    <a:masterClrMapping/>
  </p:clrMapOvr>
  <p:transition spd="slow" advClick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b="0" i="0" u="non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0B79FE5-CFBD-4BD4-B7AD-5A8762206FD6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7760BCA-4A4A-43F6-A6EE-AD7EEA2FC5F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52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spd="slow" advClick="0">
    <p:wipe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b="0" i="0" u="none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79FE5-CFBD-4BD4-B7AD-5A8762206FD6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60BCA-4A4A-43F6-A6EE-AD7EEA2F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23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79FE5-CFBD-4BD4-B7AD-5A8762206FD6}" type="datetimeFigureOut">
              <a:rPr lang="en-US" smtClean="0"/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60BCA-4A4A-43F6-A6EE-AD7EEA2FC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82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ảnh nền powerpoint đẹp vật lý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76301" y="2591947"/>
            <a:ext cx="8585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THẦY CÔ ĐẾN DỰ GIỜ TIẾT VẬT LÝ CỦA LỚP 6A3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51864" y="6135931"/>
            <a:ext cx="4940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45271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96359" y="1497725"/>
            <a:ext cx="75674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UNG BÓNG</a:t>
            </a:r>
          </a:p>
          <a:p>
            <a:pPr algn="ctr"/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 HS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HS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HS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Alan Walker – Spectr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70483" y="41074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304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4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ết quả hình ảnh cho hình nền powerpoint vui nhộ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6"/>
            <a:ext cx="12211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2520" y="904568"/>
            <a:ext cx="100341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  <a:p>
            <a:pPr algn="just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I: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9795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hình nền powerpoint mở bà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95249" y="668593"/>
            <a:ext cx="65384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19 – BÀI 16: </a:t>
            </a:r>
          </a:p>
          <a:p>
            <a:pPr algn="ctr"/>
            <a:r>
              <a:rPr lang="vi-VN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RÒNG RỌC</a:t>
            </a:r>
            <a:endParaRPr lang="en-US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94504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88488" y="71252"/>
            <a:ext cx="12506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ròng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ròng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1" y="5480594"/>
            <a:ext cx="47784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Ròng rọc cố định: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…….....</a:t>
            </a:r>
            <a:endParaRPr lang="vi-V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Ròng rọc động: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67617" y="5670683"/>
            <a:ext cx="44083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Ròng rọc cố định: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  <a:endParaRPr lang="vi-V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Ròng rọc động: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865630"/>
            <a:ext cx="3020580" cy="443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916" y="772704"/>
            <a:ext cx="3267219" cy="492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6864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88488" y="71252"/>
            <a:ext cx="12506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ròng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ròng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865630"/>
            <a:ext cx="3020580" cy="443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916" y="772704"/>
            <a:ext cx="3267219" cy="492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55420" y="2237450"/>
            <a:ext cx="2299853" cy="1156914"/>
            <a:chOff x="55420" y="2237450"/>
            <a:chExt cx="2299853" cy="1156914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1260475" y="2992582"/>
              <a:ext cx="1094798" cy="4017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5420" y="2237450"/>
              <a:ext cx="146847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Ròng rọc </a:t>
              </a:r>
            </a:p>
            <a:p>
              <a:r>
                <a: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2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186545" y="1198300"/>
            <a:ext cx="2646005" cy="892552"/>
            <a:chOff x="-1122111" y="2237450"/>
            <a:chExt cx="2646005" cy="892552"/>
          </a:xfrm>
        </p:grpSpPr>
        <p:cxnSp>
          <p:nvCxnSpPr>
            <p:cNvPr id="25" name="Straight Arrow Connector 24"/>
            <p:cNvCxnSpPr/>
            <p:nvPr/>
          </p:nvCxnSpPr>
          <p:spPr>
            <a:xfrm flipH="1">
              <a:off x="-1122111" y="2791691"/>
              <a:ext cx="1177532" cy="20089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5420" y="2237450"/>
              <a:ext cx="146847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Ròng rọc </a:t>
              </a:r>
            </a:p>
            <a:p>
              <a:r>
                <a:rPr lang="vi-VN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endPara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015442" y="2300389"/>
            <a:ext cx="2796049" cy="1606593"/>
            <a:chOff x="6015442" y="2300389"/>
            <a:chExt cx="2796049" cy="1606593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7204364" y="2746665"/>
              <a:ext cx="1607127" cy="38333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6015442" y="2300389"/>
              <a:ext cx="146847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Ròng </a:t>
              </a:r>
              <a:r>
                <a:rPr lang="vi-VN" sz="26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rọc  động</a:t>
              </a:r>
              <a:endPara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7204364" y="2746665"/>
              <a:ext cx="1219710" cy="116031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9462655" y="1852986"/>
            <a:ext cx="2300875" cy="1915435"/>
            <a:chOff x="-776981" y="1214567"/>
            <a:chExt cx="2300875" cy="1915435"/>
          </a:xfrm>
        </p:grpSpPr>
        <p:cxnSp>
          <p:nvCxnSpPr>
            <p:cNvPr id="41" name="Straight Arrow Connector 40"/>
            <p:cNvCxnSpPr/>
            <p:nvPr/>
          </p:nvCxnSpPr>
          <p:spPr>
            <a:xfrm flipH="1" flipV="1">
              <a:off x="-776981" y="1214567"/>
              <a:ext cx="832402" cy="157712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55420" y="2237450"/>
              <a:ext cx="146847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Ròng </a:t>
              </a:r>
              <a:r>
                <a:rPr lang="vi-VN" sz="26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rọc </a:t>
              </a:r>
            </a:p>
            <a:p>
              <a:r>
                <a:rPr lang="vi-VN" sz="26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cố định</a:t>
              </a:r>
              <a:endPara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14585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33" y="968657"/>
            <a:ext cx="2572483" cy="437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480" y="978489"/>
            <a:ext cx="2392940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362" y="968657"/>
            <a:ext cx="2444028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503263" y="1135796"/>
            <a:ext cx="1094798" cy="40178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160555" y="380665"/>
            <a:ext cx="14684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Ròng rọc </a:t>
            </a:r>
          </a:p>
          <a:p>
            <a:pPr algn="ctr"/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 định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443479" y="4713035"/>
            <a:ext cx="383458" cy="81607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0034" y="5408693"/>
            <a:ext cx="14684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endParaRPr lang="vi-V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>
            <a:stCxn id="13" idx="1"/>
          </p:cNvCxnSpPr>
          <p:nvPr/>
        </p:nvCxnSpPr>
        <p:spPr>
          <a:xfrm flipH="1" flipV="1">
            <a:off x="2062913" y="2459587"/>
            <a:ext cx="1146803" cy="49755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09716" y="2710917"/>
            <a:ext cx="14684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endParaRPr lang="vi-V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8849142" y="3003934"/>
            <a:ext cx="1094798" cy="40178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44087" y="2248802"/>
            <a:ext cx="14684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Ròng rọc </a:t>
            </a:r>
          </a:p>
          <a:p>
            <a:pPr algn="ctr"/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vi-V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9781233" y="4504694"/>
            <a:ext cx="737420" cy="99859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725636" y="5572112"/>
            <a:ext cx="14684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endParaRPr lang="vi-VN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5729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/>
      <p:bldP spid="21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96525" y="5355085"/>
            <a:ext cx="315000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800" dirty="0" err="1" smtClean="0">
                <a:latin typeface="Times New Roman" panose="02020603050405020304" pitchFamily="18" charset="0"/>
              </a:rPr>
              <a:t>Bước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1: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Đo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lực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kéo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vật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latin typeface="Times New Roman" panose="02020603050405020304" pitchFamily="18" charset="0"/>
              </a:rPr>
              <a:t>phương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2800" b="1" i="1" u="sng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latin typeface="Times New Roman" panose="02020603050405020304" pitchFamily="18" charset="0"/>
              </a:rPr>
              <a:t>đứng</a:t>
            </a:r>
            <a:r>
              <a:rPr lang="en-US" altLang="en-US" sz="2800" b="1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6" name="Text Box 70"/>
          <p:cNvSpPr txBox="1">
            <a:spLocks noChangeArrowheads="1"/>
          </p:cNvSpPr>
          <p:nvPr/>
        </p:nvSpPr>
        <p:spPr bwMode="auto">
          <a:xfrm>
            <a:off x="4630892" y="5355085"/>
            <a:ext cx="336784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800" dirty="0" err="1" smtClean="0">
                <a:latin typeface="Times New Roman" panose="02020603050405020304" pitchFamily="18" charset="0"/>
              </a:rPr>
              <a:t>Bước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2: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Đo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lực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kéo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vật</a:t>
            </a:r>
            <a:r>
              <a:rPr lang="en-US" altLang="en-US" sz="2800" dirty="0">
                <a:latin typeface="Times New Roman" panose="02020603050405020304" pitchFamily="18" charset="0"/>
              </a:rPr>
              <a:t> qua </a:t>
            </a:r>
            <a:r>
              <a:rPr lang="en-US" altLang="en-US" sz="2800" b="1" i="1" u="sng" dirty="0" err="1">
                <a:latin typeface="Times New Roman" panose="02020603050405020304" pitchFamily="18" charset="0"/>
              </a:rPr>
              <a:t>ròng</a:t>
            </a:r>
            <a:r>
              <a:rPr lang="en-US" altLang="en-US" sz="2800" b="1" i="1" u="sng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latin typeface="Times New Roman" panose="02020603050405020304" pitchFamily="18" charset="0"/>
              </a:rPr>
              <a:t>rọc</a:t>
            </a:r>
            <a:r>
              <a:rPr lang="en-US" altLang="en-US" sz="2800" b="1" i="1" u="sng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latin typeface="Times New Roman" panose="02020603050405020304" pitchFamily="18" charset="0"/>
              </a:rPr>
              <a:t>cố</a:t>
            </a:r>
            <a:r>
              <a:rPr lang="en-US" altLang="en-US" sz="2800" b="1" i="1" u="sng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latin typeface="Times New Roman" panose="02020603050405020304" pitchFamily="18" charset="0"/>
              </a:rPr>
              <a:t>định</a:t>
            </a:r>
            <a:endParaRPr lang="en-US" altLang="en-US" sz="2800" b="1" i="1" u="sng" dirty="0">
              <a:latin typeface="Times New Roman" panose="02020603050405020304" pitchFamily="18" charset="0"/>
            </a:endParaRPr>
          </a:p>
        </p:txBody>
      </p:sp>
      <p:sp>
        <p:nvSpPr>
          <p:cNvPr id="17" name="Rectangle 41"/>
          <p:cNvSpPr>
            <a:spLocks noChangeArrowheads="1"/>
          </p:cNvSpPr>
          <p:nvPr/>
        </p:nvSpPr>
        <p:spPr bwMode="auto">
          <a:xfrm>
            <a:off x="8740018" y="5361841"/>
            <a:ext cx="335738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en-US" sz="2800" dirty="0" err="1" smtClean="0">
                <a:latin typeface="Times New Roman" panose="02020603050405020304" pitchFamily="18" charset="0"/>
              </a:rPr>
              <a:t>Bước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3: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Đo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lực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kéo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vật</a:t>
            </a:r>
            <a:r>
              <a:rPr lang="en-US" altLang="en-US" sz="2800" dirty="0">
                <a:latin typeface="Times New Roman" panose="02020603050405020304" pitchFamily="18" charset="0"/>
              </a:rPr>
              <a:t> qua </a:t>
            </a:r>
            <a:r>
              <a:rPr lang="en-US" altLang="en-US" sz="2800" b="1" i="1" u="sng" dirty="0" err="1">
                <a:latin typeface="Times New Roman" panose="02020603050405020304" pitchFamily="18" charset="0"/>
              </a:rPr>
              <a:t>ròng</a:t>
            </a:r>
            <a:r>
              <a:rPr lang="en-US" altLang="en-US" sz="2800" b="1" i="1" u="sng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latin typeface="Times New Roman" panose="02020603050405020304" pitchFamily="18" charset="0"/>
              </a:rPr>
              <a:t>rọc</a:t>
            </a:r>
            <a:r>
              <a:rPr lang="en-US" altLang="en-US" sz="2800" b="1" i="1" u="sng" dirty="0">
                <a:latin typeface="Times New Roman" panose="02020603050405020304" pitchFamily="18" charset="0"/>
              </a:rPr>
              <a:t> </a:t>
            </a:r>
            <a:r>
              <a:rPr lang="en-US" altLang="en-US" sz="2800" b="1" i="1" u="sng" dirty="0" err="1" smtClean="0">
                <a:latin typeface="Times New Roman" panose="02020603050405020304" pitchFamily="18" charset="0"/>
              </a:rPr>
              <a:t>động</a:t>
            </a:r>
            <a:endParaRPr lang="en-US" altLang="en-US" sz="2800" b="1" i="1" u="sng" dirty="0">
              <a:latin typeface="Times New Roman" panose="02020603050405020304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33" y="968657"/>
            <a:ext cx="2572483" cy="437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480" y="978489"/>
            <a:ext cx="2392940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362" y="968657"/>
            <a:ext cx="2444028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1802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409536" y="74451"/>
            <a:ext cx="49680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200" b="1" dirty="0" err="1" smtClean="0">
                <a:latin typeface="Times New Roman" pitchFamily="18" charset="0"/>
              </a:rPr>
              <a:t>Cách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tiến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hành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thí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nghiệm</a:t>
            </a:r>
            <a:r>
              <a:rPr lang="en-US" sz="3200" b="1" dirty="0" smtClean="0">
                <a:latin typeface="Times New Roman" pitchFamily="18" charset="0"/>
              </a:rPr>
              <a:t>: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132159" y="759129"/>
            <a:ext cx="63000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dirty="0" err="1" smtClean="0">
                <a:latin typeface="Times New Roman" panose="02020603050405020304" pitchFamily="18" charset="0"/>
              </a:rPr>
              <a:t>Bước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1: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Đo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lực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kéo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vật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theo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phương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đứng</a:t>
            </a:r>
            <a:r>
              <a:rPr lang="en-US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5232" name="Group 11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4915924"/>
              </p:ext>
            </p:extLst>
          </p:nvPr>
        </p:nvGraphicFramePr>
        <p:xfrm>
          <a:off x="2074832" y="2733369"/>
          <a:ext cx="7841737" cy="3519635"/>
        </p:xfrm>
        <a:graphic>
          <a:graphicData uri="http://schemas.openxmlformats.org/drawingml/2006/table">
            <a:tbl>
              <a:tblPr/>
              <a:tblGrid>
                <a:gridCol w="26706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693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017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0503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Lực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kéo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vật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lên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trong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hợp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Chiều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lực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kéo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Cường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độ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lực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kéo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3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Không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dùng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ròng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rọc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Từ</a:t>
                      </a:r>
                      <a:r>
                        <a:rPr kumimoji="0" lang="en-US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dưới</a:t>
                      </a:r>
                      <a:r>
                        <a:rPr kumimoji="0" lang="en-US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lên</a:t>
                      </a:r>
                      <a:endParaRPr kumimoji="0" lang="en-US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</a:t>
                      </a: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</a:rPr>
                        <a:t>(3)............N</a:t>
                      </a:r>
                      <a:endParaRPr kumimoji="0" lang="en-US" altLang="en-US" sz="22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864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Dùng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ròng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rọc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cố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định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</a:t>
                      </a:r>
                      <a:r>
                        <a:rPr kumimoji="0" lang="en-US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(1)...............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</a:t>
                      </a: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(4)............N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6864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Dùng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ròng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rọc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động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</a:t>
                      </a:r>
                      <a:r>
                        <a:rPr kumimoji="0" lang="en-US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(2).................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   </a:t>
                      </a:r>
                      <a:r>
                        <a:rPr kumimoji="0" lang="en-US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(5)............N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190" name="Text Box 70"/>
          <p:cNvSpPr txBox="1">
            <a:spLocks noChangeArrowheads="1"/>
          </p:cNvSpPr>
          <p:nvPr/>
        </p:nvSpPr>
        <p:spPr bwMode="auto">
          <a:xfrm>
            <a:off x="3046918" y="1198439"/>
            <a:ext cx="73449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Bước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2: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Đo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lực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kéo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vật</a:t>
            </a:r>
            <a:r>
              <a:rPr lang="en-US" altLang="en-US" sz="2400" dirty="0">
                <a:latin typeface="Times New Roman" panose="02020603050405020304" pitchFamily="18" charset="0"/>
              </a:rPr>
              <a:t> qua </a:t>
            </a:r>
            <a:r>
              <a:rPr lang="en-US" altLang="en-US" sz="2400" dirty="0" err="1">
                <a:latin typeface="Times New Roman" panose="02020603050405020304" pitchFamily="18" charset="0"/>
              </a:rPr>
              <a:t>ròng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rọc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cố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định</a:t>
            </a:r>
            <a:endParaRPr lang="en-US" altLang="en-US" sz="2400" i="1" dirty="0">
              <a:latin typeface="Times New Roman" panose="02020603050405020304" pitchFamily="18" charset="0"/>
            </a:endParaRPr>
          </a:p>
        </p:txBody>
      </p:sp>
      <p:sp>
        <p:nvSpPr>
          <p:cNvPr id="28713" name="Rectangle 41"/>
          <p:cNvSpPr>
            <a:spLocks noChangeArrowheads="1"/>
          </p:cNvSpPr>
          <p:nvPr/>
        </p:nvSpPr>
        <p:spPr bwMode="auto">
          <a:xfrm>
            <a:off x="3122416" y="1639236"/>
            <a:ext cx="72513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400" dirty="0" err="1" smtClean="0">
                <a:latin typeface="Times New Roman" panose="02020603050405020304" pitchFamily="18" charset="0"/>
              </a:rPr>
              <a:t>Bước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3: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Đo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lực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kéo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vật</a:t>
            </a:r>
            <a:r>
              <a:rPr lang="en-US" altLang="en-US" sz="2400" dirty="0">
                <a:latin typeface="Times New Roman" panose="02020603050405020304" pitchFamily="18" charset="0"/>
              </a:rPr>
              <a:t> qua </a:t>
            </a:r>
            <a:r>
              <a:rPr lang="en-US" altLang="en-US" sz="2400" dirty="0" err="1">
                <a:latin typeface="Times New Roman" panose="02020603050405020304" pitchFamily="18" charset="0"/>
              </a:rPr>
              <a:t>ròng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rọc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động</a:t>
            </a:r>
            <a:endParaRPr lang="en-US" altLang="en-US" sz="2400" i="1" dirty="0">
              <a:latin typeface="Times New Roman" panose="02020603050405020304" pitchFamily="18" charset="0"/>
            </a:endParaRPr>
          </a:p>
        </p:txBody>
      </p:sp>
      <p:sp>
        <p:nvSpPr>
          <p:cNvPr id="19" name="Rectangle 41"/>
          <p:cNvSpPr>
            <a:spLocks noChangeArrowheads="1"/>
          </p:cNvSpPr>
          <p:nvPr/>
        </p:nvSpPr>
        <p:spPr bwMode="auto">
          <a:xfrm>
            <a:off x="3122415" y="2055461"/>
            <a:ext cx="70306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400" dirty="0" err="1" smtClean="0">
                <a:latin typeface="Times New Roman" panose="02020603050405020304" pitchFamily="18" charset="0"/>
              </a:rPr>
              <a:t>Bước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4: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Đọc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và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ghi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kết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quả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vào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bảng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</a:rPr>
              <a:t>nhóm</a:t>
            </a:r>
            <a:endParaRPr lang="en-US" altLang="en-US" sz="2400" i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83846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39005" y="1935762"/>
            <a:ext cx="11649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Ròng rọc .............. giúp....................hướng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không được lợi về .............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948" y="3799179"/>
            <a:ext cx="11510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Ròng rọc................giúp giảm...........................,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thay đổi hướng của lực.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92363" y="1897624"/>
            <a:ext cx="172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+mj-lt"/>
              </a:rPr>
              <a:t>c</a:t>
            </a:r>
            <a:r>
              <a:rPr lang="vi-VN" sz="3600" dirty="0" smtClean="0">
                <a:solidFill>
                  <a:srgbClr val="FF0000"/>
                </a:solidFill>
                <a:latin typeface="+mj-lt"/>
              </a:rPr>
              <a:t>ố định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24052" y="1892706"/>
            <a:ext cx="1750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  <a:latin typeface="+mj-lt"/>
              </a:rPr>
              <a:t>t</a:t>
            </a:r>
            <a:r>
              <a:rPr lang="vi-VN" sz="3600" dirty="0" smtClean="0">
                <a:solidFill>
                  <a:srgbClr val="FF0000"/>
                </a:solidFill>
                <a:latin typeface="+mj-lt"/>
              </a:rPr>
              <a:t>hay đổi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92363" y="2420872"/>
            <a:ext cx="3191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ực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31576" y="3751007"/>
            <a:ext cx="1720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solidFill>
                  <a:srgbClr val="FF0000"/>
                </a:solidFill>
                <a:latin typeface="+mj-lt"/>
              </a:rPr>
              <a:t>động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02372" y="3751006"/>
            <a:ext cx="3142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solidFill>
                  <a:srgbClr val="FF0000"/>
                </a:solidFill>
                <a:latin typeface="+mj-lt"/>
              </a:rPr>
              <a:t>độ lớn của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vi-VN" sz="3600" dirty="0" smtClean="0">
                <a:solidFill>
                  <a:srgbClr val="FF0000"/>
                </a:solidFill>
                <a:latin typeface="+mj-lt"/>
              </a:rPr>
              <a:t> 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2514" y="380010"/>
            <a:ext cx="11400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Điền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thích hợp vào chỗ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8057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514" y="380010"/>
            <a:ext cx="11400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23457"/>
              </p:ext>
            </p:extLst>
          </p:nvPr>
        </p:nvGraphicFramePr>
        <p:xfrm>
          <a:off x="522514" y="1657810"/>
          <a:ext cx="10782793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57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57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112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ròng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rọc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ròng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rọc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rãnh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quay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trục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ròng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rọc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Tấm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ván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nghiêng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đòn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bẩy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phẳng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nghiêng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phẳng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nghiêng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đòn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bẩy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ròng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rọc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F.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giản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82531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198&quot;&gt;&lt;object type=&quot;3&quot; unique_id=&quot;10199&quot;&gt;&lt;property id=&quot;20148&quot; value=&quot;5&quot;/&gt;&lt;property id=&quot;20300&quot; value=&quot;Slide 1&quot;/&gt;&lt;property id=&quot;20307&quot; value=&quot;256&quot;/&gt;&lt;/object&gt;&lt;object type=&quot;3&quot; unique_id=&quot;10215&quot;&gt;&lt;property id=&quot;20148&quot; value=&quot;5&quot;/&gt;&lt;property id=&quot;20300&quot; value=&quot;Slide 3&quot;/&gt;&lt;property id=&quot;20307&quot; value=&quot;272&quot;/&gt;&lt;/object&gt;&lt;object type=&quot;3&quot; unique_id=&quot;10216&quot;&gt;&lt;property id=&quot;20148&quot; value=&quot;5&quot;/&gt;&lt;property id=&quot;20300&quot; value=&quot;Slide 5&quot;/&gt;&lt;property id=&quot;20307&quot; value=&quot;275&quot;/&gt;&lt;/object&gt;&lt;object type=&quot;3&quot; unique_id=&quot;10217&quot;&gt;&lt;property id=&quot;20148&quot; value=&quot;5&quot;/&gt;&lt;property id=&quot;20300&quot; value=&quot;Slide 6&quot;/&gt;&lt;property id=&quot;20307&quot; value=&quot;276&quot;/&gt;&lt;/object&gt;&lt;object type=&quot;3&quot; unique_id=&quot;12820&quot;&gt;&lt;property id=&quot;20148&quot; value=&quot;5&quot;/&gt;&lt;property id=&quot;20300&quot; value=&quot;Slide 2&quot;/&gt;&lt;property id=&quot;20307&quot; value=&quot;285&quot;/&gt;&lt;/object&gt;&lt;object type=&quot;3&quot; unique_id=&quot;12822&quot;&gt;&lt;property id=&quot;20148&quot; value=&quot;5&quot;/&gt;&lt;property id=&quot;20300&quot; value=&quot;Slide 10&quot;/&gt;&lt;property id=&quot;20307&quot; value=&quot;287&quot;/&gt;&lt;/object&gt;&lt;object type=&quot;3&quot; unique_id=&quot;12824&quot;&gt;&lt;property id=&quot;20148&quot; value=&quot;5&quot;/&gt;&lt;property id=&quot;20300&quot; value=&quot;Slide 4&quot;/&gt;&lt;property id=&quot;20307&quot; value=&quot;291&quot;/&gt;&lt;/object&gt;&lt;object type=&quot;3&quot; unique_id=&quot;12825&quot;&gt;&lt;property id=&quot;20148&quot; value=&quot;5&quot;/&gt;&lt;property id=&quot;20300&quot; value=&quot;Slide 7&quot;/&gt;&lt;property id=&quot;20307&quot; value=&quot;293&quot;/&gt;&lt;/object&gt;&lt;object type=&quot;3&quot; unique_id=&quot;12828&quot;&gt;&lt;property id=&quot;20148&quot; value=&quot;5&quot;/&gt;&lt;property id=&quot;20300&quot; value=&quot;Slide 9&quot;/&gt;&lt;property id=&quot;20307&quot; value=&quot;288&quot;/&gt;&lt;/object&gt;&lt;object type=&quot;3&quot; unique_id=&quot;13156&quot;&gt;&lt;property id=&quot;20148&quot; value=&quot;5&quot;/&gt;&lt;property id=&quot;20300&quot; value=&quot;Slide 8&quot;/&gt;&lt;property id=&quot;20307&quot; value=&quot;298&quot;/&gt;&lt;/object&gt;&lt;/object&gt;&lt;object type=&quot;8&quot; unique_id=&quot;1025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1213</TotalTime>
  <Words>498</Words>
  <Application>Microsoft Office PowerPoint</Application>
  <PresentationFormat>Custom</PresentationFormat>
  <Paragraphs>71</Paragraphs>
  <Slides>11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Retrospect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</dc:creator>
  <cp:lastModifiedBy>HOME</cp:lastModifiedBy>
  <cp:revision>87</cp:revision>
  <dcterms:created xsi:type="dcterms:W3CDTF">2019-12-16T18:17:48Z</dcterms:created>
  <dcterms:modified xsi:type="dcterms:W3CDTF">2019-12-19T12:02:03Z</dcterms:modified>
</cp:coreProperties>
</file>