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2" r:id="rId2"/>
    <p:sldId id="258" r:id="rId3"/>
    <p:sldId id="259" r:id="rId4"/>
    <p:sldId id="260" r:id="rId5"/>
    <p:sldId id="261" r:id="rId6"/>
    <p:sldId id="289" r:id="rId7"/>
    <p:sldId id="290" r:id="rId8"/>
    <p:sldId id="291" r:id="rId9"/>
    <p:sldId id="292" r:id="rId10"/>
    <p:sldId id="293" r:id="rId11"/>
    <p:sldId id="265" r:id="rId12"/>
    <p:sldId id="266" r:id="rId13"/>
    <p:sldId id="267" r:id="rId14"/>
    <p:sldId id="268" r:id="rId15"/>
    <p:sldId id="269" r:id="rId16"/>
    <p:sldId id="272" r:id="rId17"/>
    <p:sldId id="271" r:id="rId18"/>
    <p:sldId id="273" r:id="rId19"/>
    <p:sldId id="287" r:id="rId20"/>
    <p:sldId id="286" r:id="rId21"/>
    <p:sldId id="285" r:id="rId22"/>
    <p:sldId id="274" r:id="rId23"/>
    <p:sldId id="277" r:id="rId24"/>
    <p:sldId id="275" r:id="rId25"/>
    <p:sldId id="278" r:id="rId26"/>
    <p:sldId id="279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FF6AC"/>
    <a:srgbClr val="ECEDB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368" autoAdjust="0"/>
    <p:restoredTop sz="94654" autoAdjust="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5B0A3-4323-4831-974A-A2555CE3FB87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0D29C5-0407-4E84-A9B2-F6E6096F47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13339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0D29C5-0407-4E84-A9B2-F6E6096F473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34488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98B1-FE22-4D69-9E9F-26374A7F866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FE4D-CF78-4D99-9EFE-23776A9C6C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8482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98B1-FE22-4D69-9E9F-26374A7F866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FE4D-CF78-4D99-9EFE-23776A9C6C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0921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98B1-FE22-4D69-9E9F-26374A7F866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FE4D-CF78-4D99-9EFE-23776A9C6C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19537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DCB2A42-7961-4277-80C3-08EDD1DDFC1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43970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98B1-FE22-4D69-9E9F-26374A7F866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FE4D-CF78-4D99-9EFE-23776A9C6C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59372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98B1-FE22-4D69-9E9F-26374A7F866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FE4D-CF78-4D99-9EFE-23776A9C6C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66330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98B1-FE22-4D69-9E9F-26374A7F866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FE4D-CF78-4D99-9EFE-23776A9C6C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7689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98B1-FE22-4D69-9E9F-26374A7F866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FE4D-CF78-4D99-9EFE-23776A9C6C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8913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98B1-FE22-4D69-9E9F-26374A7F866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FE4D-CF78-4D99-9EFE-23776A9C6C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34184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98B1-FE22-4D69-9E9F-26374A7F866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FE4D-CF78-4D99-9EFE-23776A9C6C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64585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98B1-FE22-4D69-9E9F-26374A7F866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FE4D-CF78-4D99-9EFE-23776A9C6C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62343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198B1-FE22-4D69-9E9F-26374A7F866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FE4D-CF78-4D99-9EFE-23776A9C6C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9281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198B1-FE22-4D69-9E9F-26374A7F8661}" type="datetimeFigureOut">
              <a:rPr lang="en-US" smtClean="0"/>
              <a:pPr/>
              <a:t>2/19/2021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9FE4D-CF78-4D99-9EFE-23776A9C6C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07637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inmec.com/vac-xin/kien-thuc-tiem-chung/virus-nao-gay-benh-thuy-dau/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hyperlink" Target="https://www.vinmec.com/tin-tuc/thong-tin-suc-khoe/hinh-anh-can-canh-khi-nhiem-virus-thuy-dau-varicella-zoster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http://www.biethet.com/images/1_8_2009_content/dt_352097_07-Benh-ngoai-da-TE-22909.jpg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2449529" y="-11668"/>
            <a:ext cx="4419600" cy="533400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altLang="en-US" sz="3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 TRA BÀI CŨ</a:t>
            </a: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64642" y="1008579"/>
            <a:ext cx="61722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Trình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bày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cấu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tạo</a:t>
            </a:r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da?</a:t>
            </a: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361950" y="3257550"/>
            <a:ext cx="16764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Gồm 3 lớp</a:t>
            </a:r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 flipV="1">
            <a:off x="2209800" y="2771775"/>
            <a:ext cx="533400" cy="8382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2743200" y="2414588"/>
            <a:ext cx="2438400" cy="5334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3200"/>
              <a:t>Lớp biểu bì</a:t>
            </a: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5410200" y="3076575"/>
            <a:ext cx="115288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Thụ quan</a:t>
            </a:r>
          </a:p>
        </p:txBody>
      </p:sp>
      <p:sp>
        <p:nvSpPr>
          <p:cNvPr id="2" name="Line 4"/>
          <p:cNvSpPr>
            <a:spLocks noChangeShapeType="1"/>
          </p:cNvSpPr>
          <p:nvPr/>
        </p:nvSpPr>
        <p:spPr bwMode="auto">
          <a:xfrm flipV="1">
            <a:off x="5181600" y="2286000"/>
            <a:ext cx="304800" cy="3810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Line 4"/>
          <p:cNvSpPr>
            <a:spLocks noChangeShapeType="1"/>
          </p:cNvSpPr>
          <p:nvPr/>
        </p:nvSpPr>
        <p:spPr bwMode="auto">
          <a:xfrm>
            <a:off x="5195888" y="2667000"/>
            <a:ext cx="304800" cy="3048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5443538" y="2638425"/>
            <a:ext cx="185820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Tầng tế bào sống</a:t>
            </a:r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 flipV="1">
            <a:off x="2209800" y="3338513"/>
            <a:ext cx="685800" cy="3048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895600" y="3119438"/>
            <a:ext cx="1905000" cy="533400"/>
          </a:xfrm>
          <a:prstGeom prst="rect">
            <a:avLst/>
          </a:prstGeom>
          <a:solidFill>
            <a:schemeClr val="bg1"/>
          </a:solidFill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3200"/>
              <a:t>Lớp bì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V="1">
            <a:off x="4800600" y="3309938"/>
            <a:ext cx="609600" cy="28575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62" name="Rectangle 18"/>
          <p:cNvSpPr>
            <a:spLocks noChangeArrowheads="1"/>
          </p:cNvSpPr>
          <p:nvPr/>
        </p:nvSpPr>
        <p:spPr bwMode="auto">
          <a:xfrm>
            <a:off x="5448300" y="2024063"/>
            <a:ext cx="122661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Tầng sừng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4800600" y="3362325"/>
            <a:ext cx="685800" cy="32385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64" name="Rectangle 20"/>
          <p:cNvSpPr>
            <a:spLocks noChangeArrowheads="1"/>
          </p:cNvSpPr>
          <p:nvPr/>
        </p:nvSpPr>
        <p:spPr bwMode="auto">
          <a:xfrm>
            <a:off x="5448300" y="3462338"/>
            <a:ext cx="136287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Tuyến nhờn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4795838" y="3357563"/>
            <a:ext cx="690562" cy="633412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66" name="Rectangle 22"/>
          <p:cNvSpPr>
            <a:spLocks noChangeArrowheads="1"/>
          </p:cNvSpPr>
          <p:nvPr/>
        </p:nvSpPr>
        <p:spPr bwMode="auto">
          <a:xfrm>
            <a:off x="5562600" y="3843338"/>
            <a:ext cx="17684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 co chân lông</a:t>
            </a:r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4819650" y="3381375"/>
            <a:ext cx="681038" cy="1095375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68" name="Rectangle 24"/>
          <p:cNvSpPr>
            <a:spLocks noChangeArrowheads="1"/>
          </p:cNvSpPr>
          <p:nvPr/>
        </p:nvSpPr>
        <p:spPr bwMode="auto">
          <a:xfrm>
            <a:off x="5514975" y="4238625"/>
            <a:ext cx="18838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Lông và bao lông</a:t>
            </a:r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4814888" y="3362325"/>
            <a:ext cx="671512" cy="146685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70" name="Rectangle 26"/>
          <p:cNvSpPr>
            <a:spLocks noChangeArrowheads="1"/>
          </p:cNvSpPr>
          <p:nvPr/>
        </p:nvSpPr>
        <p:spPr bwMode="auto">
          <a:xfrm>
            <a:off x="5486400" y="4676775"/>
            <a:ext cx="152317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Tuyến mồ hôi</a:t>
            </a:r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>
            <a:off x="4800600" y="3381375"/>
            <a:ext cx="685800" cy="18288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72" name="Rectangle 28"/>
          <p:cNvSpPr>
            <a:spLocks noChangeArrowheads="1"/>
          </p:cNvSpPr>
          <p:nvPr/>
        </p:nvSpPr>
        <p:spPr bwMode="auto">
          <a:xfrm>
            <a:off x="5486400" y="5043488"/>
            <a:ext cx="165301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Dây thần kinh </a:t>
            </a: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>
            <a:off x="4824413" y="3405188"/>
            <a:ext cx="628650" cy="2276475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74" name="Rectangle 30"/>
          <p:cNvSpPr>
            <a:spLocks noChangeArrowheads="1"/>
          </p:cNvSpPr>
          <p:nvPr/>
        </p:nvSpPr>
        <p:spPr bwMode="auto">
          <a:xfrm>
            <a:off x="5424488" y="5424488"/>
            <a:ext cx="130035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Mạch máu </a:t>
            </a:r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>
            <a:off x="2224088" y="3648075"/>
            <a:ext cx="976312" cy="24003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3200400" y="5867400"/>
            <a:ext cx="2667000" cy="533400"/>
          </a:xfrm>
          <a:prstGeom prst="rect">
            <a:avLst/>
          </a:prstGeom>
          <a:solidFill>
            <a:schemeClr val="bg1"/>
          </a:solidFill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3200"/>
              <a:t>Lớp mỡ dưới da</a:t>
            </a:r>
          </a:p>
        </p:txBody>
      </p:sp>
      <p:sp>
        <p:nvSpPr>
          <p:cNvPr id="31778" name="Line 34"/>
          <p:cNvSpPr>
            <a:spLocks noChangeShapeType="1"/>
          </p:cNvSpPr>
          <p:nvPr/>
        </p:nvSpPr>
        <p:spPr bwMode="auto">
          <a:xfrm>
            <a:off x="5867400" y="6124575"/>
            <a:ext cx="228600" cy="0"/>
          </a:xfrm>
          <a:prstGeom prst="line">
            <a:avLst/>
          </a:prstGeom>
          <a:noFill/>
          <a:ln w="57150">
            <a:solidFill>
              <a:srgbClr val="0033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79" name="Rectangle 35"/>
          <p:cNvSpPr>
            <a:spLocks noChangeArrowheads="1"/>
          </p:cNvSpPr>
          <p:nvPr/>
        </p:nvSpPr>
        <p:spPr bwMode="auto">
          <a:xfrm>
            <a:off x="6096000" y="5895975"/>
            <a:ext cx="97334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Lớp mỡ</a:t>
            </a:r>
          </a:p>
        </p:txBody>
      </p:sp>
    </p:spTree>
    <p:extLst>
      <p:ext uri="{BB962C8B-B14F-4D97-AF65-F5344CB8AC3E}">
        <p14:creationId xmlns:p14="http://schemas.microsoft.com/office/powerpoint/2010/main" xmlns="" val="330542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1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1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 nodeType="clickPar">
                      <p:stCondLst>
                        <p:cond delay="indefinite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31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1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 nodeType="clickPar">
                      <p:stCondLst>
                        <p:cond delay="indefinite"/>
                      </p:stCondLst>
                      <p:childTnLst>
                        <p:par>
                          <p:cTn id="1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31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1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31749" grpId="0" animBg="1"/>
      <p:bldP spid="31752" grpId="0" animBg="1"/>
      <p:bldP spid="24582" grpId="0" animBg="1"/>
      <p:bldP spid="31755" grpId="0"/>
      <p:bldP spid="31758" grpId="0"/>
      <p:bldP spid="5" grpId="0" animBg="1"/>
      <p:bldP spid="31762" grpId="0"/>
      <p:bldP spid="31764" grpId="0"/>
      <p:bldP spid="31766" grpId="0"/>
      <p:bldP spid="31768" grpId="0"/>
      <p:bldP spid="31770" grpId="0"/>
      <p:bldP spid="31772" grpId="0"/>
      <p:bldP spid="31774" grpId="0"/>
      <p:bldP spid="14" grpId="0" animBg="1"/>
      <p:bldP spid="3177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-18393" y="17223"/>
            <a:ext cx="9144000" cy="527973"/>
          </a:xfrm>
          <a:prstGeom prst="roundRect">
            <a:avLst/>
          </a:prstGeom>
          <a:solidFill>
            <a:srgbClr val="EFF6A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TIẾT 44: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 SINH DA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16523" y="600228"/>
            <a:ext cx="3200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just" eaLnBrk="1" hangingPunct="1"/>
            <a:r>
              <a:rPr lang="en-US" altLang="vi-VN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Rèn luyện da</a:t>
            </a:r>
            <a:endParaRPr lang="en-US" altLang="vi-VN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5800" y="1676400"/>
            <a:ext cx="80772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pt-BR" sz="2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Các cách rèn luyện da:</a:t>
            </a:r>
            <a:endParaRPr lang="en-US" sz="28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pt-BR" sz="2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+ Tắm nắng lúc 8-9 giờ</a:t>
            </a:r>
            <a:r>
              <a:rPr lang="pt-BR" sz="24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BR" sz="2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sáng.</a:t>
            </a:r>
            <a:endParaRPr lang="en-US" sz="28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pt-BR" sz="2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+ Tập chạy buổi sáng,</a:t>
            </a:r>
            <a:endParaRPr lang="en-US" sz="28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pt-BR" sz="2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+ Tham gia thể thao buổi chiều.</a:t>
            </a:r>
            <a:endParaRPr lang="en-US" sz="28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pt-BR" sz="2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+ Xoa bóp.</a:t>
            </a:r>
            <a:endParaRPr lang="en-US" sz="28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pt-BR" sz="2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+ Lao động chân tay vừa sức.</a:t>
            </a:r>
            <a:endParaRPr lang="en-US" sz="28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pt-BR" sz="2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+ Rèn luyện từ từ.</a:t>
            </a:r>
            <a:endParaRPr lang="en-US" sz="28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pt-BR" sz="2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+ Rèn luyện thích hợp với tình trạng sức khoẻ của từng người.</a:t>
            </a:r>
            <a:endParaRPr lang="en-US" sz="28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pt-BR" sz="2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Cần thường xuyên tiếp xúc với ánh nắng mặt trời vào buổi sáng để cơ thể tạo ra vitamin D chống còi xương.</a:t>
            </a:r>
            <a:endParaRPr lang="en-US" sz="28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 Box 22"/>
          <p:cNvSpPr txBox="1">
            <a:spLocks noChangeArrowheads="1"/>
          </p:cNvSpPr>
          <p:nvPr/>
        </p:nvSpPr>
        <p:spPr bwMode="auto">
          <a:xfrm>
            <a:off x="174319" y="892093"/>
            <a:ext cx="28440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 sz="6000" dirty="0">
                <a:sym typeface="Wingdings" panose="05000000000000000000" pitchFamily="2" charset="2"/>
              </a:rPr>
              <a:t></a:t>
            </a:r>
          </a:p>
        </p:txBody>
      </p:sp>
    </p:spTree>
    <p:extLst>
      <p:ext uri="{BB962C8B-B14F-4D97-AF65-F5344CB8AC3E}">
        <p14:creationId xmlns:p14="http://schemas.microsoft.com/office/powerpoint/2010/main" xmlns="" val="100207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2971800" y="685800"/>
            <a:ext cx="0" cy="61722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" y="894546"/>
            <a:ext cx="2819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III.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Phòng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chống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bệnh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ngoài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da</a:t>
            </a:r>
            <a:endParaRPr lang="en-US" sz="2800" b="1" u="sng" dirty="0"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Cloud 11"/>
          <p:cNvSpPr/>
          <p:nvPr/>
        </p:nvSpPr>
        <p:spPr>
          <a:xfrm>
            <a:off x="3276600" y="1371600"/>
            <a:ext cx="5715000" cy="2209800"/>
          </a:xfrm>
          <a:prstGeom prst="cloud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Kể tên các bệnh ngoài da mà em biết?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-18393" y="17223"/>
            <a:ext cx="9144000" cy="527973"/>
          </a:xfrm>
          <a:prstGeom prst="roundRect">
            <a:avLst/>
          </a:prstGeom>
          <a:solidFill>
            <a:srgbClr val="EFF6A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TIẾT 44: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 SINH DA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585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2971800" y="685800"/>
            <a:ext cx="0" cy="61722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3074" name="Picture 2" descr="Kết quả hình ảnh cho bệnh ghẻ ngứa nguyên nhâ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4841" y="869097"/>
            <a:ext cx="5257800" cy="3733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3046686" y="1299865"/>
            <a:ext cx="1143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Ghẻ</a:t>
            </a:r>
            <a:endParaRPr lang="en-US" sz="2400" dirty="0"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28140" y="4744601"/>
            <a:ext cx="5791201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0" hangingPunct="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Nguyên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nhân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gây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bệnh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là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do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ký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sinh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trùng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(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Cái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ghẻ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)</a:t>
            </a:r>
          </a:p>
          <a:p>
            <a:pPr marL="285750" indent="-285750" eaLnBrk="0" hangingPunct="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Triệu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chứng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: Con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cái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đào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hang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dưới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da,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đẻ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trứng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gây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ngứa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và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sinh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mụn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ghẻ</a:t>
            </a:r>
            <a:endParaRPr lang="en-US" sz="2000" b="1" dirty="0" smtClean="0"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endParaRPr lang="en-US" b="1" i="1" dirty="0">
              <a:solidFill>
                <a:srgbClr val="008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146" name="Picture 2" descr="Bệnh ghẻ và những điều cần biết | CSTY Chuyên gia tư vấn Hôn nhân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735997"/>
            <a:ext cx="4800600" cy="4122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-18393" y="17223"/>
            <a:ext cx="9144000" cy="527973"/>
          </a:xfrm>
          <a:prstGeom prst="roundRect">
            <a:avLst/>
          </a:prstGeom>
          <a:solidFill>
            <a:srgbClr val="EFF6A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TIẾT 44: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 SINH DA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515" y="710485"/>
            <a:ext cx="2819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III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.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Phòng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chống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bệnh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ngoài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da</a:t>
            </a:r>
            <a:endParaRPr lang="en-US" sz="2800" b="1" u="sng" dirty="0"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56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2971800" y="685800"/>
            <a:ext cx="0" cy="61722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5138937" y="740638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Bệnh</a:t>
            </a:r>
            <a:r>
              <a:rPr 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hắc</a:t>
            </a:r>
            <a:r>
              <a:rPr 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lào</a:t>
            </a:r>
            <a:endParaRPr lang="en-US" sz="2400" dirty="0"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28140" y="4744601"/>
            <a:ext cx="5791201" cy="1883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0" hangingPunct="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Nguyên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nhân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gây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bệnh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là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do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nấm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.</a:t>
            </a:r>
          </a:p>
          <a:p>
            <a:pPr marL="285750" indent="-285750" eaLnBrk="0" hangingPunct="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Triệu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chứng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: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Có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vệt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màu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đỏ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,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có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viền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,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trên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viền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có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các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mụn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nước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nhỏ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lấm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tấm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.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Bệnh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có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lây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từ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người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này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  <a:sym typeface="Wingdings" pitchFamily="2" charset="2"/>
              </a:rPr>
              <a:t>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  <a:sym typeface="Wingdings" pitchFamily="2" charset="2"/>
              </a:rPr>
              <a:t>người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  <a:sym typeface="Wingdings" pitchFamily="2" charset="2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  <a:sym typeface="Wingdings" pitchFamily="2" charset="2"/>
              </a:rPr>
              <a:t>khác</a:t>
            </a:r>
            <a:endParaRPr lang="en-US" sz="2000" b="1" dirty="0" smtClean="0"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AutoShape 2" descr="Bệnh Hắc Lào Có Lây Không Và Lây Qua Con Đường Nào 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4" descr="Bệnh Hắc Lào Có Lây Không Và Lây Qua Con Đường Nào ?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056" y="1414969"/>
            <a:ext cx="5029200" cy="3355032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-18393" y="0"/>
            <a:ext cx="9144000" cy="527973"/>
          </a:xfrm>
          <a:prstGeom prst="roundRect">
            <a:avLst/>
          </a:prstGeom>
          <a:solidFill>
            <a:srgbClr val="EFF6A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TIẾT 44: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 SINH DA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201" y="710485"/>
            <a:ext cx="2819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III.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Phòng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chống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bệnh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ngoài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da</a:t>
            </a:r>
            <a:endParaRPr lang="en-US" sz="2800" b="1" u="sng" dirty="0"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9863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2971800" y="685800"/>
            <a:ext cx="0" cy="61722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7" name="AutoShape 2" descr="Kết quả hình ảnh cho bệnh thủy đậ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4" descr="Kết quả hình ảnh cho bệnh thủy đậ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83363" y="1310201"/>
            <a:ext cx="3045536" cy="203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469275" y="763565"/>
            <a:ext cx="3557384" cy="623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just"/>
            <a:r>
              <a:rPr lang="en-US" sz="2400" b="1" dirty="0" err="1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Bệnh</a:t>
            </a:r>
            <a:r>
              <a:rPr lang="en-US" sz="2400" b="1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thủy</a:t>
            </a:r>
            <a:r>
              <a:rPr lang="en-US" sz="2400" b="1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đậu</a:t>
            </a:r>
            <a:r>
              <a:rPr lang="en-US" sz="2400" b="1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(</a:t>
            </a:r>
            <a:r>
              <a:rPr 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đậu</a:t>
            </a:r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mùa</a:t>
            </a:r>
            <a:r>
              <a:rPr lang="en-US" sz="2400" b="1" dirty="0">
                <a:solidFill>
                  <a:srgbClr val="0000CC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)</a:t>
            </a:r>
            <a:endParaRPr lang="en-US" sz="4000" dirty="0">
              <a:solidFill>
                <a:srgbClr val="0000CC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en-US" sz="1050" dirty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71800" y="4792717"/>
            <a:ext cx="615380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Nguyên</a:t>
            </a:r>
            <a:r>
              <a:rPr 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nhân</a:t>
            </a:r>
            <a:r>
              <a:rPr 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:</a:t>
            </a:r>
            <a:r>
              <a:rPr lang="vi-VN" sz="2200" b="1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 </a:t>
            </a:r>
            <a:r>
              <a:rPr lang="vi-V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  <a:hlinkClick r:id="rId3"/>
              </a:rPr>
              <a:t>virus thủy đậu</a:t>
            </a:r>
            <a:r>
              <a:rPr lang="vi-VN" sz="2200" b="1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 có tên</a:t>
            </a:r>
            <a:r>
              <a:rPr lang="vi-VN" sz="2200" b="1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 </a:t>
            </a:r>
            <a:endParaRPr lang="en-US" sz="2200" b="1"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vi-VN" sz="2200" b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  <a:hlinkClick r:id="rId4"/>
              </a:rPr>
              <a:t>Varicella </a:t>
            </a:r>
            <a:r>
              <a:rPr lang="vi-VN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  <a:hlinkClick r:id="rId4"/>
              </a:rPr>
              <a:t>virus</a:t>
            </a:r>
            <a:r>
              <a:rPr lang="en-US" sz="2200" b="1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.</a:t>
            </a:r>
            <a:endParaRPr lang="en-US" sz="2200" b="1" dirty="0" smtClean="0"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Triệu</a:t>
            </a:r>
            <a:r>
              <a:rPr 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chứng</a:t>
            </a:r>
            <a:r>
              <a:rPr 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: </a:t>
            </a:r>
            <a:r>
              <a:rPr lang="en-US" sz="2200" b="1" dirty="0" err="1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</a:t>
            </a:r>
            <a:r>
              <a:rPr 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ác</a:t>
            </a:r>
            <a:r>
              <a:rPr 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nốt</a:t>
            </a:r>
            <a:r>
              <a:rPr 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đỏ</a:t>
            </a:r>
            <a:r>
              <a:rPr 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như</a:t>
            </a:r>
            <a:r>
              <a:rPr 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hạt</a:t>
            </a:r>
            <a:r>
              <a:rPr 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đậu</a:t>
            </a:r>
            <a:r>
              <a:rPr 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, </a:t>
            </a:r>
            <a:r>
              <a:rPr 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đầu</a:t>
            </a:r>
            <a:r>
              <a:rPr 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có</a:t>
            </a:r>
            <a:r>
              <a:rPr 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mọng</a:t>
            </a:r>
            <a:r>
              <a:rPr 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nước</a:t>
            </a:r>
            <a:r>
              <a:rPr 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bệnh</a:t>
            </a:r>
            <a:r>
              <a:rPr 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có </a:t>
            </a:r>
            <a:r>
              <a:rPr 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thê</a:t>
            </a:r>
            <a:r>
              <a:rPr 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̉ </a:t>
            </a:r>
            <a:r>
              <a:rPr 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lan</a:t>
            </a:r>
            <a:r>
              <a:rPr 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rộng</a:t>
            </a:r>
            <a:r>
              <a:rPr 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dê</a:t>
            </a:r>
            <a:r>
              <a:rPr 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̃ </a:t>
            </a:r>
            <a:r>
              <a:rPr 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dàng</a:t>
            </a:r>
            <a:r>
              <a:rPr lang="en-US" sz="2200" b="1" dirty="0" smtClean="0">
                <a:solidFill>
                  <a:srgbClr val="0066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2" name="Group 14"/>
          <p:cNvGrpSpPr>
            <a:grpSpLocks/>
          </p:cNvGrpSpPr>
          <p:nvPr/>
        </p:nvGrpSpPr>
        <p:grpSpPr bwMode="auto">
          <a:xfrm>
            <a:off x="3200400" y="2161048"/>
            <a:ext cx="6248400" cy="2987216"/>
            <a:chOff x="336" y="1680"/>
            <a:chExt cx="4992" cy="1756"/>
          </a:xfrm>
        </p:grpSpPr>
        <p:pic>
          <p:nvPicPr>
            <p:cNvPr id="13" name="Picture 15" descr="viem da do con tru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8" y="1680"/>
              <a:ext cx="2114" cy="1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 Box 16"/>
            <p:cNvSpPr txBox="1">
              <a:spLocks noChangeArrowheads="1"/>
            </p:cNvSpPr>
            <p:nvPr/>
          </p:nvSpPr>
          <p:spPr bwMode="auto">
            <a:xfrm>
              <a:off x="336" y="1680"/>
              <a:ext cx="1584" cy="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en-US" b="1"/>
            </a:p>
          </p:txBody>
        </p:sp>
        <p:sp>
          <p:nvSpPr>
            <p:cNvPr id="15" name="Text Box 17"/>
            <p:cNvSpPr txBox="1">
              <a:spLocks noChangeArrowheads="1"/>
            </p:cNvSpPr>
            <p:nvPr/>
          </p:nvSpPr>
          <p:spPr bwMode="auto">
            <a:xfrm>
              <a:off x="815" y="3168"/>
              <a:ext cx="4513" cy="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en-US">
                <a:solidFill>
                  <a:srgbClr val="006600"/>
                </a:solidFill>
              </a:endParaRPr>
            </a:p>
          </p:txBody>
        </p:sp>
      </p:grpSp>
      <p:sp>
        <p:nvSpPr>
          <p:cNvPr id="16" name="Rounded Rectangle 15"/>
          <p:cNvSpPr/>
          <p:nvPr/>
        </p:nvSpPr>
        <p:spPr>
          <a:xfrm>
            <a:off x="-18393" y="17223"/>
            <a:ext cx="9144000" cy="527973"/>
          </a:xfrm>
          <a:prstGeom prst="roundRect">
            <a:avLst/>
          </a:prstGeom>
          <a:solidFill>
            <a:srgbClr val="EFF6A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TIẾT 44: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 SINH DA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763565"/>
            <a:ext cx="2819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III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.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Phòng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chống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bệnh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ngoài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da</a:t>
            </a:r>
            <a:endParaRPr lang="en-US" sz="2800" b="1" u="sng" dirty="0"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654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2971800" y="685800"/>
            <a:ext cx="0" cy="61722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7" name="AutoShape 2" descr="Kết quả hình ảnh cho bệnh tay chân miệ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375104"/>
            <a:ext cx="5358514" cy="2721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191000" y="791707"/>
            <a:ext cx="2946640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Bệnh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tay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chân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miệng</a:t>
            </a:r>
            <a:endParaRPr lang="en-US" sz="4000" dirty="0">
              <a:solidFill>
                <a:srgbClr val="0070C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en-US" sz="1000" dirty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82079" y="4096889"/>
            <a:ext cx="6023136" cy="2913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0" hangingPunct="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Nguyên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nhân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: </a:t>
            </a:r>
            <a:r>
              <a:rPr lang="pt-BR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Coxsackie virus A16 và Enterovirus 71 (EV71)</a:t>
            </a:r>
            <a:endParaRPr lang="en-US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  <a:p>
            <a:pPr marL="285750" indent="-285750" algn="just" eaLnBrk="0" hangingPunct="0">
              <a:buFont typeface="Wingdings" pitchFamily="2" charset="2"/>
              <a:buChar char="§"/>
            </a:pP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Triệu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chứng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: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Đây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là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bệnh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dê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̃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lây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va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̀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thường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gặp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ở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tre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̉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với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các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biểu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hiện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sốt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,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nổi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mụn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đau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ở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miệng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va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̀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các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nốt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rộp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không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ngứa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ở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tay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,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bàn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chân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,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đôi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khi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lan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tới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cẳng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chân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.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Bệnh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lây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qua ho,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hắt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hơi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va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̀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dùng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chung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đô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̀. </a:t>
            </a:r>
          </a:p>
          <a:p>
            <a:pPr marL="285750" indent="-285750" eaLnBrk="0" hangingPunct="0">
              <a:lnSpc>
                <a:spcPct val="150000"/>
              </a:lnSpc>
              <a:buFont typeface="Wingdings" pitchFamily="2" charset="2"/>
              <a:buChar char="§"/>
            </a:pPr>
            <a:endParaRPr lang="en-US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-18393" y="17223"/>
            <a:ext cx="9144000" cy="527973"/>
          </a:xfrm>
          <a:prstGeom prst="roundRect">
            <a:avLst/>
          </a:prstGeom>
          <a:solidFill>
            <a:srgbClr val="EFF6A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TIẾT 44: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 SINH DA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658" y="898050"/>
            <a:ext cx="2819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III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.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Phòng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chống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bệnh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ngoài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da</a:t>
            </a:r>
            <a:endParaRPr lang="en-US" sz="2800" b="1" u="sng" dirty="0"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071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2971800" y="685800"/>
            <a:ext cx="0" cy="61722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1" name="Picture 5" descr="http://www.biethet.com/images/1_8_2009_content/dt_352097_07-Benh-ngoai-da-TE-22909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491587"/>
            <a:ext cx="4267200" cy="3311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4716168" y="816115"/>
            <a:ext cx="1997663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just"/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Bệnh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rôm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sảy</a:t>
            </a:r>
            <a:endParaRPr lang="en-US" sz="4000" dirty="0">
              <a:solidFill>
                <a:srgbClr val="0070C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en-US" sz="900" b="1" dirty="0">
                <a:latin typeface="Arial" charset="0"/>
                <a:ea typeface="Times New Roman" pitchFamily="18" charset="0"/>
                <a:cs typeface="Arial" charset="0"/>
              </a:rPr>
              <a:t> 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128140" y="4909572"/>
            <a:ext cx="5939660" cy="1421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0" hangingPunct="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Nguyên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nhân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vi-V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cơ chế bài tiết mồ hôi gặp vấn đề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</a:p>
          <a:p>
            <a:pPr marL="285750" indent="-285750" eaLnBrk="0" hangingPunct="0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Triệu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chứng</a:t>
            </a:r>
            <a:r>
              <a:rPr 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: </a:t>
            </a:r>
            <a:r>
              <a:rPr lang="vi-VN" sz="2000" b="1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gây ra các mụn nhỏ ngứa ngáy ở vùng đầu, cổ, vai.</a:t>
            </a:r>
            <a:endParaRPr lang="en-US" sz="2000" b="1" dirty="0" smtClean="0"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-18393" y="17223"/>
            <a:ext cx="9144000" cy="527973"/>
          </a:xfrm>
          <a:prstGeom prst="roundRect">
            <a:avLst/>
          </a:prstGeom>
          <a:solidFill>
            <a:srgbClr val="EFF6A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TIẾT 44: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 SINH DA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18393" y="710485"/>
            <a:ext cx="2819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III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.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Phòng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chống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bệnh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ngoài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da</a:t>
            </a:r>
            <a:endParaRPr lang="en-US" sz="2800" b="1" u="sng" dirty="0"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744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2971800" y="685800"/>
            <a:ext cx="0" cy="61722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505200" y="4800600"/>
            <a:ext cx="5333999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indent="-342900" eaLnBrk="1" hangingPunct="1"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000" b="1" smtClean="0">
                <a:ea typeface="Tahoma" pitchFamily="34" charset="0"/>
                <a:cs typeface="Times New Roman" panose="02020603050405020304" pitchFamily="18" charset="0"/>
              </a:rPr>
              <a:t>Nguyên nhân: Do nước sôi, nhiệt, điện, hóa chất…</a:t>
            </a:r>
          </a:p>
          <a:p>
            <a:pPr marL="342900" indent="-342900" eaLnBrk="1" hangingPunct="1"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000" b="1" smtClean="0">
                <a:ea typeface="Tahoma" pitchFamily="34" charset="0"/>
                <a:cs typeface="Times New Roman" panose="02020603050405020304" pitchFamily="18" charset="0"/>
              </a:rPr>
              <a:t>Triệu chứng: Da phồng nước, rộp, nhiễm trùng…</a:t>
            </a:r>
            <a:endParaRPr lang="en-US" sz="2000" b="1" dirty="0"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124200" y="779313"/>
            <a:ext cx="3733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1" dirty="0" err="1">
                <a:solidFill>
                  <a:srgbClr val="0000CC"/>
                </a:solidFill>
                <a:ea typeface="Tahoma" pitchFamily="34" charset="0"/>
                <a:cs typeface="Times New Roman" panose="02020603050405020304" pitchFamily="18" charset="0"/>
              </a:rPr>
              <a:t>Bệnh</a:t>
            </a:r>
            <a:r>
              <a:rPr lang="en-US" b="1" dirty="0">
                <a:solidFill>
                  <a:srgbClr val="0000CC"/>
                </a:solidFill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CC"/>
                </a:solidFill>
                <a:ea typeface="Tahoma" pitchFamily="34" charset="0"/>
                <a:cs typeface="Times New Roman" panose="02020603050405020304" pitchFamily="18" charset="0"/>
              </a:rPr>
              <a:t>bỏng</a:t>
            </a:r>
            <a:endParaRPr lang="en-US" b="1" dirty="0">
              <a:solidFill>
                <a:srgbClr val="0000CC"/>
              </a:solidFill>
              <a:ea typeface="Tahoma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7313" y="1506267"/>
            <a:ext cx="4229887" cy="3102422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-18393" y="17223"/>
            <a:ext cx="9144000" cy="527973"/>
          </a:xfrm>
          <a:prstGeom prst="roundRect">
            <a:avLst/>
          </a:prstGeom>
          <a:solidFill>
            <a:srgbClr val="EFF6A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TIẾT 44: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 SINH DA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9125" y="983314"/>
            <a:ext cx="2819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III.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Phòng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chống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bệnh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ngoài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da</a:t>
            </a:r>
            <a:endParaRPr lang="en-US" sz="2800" b="1" u="sng" dirty="0"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744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2971800" y="685800"/>
            <a:ext cx="0" cy="61722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7" name="AutoShape 2" descr="Kết quả hình ảnh cho mụn trứng cá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276600" y="1143000"/>
            <a:ext cx="579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viêm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da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mụn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trứng</a:t>
            </a:r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endParaRPr lang="en-US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04445" y="4876800"/>
            <a:ext cx="556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9557" y="1905000"/>
            <a:ext cx="3748088" cy="2905780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-18393" y="17223"/>
            <a:ext cx="9144000" cy="527973"/>
          </a:xfrm>
          <a:prstGeom prst="roundRect">
            <a:avLst/>
          </a:prstGeom>
          <a:solidFill>
            <a:srgbClr val="EFF6A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TIẾT 44: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 SINH DA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1039972"/>
            <a:ext cx="2819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III.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Phòng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chống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bệnh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ngoài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da</a:t>
            </a:r>
            <a:endParaRPr lang="en-US" sz="2800" b="1" u="sng" dirty="0"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057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Mụn trứng cá là gì nguyên nhân gây ra và cách trị viêm da mụn trứng cá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838200"/>
            <a:ext cx="70104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109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2617" y="304800"/>
            <a:ext cx="85693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400" b="1" u="sng" dirty="0" smtClean="0">
                <a:latin typeface="+mj-lt"/>
                <a:ea typeface="Tahoma" pitchFamily="34" charset="0"/>
                <a:cs typeface="Times New Roman" pitchFamily="18" charset="0"/>
              </a:rPr>
              <a:t>Tiết </a:t>
            </a:r>
            <a:r>
              <a:rPr lang="vi-VN" sz="4400" b="1" u="sng" smtClean="0">
                <a:latin typeface="+mj-lt"/>
                <a:ea typeface="Tahoma" pitchFamily="34" charset="0"/>
                <a:cs typeface="Times New Roman" pitchFamily="18" charset="0"/>
              </a:rPr>
              <a:t>44 </a:t>
            </a:r>
            <a:r>
              <a:rPr lang="en-US" sz="4800" b="1" u="sng" smtClean="0">
                <a:latin typeface="+mj-lt"/>
                <a:ea typeface="Tahoma" pitchFamily="34" charset="0"/>
                <a:cs typeface="Tahoma" pitchFamily="34" charset="0"/>
              </a:rPr>
              <a:t> - </a:t>
            </a:r>
            <a:r>
              <a:rPr lang="en-US" sz="4800" b="1" u="sng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Bài 42</a:t>
            </a:r>
            <a:r>
              <a:rPr lang="en-US" sz="4800" b="1" u="sng" smtClean="0">
                <a:latin typeface="+mj-lt"/>
                <a:ea typeface="Tahoma" pitchFamily="34" charset="0"/>
                <a:cs typeface="Tahoma" pitchFamily="34" charset="0"/>
              </a:rPr>
              <a:t> </a:t>
            </a:r>
            <a:r>
              <a:rPr lang="en-US" sz="4800" b="1" smtClean="0">
                <a:latin typeface="+mj-lt"/>
                <a:ea typeface="Tahoma" pitchFamily="34" charset="0"/>
                <a:cs typeface="Times New Roman" pitchFamily="18" charset="0"/>
              </a:rPr>
              <a:t>: </a:t>
            </a: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 SINH DA</a:t>
            </a:r>
            <a:endParaRPr 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1871990"/>
            <a:ext cx="28680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Mục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tiêu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: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1632" y="2590800"/>
            <a:ext cx="8091368" cy="1953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nl-NL" sz="28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Trình </a:t>
            </a:r>
            <a:r>
              <a:rPr lang="nl-NL" sz="28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bày được cơ sở khoa học của các biện pháp bảo vệ </a:t>
            </a:r>
            <a:r>
              <a:rPr lang="nl-NL" sz="28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da.</a:t>
            </a:r>
            <a:endParaRPr lang="en-US" sz="2800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nl-NL" sz="2800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Có </a:t>
            </a:r>
            <a:r>
              <a:rPr lang="nl-NL" sz="28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ý thức vệ sinh, phòng tránh các bệnh về da.</a:t>
            </a:r>
            <a:endParaRPr lang="en-US" sz="2800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596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Mụn trứng cá là gì nguyên nhân gây ra và cách trị viêm da mụn trứng cá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2" y="2557462"/>
            <a:ext cx="2619375" cy="17430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685800"/>
            <a:ext cx="76962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9318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Mụn trứng cá là gì nguyên nhân gây ra và cách trị viêm da mụn trứng cá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891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2971800" y="685800"/>
            <a:ext cx="0" cy="61722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429000" y="1981200"/>
            <a:ext cx="51816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1. </a:t>
            </a:r>
            <a:r>
              <a:rPr lang="en-US" alt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Những</a:t>
            </a:r>
            <a:r>
              <a:rPr lang="en-US" alt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nguyên</a:t>
            </a:r>
            <a:r>
              <a:rPr lang="en-US" alt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nhân</a:t>
            </a:r>
            <a:r>
              <a:rPr lang="en-US" alt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nào</a:t>
            </a:r>
            <a:r>
              <a:rPr lang="en-US" alt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gây</a:t>
            </a:r>
            <a:r>
              <a:rPr lang="en-US" alt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ra</a:t>
            </a:r>
            <a:r>
              <a:rPr lang="en-US" alt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bệnh</a:t>
            </a:r>
            <a:r>
              <a:rPr lang="en-US" alt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ngoài</a:t>
            </a:r>
            <a:r>
              <a:rPr lang="en-US" alt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da?</a:t>
            </a:r>
          </a:p>
          <a:p>
            <a:pPr algn="just">
              <a:spcBef>
                <a:spcPct val="50000"/>
              </a:spcBef>
            </a:pP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Để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phòng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bệnh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ngoài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da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cần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phải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làm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gì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?</a:t>
            </a:r>
          </a:p>
          <a:p>
            <a:pPr algn="just">
              <a:spcBef>
                <a:spcPct val="50000"/>
              </a:spcBef>
            </a:pP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3.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Khi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mắc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bệnh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ngoài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da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cần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phải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làm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gì</a:t>
            </a: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-18393" y="17223"/>
            <a:ext cx="9144000" cy="527973"/>
          </a:xfrm>
          <a:prstGeom prst="roundRect">
            <a:avLst/>
          </a:prstGeom>
          <a:solidFill>
            <a:srgbClr val="EFF6A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TIẾT 44: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 SINH DA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786144"/>
            <a:ext cx="2819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III.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Phòng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chống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bệnh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ngoài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da</a:t>
            </a:r>
            <a:endParaRPr lang="en-US" sz="2800" b="1" u="sng" dirty="0"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057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85" name="Group 277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xmlns="" val="571482414"/>
              </p:ext>
            </p:extLst>
          </p:nvPr>
        </p:nvGraphicFramePr>
        <p:xfrm>
          <a:off x="47978" y="557086"/>
          <a:ext cx="8991600" cy="5699760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="" xmlns:a16="http://schemas.microsoft.com/office/drawing/2014/main" val="316384519"/>
                    </a:ext>
                  </a:extLst>
                </a:gridCol>
                <a:gridCol w="1111250">
                  <a:extLst>
                    <a:ext uri="{9D8B030D-6E8A-4147-A177-3AD203B41FA5}">
                      <a16:colId xmlns="" xmlns:a16="http://schemas.microsoft.com/office/drawing/2014/main" val="323639789"/>
                    </a:ext>
                  </a:extLst>
                </a:gridCol>
                <a:gridCol w="2109788">
                  <a:extLst>
                    <a:ext uri="{9D8B030D-6E8A-4147-A177-3AD203B41FA5}">
                      <a16:colId xmlns="" xmlns:a16="http://schemas.microsoft.com/office/drawing/2014/main" val="886048821"/>
                    </a:ext>
                  </a:extLst>
                </a:gridCol>
                <a:gridCol w="1427162">
                  <a:extLst>
                    <a:ext uri="{9D8B030D-6E8A-4147-A177-3AD203B41FA5}">
                      <a16:colId xmlns="" xmlns:a16="http://schemas.microsoft.com/office/drawing/2014/main" val="1398317787"/>
                    </a:ext>
                  </a:extLst>
                </a:gridCol>
                <a:gridCol w="3733800">
                  <a:extLst>
                    <a:ext uri="{9D8B030D-6E8A-4147-A177-3AD203B41FA5}">
                      <a16:colId xmlns="" xmlns:a16="http://schemas.microsoft.com/office/drawing/2014/main" val="2738607734"/>
                    </a:ext>
                  </a:extLst>
                </a:gridCol>
              </a:tblGrid>
              <a:tr h="244475"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TT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Bệnh ngoài da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Biểu</a:t>
                      </a: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hiện</a:t>
                      </a: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Nguyên nhân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Cách phòng chống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36860914"/>
                  </a:ext>
                </a:extLst>
              </a:tr>
              <a:tr h="1280160"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Lang beng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 nấm.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225458579"/>
                  </a:ext>
                </a:extLst>
              </a:tr>
              <a:tr h="609600"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Hắc lào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Có</a:t>
                      </a:r>
                      <a:r>
                        <a:rPr kumimoji="0" lang="en-US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những</a:t>
                      </a:r>
                      <a:r>
                        <a:rPr kumimoji="0" lang="en-US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mảng</a:t>
                      </a:r>
                      <a:r>
                        <a:rPr kumimoji="0" lang="en-US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sần</a:t>
                      </a:r>
                      <a:r>
                        <a:rPr kumimoji="0" lang="en-US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đỏ</a:t>
                      </a:r>
                      <a:r>
                        <a:rPr kumimoji="0" lang="en-US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mụn</a:t>
                      </a:r>
                      <a:r>
                        <a:rPr kumimoji="0" lang="en-US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nước</a:t>
                      </a:r>
                      <a:r>
                        <a:rPr kumimoji="0" lang="en-US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 nấm.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10858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42875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77165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11455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7175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302895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8615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94335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4096079"/>
                  </a:ext>
                </a:extLst>
              </a:tr>
              <a:tr h="609600"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Ghẻ lở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Da có nhiều mụn ghẻ, sưng lở gây ngứa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 vi khuẩn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359465762"/>
                  </a:ext>
                </a:extLst>
              </a:tr>
              <a:tr h="762000"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Bệnh viêm da mụn trứng cá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Có những vết sưng viêm đỏ.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 vi khuẩn.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278503871"/>
                  </a:ext>
                </a:extLst>
              </a:tr>
              <a:tr h="519113"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Bỏng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Da bị phồng nước, rộp, nhiễm trùng.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 nhiệt, hóa chất.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har char="•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har char="–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har char="•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Char char="–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Tránh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tiếp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xúc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với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nhiệt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hóa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chất</a:t>
                      </a: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296947623"/>
                  </a:ext>
                </a:extLst>
              </a:tr>
            </a:tbl>
          </a:graphicData>
        </a:graphic>
      </p:graphicFrame>
      <p:sp>
        <p:nvSpPr>
          <p:cNvPr id="17616" name="Text Box 208"/>
          <p:cNvSpPr txBox="1">
            <a:spLocks noChangeArrowheads="1"/>
          </p:cNvSpPr>
          <p:nvPr/>
        </p:nvSpPr>
        <p:spPr bwMode="auto">
          <a:xfrm>
            <a:off x="762000" y="-1"/>
            <a:ext cx="8077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Một</a:t>
            </a:r>
            <a:r>
              <a:rPr lang="en-US" alt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en-US" sz="28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số</a:t>
            </a:r>
            <a:r>
              <a:rPr lang="en-US" alt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en-US" sz="28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bệnh</a:t>
            </a:r>
            <a:r>
              <a:rPr lang="en-US" alt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en-US" sz="28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ngoài</a:t>
            </a:r>
            <a:r>
              <a:rPr lang="en-US" alt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da </a:t>
            </a:r>
            <a:r>
              <a:rPr lang="en-US" altLang="en-US" sz="28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và</a:t>
            </a:r>
            <a:r>
              <a:rPr lang="en-US" alt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en-US" sz="28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cách</a:t>
            </a:r>
            <a:r>
              <a:rPr lang="en-US" alt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en-US" sz="28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phòng</a:t>
            </a:r>
            <a:r>
              <a:rPr lang="en-US" altLang="en-US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altLang="en-US" sz="28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chống</a:t>
            </a:r>
            <a:endParaRPr lang="en-US" alt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52600" y="1295400"/>
            <a:ext cx="2057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en-US" altLang="en-US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Có</a:t>
            </a:r>
            <a:r>
              <a:rPr lang="en-US" alt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những</a:t>
            </a:r>
            <a:r>
              <a:rPr lang="en-US" alt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dát</a:t>
            </a:r>
            <a:r>
              <a:rPr lang="en-US" alt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trắng</a:t>
            </a:r>
            <a:r>
              <a:rPr lang="en-US" alt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vi-VN" alt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nh</a:t>
            </a:r>
            <a:r>
              <a:rPr lang="en-US" altLang="en-US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ạt</a:t>
            </a:r>
            <a:r>
              <a:rPr lang="en-US" alt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màu</a:t>
            </a:r>
            <a:r>
              <a:rPr lang="en-US" alt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hơn</a:t>
            </a:r>
            <a:r>
              <a:rPr lang="en-US" alt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da </a:t>
            </a:r>
            <a:r>
              <a:rPr lang="en-US" altLang="en-US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thường</a:t>
            </a:r>
            <a:r>
              <a:rPr lang="en-US" alt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altLang="en-US" sz="2000" dirty="0"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0" y="1295400"/>
            <a:ext cx="3705578" cy="358140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34000" y="1676400"/>
            <a:ext cx="370557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vi-VN" sz="2000" dirty="0" smtClean="0">
                <a:latin typeface="+mj-lt"/>
              </a:rPr>
              <a:t>Vệ </a:t>
            </a:r>
            <a:r>
              <a:rPr lang="vi-VN" sz="2000" dirty="0">
                <a:latin typeface="+mj-lt"/>
              </a:rPr>
              <a:t>sinh cơ thể thường xuyên bằng xà phòng diệt khuẩn</a:t>
            </a:r>
            <a:r>
              <a:rPr lang="vi-VN" sz="2000" dirty="0" smtClean="0">
                <a:latin typeface="+mj-lt"/>
              </a:rPr>
              <a:t>.</a:t>
            </a:r>
            <a:r>
              <a:rPr lang="en-US" sz="2000" dirty="0" smtClean="0">
                <a:latin typeface="+mj-lt"/>
              </a:rPr>
              <a:t> </a:t>
            </a:r>
          </a:p>
          <a:p>
            <a:pPr marL="342900" indent="-342900">
              <a:buFontTx/>
              <a:buChar char="-"/>
            </a:pP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tắm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rửa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endParaRPr lang="vi-V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000" dirty="0">
                <a:latin typeface="+mj-lt"/>
              </a:rPr>
              <a:t>- Giữ vệ sinh nguồn nước , vệ sinh môi trường.</a:t>
            </a:r>
          </a:p>
          <a:p>
            <a:r>
              <a:rPr lang="vi-VN" sz="2000" dirty="0">
                <a:latin typeface="+mj-lt"/>
              </a:rPr>
              <a:t>- Không mặc quần áo ướt, tránh dùng chung quần áo, khăn với người mắc bệnh.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4000" y="5638800"/>
            <a:ext cx="3705578" cy="5334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45914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22"/>
          <p:cNvSpPr txBox="1">
            <a:spLocks noChangeArrowheads="1"/>
          </p:cNvSpPr>
          <p:nvPr/>
        </p:nvSpPr>
        <p:spPr bwMode="auto">
          <a:xfrm>
            <a:off x="152400" y="1424859"/>
            <a:ext cx="4572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 sz="6000" dirty="0">
                <a:sym typeface="Wingdings" panose="05000000000000000000" pitchFamily="2" charset="2"/>
              </a:rPr>
              <a:t>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-18393" y="17223"/>
            <a:ext cx="9144000" cy="527973"/>
          </a:xfrm>
          <a:prstGeom prst="roundRect">
            <a:avLst/>
          </a:prstGeom>
          <a:solidFill>
            <a:srgbClr val="EFF6A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TIẾT 44: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 SINH DA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344" y="901639"/>
            <a:ext cx="7128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II.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Phòng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chống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bệnh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ngoài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da</a:t>
            </a:r>
            <a:endParaRPr lang="en-US" sz="2800" b="1" u="sng" dirty="0"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4611" y="2209800"/>
            <a:ext cx="8382000" cy="3313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Các bệnh ngoài da: ghẻ lở, hắc lào, nấm, chốc, mụn nhọt, chấy rận, bỏng....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Phòng chữa: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6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+ </a:t>
            </a:r>
            <a:r>
              <a:rPr lang="en-US" sz="2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Vệ sinh cơ thể, vệ sinh môi trường, tránh để da bị xây xát.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6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+ </a:t>
            </a:r>
            <a:r>
              <a:rPr lang="en-US" sz="2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 mắc bệnh cần chữa theo chỉ dẫn của bác sĩ.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6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+ </a:t>
            </a:r>
            <a:r>
              <a:rPr lang="en-US" sz="2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Khi bị bỏng nhẹ: ngâm phần bỏng vào nước lạnh sạch, bôi thuốc mỡ chống bỏng. Bị nặng cần đưa đi bệnh viện.</a:t>
            </a:r>
            <a:endParaRPr lang="en-US" sz="26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057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Kết quả hình ảnh cho sơ cứu khi bị bỏ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0"/>
            <a:ext cx="8001000" cy="3657600"/>
          </a:xfrm>
          <a:prstGeom prst="rect">
            <a:avLst/>
          </a:prstGeom>
          <a:noFill/>
        </p:spPr>
      </p:pic>
      <p:pic>
        <p:nvPicPr>
          <p:cNvPr id="3" name="Picture 4" descr="Kết quả hình ảnh cho sơ cứu khi bị bỏ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3533774"/>
            <a:ext cx="8077200" cy="33242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987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80999" y="0"/>
            <a:ext cx="8678487" cy="96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Hướng</a:t>
            </a:r>
            <a:r>
              <a:rPr lang="en-US" sz="4500" b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dẫn</a:t>
            </a:r>
            <a:r>
              <a:rPr lang="en-US" sz="4500" b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học</a:t>
            </a:r>
            <a:r>
              <a:rPr lang="en-US" sz="4500" b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ở </a:t>
            </a:r>
            <a:r>
              <a:rPr lang="en-US" sz="4500" b="1" dirty="0" err="1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nhà</a:t>
            </a:r>
            <a:endParaRPr lang="en-US" sz="4500" b="1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1143000"/>
            <a:ext cx="8839200" cy="361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Học</a:t>
            </a: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bài</a:t>
            </a: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trả</a:t>
            </a: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lời</a:t>
            </a: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các</a:t>
            </a: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câu</a:t>
            </a: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hỏi</a:t>
            </a: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sgk</a:t>
            </a: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Hoàn</a:t>
            </a: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thành</a:t>
            </a: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bảng</a:t>
            </a:r>
            <a:r>
              <a:rPr lang="en-US" sz="2800" b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smtClean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42-2 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vào</a:t>
            </a: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vở</a:t>
            </a: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Đọc</a:t>
            </a: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“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em</a:t>
            </a: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có</a:t>
            </a: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biết</a:t>
            </a: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”</a:t>
            </a:r>
          </a:p>
          <a:p>
            <a:pPr marL="342900" indent="-342900">
              <a:spcBef>
                <a:spcPct val="20000"/>
              </a:spcBef>
              <a:buFontTx/>
              <a:buChar char="-"/>
            </a:pP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Chuẩn</a:t>
            </a: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bị</a:t>
            </a: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bài</a:t>
            </a: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43:Giới 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thiệu</a:t>
            </a: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chung</a:t>
            </a: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hệ</a:t>
            </a: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thần</a:t>
            </a:r>
            <a:r>
              <a:rPr lang="en-US" sz="2800" b="1" dirty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kinh</a:t>
            </a:r>
            <a:endParaRPr lang="en-US" sz="2800" b="1" dirty="0">
              <a:solidFill>
                <a:srgbClr val="0000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(?) </a:t>
            </a:r>
            <a:r>
              <a:rPr lang="en-US" sz="28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Tìm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cấu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tạo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của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một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nơron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điển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hình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</a:p>
          <a:p>
            <a:pPr marL="342900" indent="-342900">
              <a:spcBef>
                <a:spcPct val="20000"/>
              </a:spcBef>
            </a:pP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(?) </a:t>
            </a:r>
            <a:r>
              <a:rPr lang="en-US" sz="28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Tìm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các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bộ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phận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của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hệ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thần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kinh</a:t>
            </a:r>
            <a:r>
              <a:rPr lang="en-US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3234123696"/>
      </p:ext>
    </p:extLst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-18393" y="17223"/>
            <a:ext cx="9144000" cy="527973"/>
          </a:xfrm>
          <a:prstGeom prst="roundRect">
            <a:avLst/>
          </a:prstGeom>
          <a:solidFill>
            <a:srgbClr val="EFF6A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TIẾT 44: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 SINH DA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971800" y="685800"/>
            <a:ext cx="0" cy="61722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-18393" y="914400"/>
            <a:ext cx="20890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I.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Bảo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da </a:t>
            </a:r>
            <a:endParaRPr lang="en-US" sz="2800" b="1" u="sng" dirty="0"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Cloud Callout 7"/>
          <p:cNvSpPr/>
          <p:nvPr/>
        </p:nvSpPr>
        <p:spPr>
          <a:xfrm>
            <a:off x="3810000" y="1828800"/>
            <a:ext cx="4800600" cy="2743200"/>
          </a:xfrm>
          <a:prstGeom prst="cloud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Điều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gì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sẽ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xảy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ra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với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cơ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thể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bạn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nếu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r>
              <a:rPr lang="en-US" sz="24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tuần</a:t>
            </a:r>
            <a:r>
              <a:rPr lang="en-US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không</a:t>
            </a:r>
            <a:r>
              <a:rPr lang="en-US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tắm</a:t>
            </a:r>
            <a:r>
              <a:rPr lang="en-US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en-US" sz="24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" name="Picture 2" descr="Kết quả hình ảnh cho mặt bẩ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800" y="1818290"/>
            <a:ext cx="5257800" cy="48768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581400" y="1225254"/>
            <a:ext cx="4352474" cy="4801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Da </a:t>
            </a:r>
            <a:r>
              <a:rPr lang="en-US" altLang="en-US" sz="2800" b="1" dirty="0" err="1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bẩn</a:t>
            </a:r>
            <a:r>
              <a:rPr lang="en-US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hại</a:t>
            </a:r>
            <a:r>
              <a:rPr lang="en-US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như</a:t>
            </a:r>
            <a:r>
              <a:rPr lang="en-US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thế</a:t>
            </a:r>
            <a:r>
              <a:rPr lang="en-US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nào</a:t>
            </a:r>
            <a:r>
              <a:rPr lang="en-US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335083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3120981" y="685800"/>
            <a:ext cx="0" cy="61722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746525" y="869465"/>
            <a:ext cx="4394152" cy="4801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marL="342900" lvl="0" indent="-34290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Da </a:t>
            </a:r>
            <a:r>
              <a:rPr lang="en-US" altLang="en-US" sz="2800" b="1" dirty="0" err="1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bẩn</a:t>
            </a:r>
            <a:r>
              <a:rPr lang="en-US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hại</a:t>
            </a:r>
            <a:r>
              <a:rPr lang="en-US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như</a:t>
            </a:r>
            <a:r>
              <a:rPr lang="en-US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thế</a:t>
            </a:r>
            <a:r>
              <a:rPr lang="en-US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nào</a:t>
            </a:r>
            <a:r>
              <a:rPr lang="en-US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41373" y="1452495"/>
            <a:ext cx="5638800" cy="318430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124201" y="4876800"/>
            <a:ext cx="5638800" cy="1883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Da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bẩn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là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môi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trường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thuận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lợi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vi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khuẩn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phát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triển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phát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sinh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bệnh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ngoài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da. Da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bẩn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còn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làm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hạn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chế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hoạt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động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tiết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mồ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hôi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do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đó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ảnh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hưởng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đến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sức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khỏe</a:t>
            </a:r>
            <a:r>
              <a:rPr lang="en-US" altLang="en-US" sz="20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.</a:t>
            </a:r>
            <a:endParaRPr lang="en-US" altLang="en-US" sz="2000" b="1" dirty="0"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6601" y="4643238"/>
            <a:ext cx="5638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 </a:t>
            </a:r>
            <a:r>
              <a:rPr lang="en-US" sz="2200" b="1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2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lidozim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diệt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khuẩn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Da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bẩn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diệt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khuẩn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5%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diệt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khuẩn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85 % . Da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bẩn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viêm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ngứa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ngáy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chịu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ngãi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xát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khuẩn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đột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-18393" y="17223"/>
            <a:ext cx="9144000" cy="527973"/>
          </a:xfrm>
          <a:prstGeom prst="roundRect">
            <a:avLst/>
          </a:prstGeom>
          <a:solidFill>
            <a:srgbClr val="EFF6A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TIẾT 44: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 SINH DA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242" y="586310"/>
            <a:ext cx="20890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I.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Bảo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da </a:t>
            </a:r>
            <a:endParaRPr lang="en-US" sz="2800" b="1" u="sng" dirty="0"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002" y="1753659"/>
            <a:ext cx="3100590" cy="2606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Da bẩn là môi trường thuận lợi cho vi khuẩn phát triển, hạn chế hoạt động của tuyến mồ hôi, hạn chế khả năng diệt khuẩn của da</a:t>
            </a:r>
            <a:r>
              <a:rPr lang="en-US" sz="24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 Box 22"/>
          <p:cNvSpPr txBox="1">
            <a:spLocks noChangeArrowheads="1"/>
          </p:cNvSpPr>
          <p:nvPr/>
        </p:nvSpPr>
        <p:spPr bwMode="auto">
          <a:xfrm>
            <a:off x="-132008" y="869466"/>
            <a:ext cx="28440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 sz="6000" dirty="0">
                <a:sym typeface="Wingdings" panose="05000000000000000000" pitchFamily="2" charset="2"/>
              </a:rPr>
              <a:t></a:t>
            </a:r>
          </a:p>
        </p:txBody>
      </p:sp>
    </p:spTree>
    <p:extLst>
      <p:ext uri="{BB962C8B-B14F-4D97-AF65-F5344CB8AC3E}">
        <p14:creationId xmlns:p14="http://schemas.microsoft.com/office/powerpoint/2010/main" xmlns="" val="79454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7" grpId="1"/>
      <p:bldP spid="8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2971800" y="685800"/>
            <a:ext cx="0" cy="61722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5" name="Picture 50" descr="chan%20nhiem%20trung"/>
          <p:cNvPicPr>
            <a:picLocks noChangeAspect="1" noChangeArrowheads="1"/>
          </p:cNvPicPr>
          <p:nvPr/>
        </p:nvPicPr>
        <p:blipFill>
          <a:blip r:embed="rId3">
            <a:lum bright="12000" contras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676400"/>
            <a:ext cx="3048000" cy="261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2" descr="nhiem%20trung%20d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676400"/>
            <a:ext cx="2819400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657600" y="985510"/>
            <a:ext cx="5181600" cy="381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/>
          <a:lstStyle>
            <a:lvl1pPr marL="342900" indent="-342900"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buFontTx/>
              <a:buNone/>
            </a:pPr>
            <a:r>
              <a:rPr lang="en-US" altLang="en-US" sz="24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Da </a:t>
            </a:r>
            <a:r>
              <a:rPr lang="en-US" altLang="en-US" sz="2400" b="1" dirty="0" err="1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bị</a:t>
            </a:r>
            <a:r>
              <a:rPr lang="en-US" altLang="en-US" sz="2400" b="1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xây</a:t>
            </a:r>
            <a:r>
              <a:rPr lang="en-US" altLang="en-US" sz="2400" b="1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xát</a:t>
            </a:r>
            <a:r>
              <a:rPr lang="en-US" altLang="en-US" sz="2400" b="1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hại</a:t>
            </a:r>
            <a:r>
              <a:rPr lang="en-US" altLang="en-US" sz="2400" b="1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như</a:t>
            </a:r>
            <a:r>
              <a:rPr lang="en-US" altLang="en-US" sz="2400" b="1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thế</a:t>
            </a:r>
            <a:r>
              <a:rPr lang="en-US" altLang="en-US" sz="2400" b="1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nào</a:t>
            </a:r>
            <a:r>
              <a:rPr lang="en-US" altLang="en-US" sz="2400" b="1" dirty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8" name="Rectangle 7"/>
          <p:cNvSpPr/>
          <p:nvPr/>
        </p:nvSpPr>
        <p:spPr>
          <a:xfrm>
            <a:off x="3040117" y="4648200"/>
            <a:ext cx="6019800" cy="2062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Da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bị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xây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xát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tạo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điều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kiện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cho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vi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khuẩn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đột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nhập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cơ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thể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gây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nên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các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bệnh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viêm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nhiễm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có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khi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gây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bệnh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nguy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hiểm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như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nhiễm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trùng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máu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nhiễm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vi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khuẩn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uốn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ván</a:t>
            </a:r>
            <a:r>
              <a:rPr lang="en-US" altLang="en-US" sz="2200" b="1" dirty="0" smtClean="0"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, …</a:t>
            </a:r>
            <a:endParaRPr lang="en-US" altLang="en-US" sz="2200" b="1" dirty="0"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AutoShape 2" descr="Kết quả hình ảnh cho vi khuẩn trên d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0259" y="1483305"/>
            <a:ext cx="6103883" cy="4234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356741" y="5910590"/>
            <a:ext cx="5630917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n-US" altLang="en-US" sz="28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Để</a:t>
            </a:r>
            <a:r>
              <a:rPr lang="en-US" alt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bảo</a:t>
            </a:r>
            <a:r>
              <a:rPr lang="en-US" alt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</a:t>
            </a:r>
            <a:r>
              <a:rPr lang="en-US" alt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da, </a:t>
            </a:r>
            <a:r>
              <a:rPr lang="en-US" altLang="en-US" sz="28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chúng</a:t>
            </a:r>
            <a:r>
              <a:rPr lang="en-US" alt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ta </a:t>
            </a:r>
            <a:r>
              <a:rPr lang="en-US" altLang="en-US" sz="28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cần</a:t>
            </a:r>
            <a:r>
              <a:rPr lang="en-US" alt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làm</a:t>
            </a:r>
            <a:r>
              <a:rPr lang="en-US" alt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gì</a:t>
            </a:r>
            <a:r>
              <a:rPr lang="en-US" alt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?</a:t>
            </a:r>
            <a:endParaRPr lang="en-US" altLang="en-US" sz="2800" b="1" i="1" dirty="0"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 Box 22"/>
          <p:cNvSpPr txBox="1">
            <a:spLocks noChangeArrowheads="1"/>
          </p:cNvSpPr>
          <p:nvPr/>
        </p:nvSpPr>
        <p:spPr bwMode="auto">
          <a:xfrm>
            <a:off x="-149225" y="924795"/>
            <a:ext cx="4572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 sz="6000" dirty="0">
                <a:sym typeface="Wingdings" panose="05000000000000000000" pitchFamily="2" charset="2"/>
              </a:rPr>
              <a:t>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-18393" y="17223"/>
            <a:ext cx="9144000" cy="527973"/>
          </a:xfrm>
          <a:prstGeom prst="roundRect">
            <a:avLst/>
          </a:prstGeom>
          <a:solidFill>
            <a:srgbClr val="EFF6A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TIẾT 44: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 SINH DA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18393" y="694078"/>
            <a:ext cx="20890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I.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Bảo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da </a:t>
            </a:r>
            <a:endParaRPr lang="en-US" sz="2800" b="1" u="sng" dirty="0"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27995" y="1676400"/>
            <a:ext cx="2747909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en-US" sz="240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Da bị xây xát dễ nhiễm trùng, nhiễm trùng máu, uốn ván.</a:t>
            </a:r>
            <a:endParaRPr lang="en-US" sz="280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1369" y="3042073"/>
            <a:ext cx="298874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Các biện pháp bảo vệ da:</a:t>
            </a:r>
          </a:p>
          <a:p>
            <a:pPr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+ Thường xuyên tắm rửa.</a:t>
            </a:r>
          </a:p>
          <a:p>
            <a:pPr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+ Thay quần áo và giữ gìn da sạch sẽ.</a:t>
            </a:r>
          </a:p>
          <a:p>
            <a:pPr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+ Không nên nặn trứng cá.</a:t>
            </a:r>
          </a:p>
          <a:p>
            <a:pPr>
              <a:spcAft>
                <a:spcPts val="0"/>
              </a:spcAft>
            </a:pPr>
            <a:r>
              <a:rPr lang="en-US" sz="2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+ Tránh lạm dụng mĩ phẩm...</a:t>
            </a:r>
            <a:endParaRPr lang="en-US" sz="24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8702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8" grpId="1"/>
      <p:bldP spid="10" grpId="0"/>
      <p:bldP spid="13" grpId="0"/>
      <p:bldP spid="11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1835" y="2476500"/>
            <a:ext cx="3276600" cy="2649292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-18393" y="17223"/>
            <a:ext cx="9144000" cy="527973"/>
          </a:xfrm>
          <a:prstGeom prst="roundRect">
            <a:avLst/>
          </a:prstGeom>
          <a:solidFill>
            <a:srgbClr val="EFF6A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TIẾT 44: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 SINH DA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914400"/>
            <a:ext cx="20890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I.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Bảo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</a:t>
            </a:r>
            <a:r>
              <a:rPr lang="en-US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da </a:t>
            </a:r>
            <a:endParaRPr lang="en-US" sz="2800" b="1" u="sng" dirty="0">
              <a:solidFill>
                <a:srgbClr val="FF000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" y="2514600"/>
            <a:ext cx="3505200" cy="2628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6383" y="2514600"/>
            <a:ext cx="2925452" cy="261119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0616" y="5145646"/>
            <a:ext cx="175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Tắm rửa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thường xuyên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88009" y="5181600"/>
            <a:ext cx="236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 lạm dụng</a:t>
            </a:r>
          </a:p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mỹ phẩm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48400" y="518160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 nặn mụn trứng cá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520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16523" y="600228"/>
            <a:ext cx="3200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just" eaLnBrk="1" hangingPunct="1"/>
            <a:r>
              <a:rPr lang="en-US" altLang="vi-VN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Rèn luyện da</a:t>
            </a:r>
            <a:endParaRPr lang="en-US" altLang="vi-VN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7812" name="Picture 4" descr="questionbig_w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78169"/>
            <a:ext cx="685800" cy="56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7813" name="Rectangle 5"/>
          <p:cNvSpPr>
            <a:spLocks noChangeArrowheads="1"/>
          </p:cNvSpPr>
          <p:nvPr/>
        </p:nvSpPr>
        <p:spPr bwMode="auto">
          <a:xfrm>
            <a:off x="788376" y="1021729"/>
            <a:ext cx="780756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just"/>
            <a:r>
              <a:rPr lang="en-US" altLang="vi-VN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 nhóm, đánh dấu (X) vào bảng 42-1 những hình thức phù hợp với rèn luyện da? </a:t>
            </a:r>
          </a:p>
        </p:txBody>
      </p:sp>
      <p:graphicFrame>
        <p:nvGraphicFramePr>
          <p:cNvPr id="247886" name="Group 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52616634"/>
              </p:ext>
            </p:extLst>
          </p:nvPr>
        </p:nvGraphicFramePr>
        <p:xfrm>
          <a:off x="281354" y="2104182"/>
          <a:ext cx="8651630" cy="4578929"/>
        </p:xfrm>
        <a:graphic>
          <a:graphicData uri="http://schemas.openxmlformats.org/drawingml/2006/table">
            <a:tbl>
              <a:tblPr/>
              <a:tblGrid>
                <a:gridCol w="3235569">
                  <a:extLst>
                    <a:ext uri="{9D8B030D-6E8A-4147-A177-3AD203B41FA5}">
                      <a16:colId xmlns="" xmlns:a16="http://schemas.microsoft.com/office/drawing/2014/main" val="4261798309"/>
                    </a:ext>
                  </a:extLst>
                </a:gridCol>
                <a:gridCol w="984738">
                  <a:extLst>
                    <a:ext uri="{9D8B030D-6E8A-4147-A177-3AD203B41FA5}">
                      <a16:colId xmlns="" xmlns:a16="http://schemas.microsoft.com/office/drawing/2014/main" val="2381488423"/>
                    </a:ext>
                  </a:extLst>
                </a:gridCol>
                <a:gridCol w="3516923">
                  <a:extLst>
                    <a:ext uri="{9D8B030D-6E8A-4147-A177-3AD203B41FA5}">
                      <a16:colId xmlns="" xmlns:a16="http://schemas.microsoft.com/office/drawing/2014/main" val="1980982163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1730299270"/>
                    </a:ext>
                  </a:extLst>
                </a:gridCol>
              </a:tblGrid>
              <a:tr h="100947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 thức</a:t>
                      </a:r>
                      <a:endParaRPr kumimoji="0" lang="en-US" altLang="vi-V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Đánh dấu</a:t>
                      </a:r>
                      <a:endParaRPr kumimoji="0" lang="en-US" altLang="vi-VN" sz="2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 thức</a:t>
                      </a:r>
                      <a:endParaRPr kumimoji="0" lang="en-US" altLang="vi-VN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Đánh dấu</a:t>
                      </a:r>
                      <a:endParaRPr kumimoji="0" lang="en-US" altLang="vi-VN" sz="24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865491716"/>
                  </a:ext>
                </a:extLst>
              </a:tr>
              <a:tr h="70845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Tắm nắng lúc 8 – 9h sáng</a:t>
                      </a:r>
                      <a:endParaRPr kumimoji="0" lang="en-US" altLang="vi-VN" sz="22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altLang="vi-VN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Tắm nước lạnh</a:t>
                      </a:r>
                      <a:endParaRPr kumimoji="0" lang="en-US" altLang="vi-VN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altLang="vi-V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794692845"/>
                  </a:ext>
                </a:extLst>
              </a:tr>
              <a:tr h="56500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Tắm nắng lúc 12 – 14h</a:t>
                      </a:r>
                      <a:endParaRPr kumimoji="0" lang="en-US" altLang="vi-VN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altLang="vi-VN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Hoạt động ngoài trời nắng không cần mũ nón</a:t>
                      </a:r>
                      <a:endParaRPr kumimoji="0" lang="en-US" altLang="vi-VN" sz="22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altLang="vi-V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28665799"/>
                  </a:ext>
                </a:extLst>
              </a:tr>
              <a:tr h="70845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Tắm nắng càng lâu càng tốt</a:t>
                      </a:r>
                      <a:endParaRPr kumimoji="0" lang="en-US" altLang="vi-VN" sz="2200" b="0" i="0" u="none" strike="noStrike" cap="none" normalizeH="0" baseline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altLang="vi-VN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Xoa bóp</a:t>
                      </a:r>
                      <a:endParaRPr kumimoji="0" lang="en-US" altLang="vi-VN" sz="22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altLang="vi-V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32716068"/>
                  </a:ext>
                </a:extLst>
              </a:tr>
              <a:tr h="6056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Chạy bộ buổi sáng</a:t>
                      </a:r>
                      <a:endParaRPr kumimoji="0" lang="en-US" altLang="vi-VN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altLang="vi-VN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60093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 Lao động chân tay vừa sức</a:t>
                      </a:r>
                      <a:endParaRPr kumimoji="0" lang="en-US" altLang="vi-VN" sz="2200" b="0" i="0" u="none" strike="noStrike" cap="none" normalizeH="0" baseline="0">
                        <a:ln>
                          <a:noFill/>
                        </a:ln>
                        <a:solidFill>
                          <a:srgbClr val="D60093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altLang="vi-V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738374502"/>
                  </a:ext>
                </a:extLst>
              </a:tr>
              <a:tr h="70845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vi-V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Tham gia thể thao buổi chiều</a:t>
                      </a:r>
                      <a:endParaRPr kumimoji="0" lang="en-US" altLang="vi-VN" sz="22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altLang="vi-VN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altLang="vi-VN" sz="2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altLang="vi-V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4406" marR="84406" marT="35192" marB="3519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43405642"/>
                  </a:ext>
                </a:extLst>
              </a:tr>
            </a:tbl>
          </a:graphicData>
        </a:graphic>
      </p:graphicFrame>
      <p:sp>
        <p:nvSpPr>
          <p:cNvPr id="247887" name="Rectangle 79"/>
          <p:cNvSpPr>
            <a:spLocks noChangeArrowheads="1"/>
          </p:cNvSpPr>
          <p:nvPr/>
        </p:nvSpPr>
        <p:spPr bwMode="auto">
          <a:xfrm>
            <a:off x="3429000" y="3316057"/>
            <a:ext cx="984738" cy="546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hangingPunct="1"/>
            <a:r>
              <a:rPr lang="en-US" altLang="vi-VN" sz="2954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247888" name="Rectangle 80"/>
          <p:cNvSpPr>
            <a:spLocks noChangeArrowheads="1"/>
          </p:cNvSpPr>
          <p:nvPr/>
        </p:nvSpPr>
        <p:spPr bwMode="auto">
          <a:xfrm>
            <a:off x="3512465" y="5468029"/>
            <a:ext cx="984738" cy="546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hangingPunct="1"/>
            <a:r>
              <a:rPr lang="en-US" altLang="vi-VN" sz="2954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247889" name="Rectangle 81"/>
          <p:cNvSpPr>
            <a:spLocks noChangeArrowheads="1"/>
          </p:cNvSpPr>
          <p:nvPr/>
        </p:nvSpPr>
        <p:spPr bwMode="auto">
          <a:xfrm>
            <a:off x="3518904" y="6172200"/>
            <a:ext cx="984738" cy="546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hangingPunct="1"/>
            <a:r>
              <a:rPr lang="en-US" altLang="vi-VN" sz="2954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247928" name="Rectangle 120"/>
          <p:cNvSpPr>
            <a:spLocks noChangeArrowheads="1"/>
          </p:cNvSpPr>
          <p:nvPr/>
        </p:nvSpPr>
        <p:spPr bwMode="auto">
          <a:xfrm>
            <a:off x="7962198" y="5390596"/>
            <a:ext cx="984738" cy="546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hangingPunct="1"/>
            <a:r>
              <a:rPr lang="en-US" altLang="vi-VN" sz="2954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247929" name="Rectangle 121"/>
          <p:cNvSpPr>
            <a:spLocks noChangeArrowheads="1"/>
          </p:cNvSpPr>
          <p:nvPr/>
        </p:nvSpPr>
        <p:spPr bwMode="auto">
          <a:xfrm>
            <a:off x="7962198" y="4709961"/>
            <a:ext cx="984738" cy="546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hangingPunct="1"/>
            <a:r>
              <a:rPr lang="en-US" altLang="vi-VN" sz="2954" b="1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247930" name="Rectangle 122"/>
          <p:cNvSpPr>
            <a:spLocks noChangeArrowheads="1"/>
          </p:cNvSpPr>
          <p:nvPr/>
        </p:nvSpPr>
        <p:spPr bwMode="auto">
          <a:xfrm>
            <a:off x="671848" y="1338472"/>
            <a:ext cx="8188569" cy="546945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/>
            <a:r>
              <a:rPr lang="en-US" altLang="vi-VN" sz="2954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 rèn luyện da theo những hình thức nào? 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-18393" y="17223"/>
            <a:ext cx="9144000" cy="527973"/>
          </a:xfrm>
          <a:prstGeom prst="roundRect">
            <a:avLst/>
          </a:prstGeom>
          <a:solidFill>
            <a:srgbClr val="EFF6A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TIẾT 44: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 SINH DA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579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47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1000"/>
                                        <p:tgtEl>
                                          <p:spTgt spid="247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78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78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47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2478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24788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788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247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7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247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7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70" decel="100000"/>
                                        <p:tgtEl>
                                          <p:spTgt spid="2478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70" decel="100000"/>
                                        <p:tgtEl>
                                          <p:spTgt spid="24788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788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24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24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70" decel="100000"/>
                                        <p:tgtEl>
                                          <p:spTgt spid="2479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770" decel="100000"/>
                                        <p:tgtEl>
                                          <p:spTgt spid="2479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79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247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7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247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7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9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2479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2479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79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247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7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247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7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1" dur="500"/>
                                        <p:tgtEl>
                                          <p:spTgt spid="2478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478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4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479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47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47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13" grpId="0"/>
      <p:bldP spid="247813" grpId="1"/>
      <p:bldP spid="247887" grpId="0"/>
      <p:bldP spid="247888" grpId="0"/>
      <p:bldP spid="247889" grpId="0"/>
      <p:bldP spid="247928" grpId="0"/>
      <p:bldP spid="247929" grpId="0"/>
      <p:bldP spid="2479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578" name="Picture 2" descr="tam nang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693" y="826478"/>
            <a:ext cx="3842238" cy="244719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0580" name="Picture 4" descr="danh cau lo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354" y="3921369"/>
            <a:ext cx="3938954" cy="2461846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705583"/>
            <a:ext cx="4025421" cy="268898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4930" y="3820588"/>
            <a:ext cx="4177821" cy="266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083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2805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28057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57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280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280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80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0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0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0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0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5" name="Rectangle 3"/>
          <p:cNvSpPr>
            <a:spLocks noChangeArrowheads="1"/>
          </p:cNvSpPr>
          <p:nvPr/>
        </p:nvSpPr>
        <p:spPr bwMode="auto">
          <a:xfrm>
            <a:off x="719244" y="1506466"/>
            <a:ext cx="8299938" cy="490134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/>
            <a:r>
              <a:rPr lang="en-US" altLang="vi-VN" sz="2585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 rèn luyện da tuân theo những nguyên tắc nào?</a:t>
            </a:r>
          </a:p>
        </p:txBody>
      </p:sp>
      <p:pic>
        <p:nvPicPr>
          <p:cNvPr id="248836" name="Picture 4" descr="questionbig_w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727" y="1436279"/>
            <a:ext cx="685800" cy="56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8883" name="Rectangle 51"/>
          <p:cNvSpPr>
            <a:spLocks noChangeArrowheads="1"/>
          </p:cNvSpPr>
          <p:nvPr/>
        </p:nvSpPr>
        <p:spPr bwMode="auto">
          <a:xfrm>
            <a:off x="137968" y="2803113"/>
            <a:ext cx="9101996" cy="490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just"/>
            <a:r>
              <a:rPr lang="en-US" altLang="vi-VN" sz="2585">
                <a:solidFill>
                  <a:srgbClr val="0000FF"/>
                </a:solidFill>
              </a:rPr>
              <a:t>1. Phải luôn cố gắng rèn luyện da tới mức tối đa </a:t>
            </a:r>
            <a:r>
              <a:rPr lang="en-US" altLang="vi-VN" sz="2585" smtClean="0">
                <a:solidFill>
                  <a:srgbClr val="0000FF"/>
                </a:solidFill>
              </a:rPr>
              <a:t>                </a:t>
            </a:r>
            <a:r>
              <a:rPr lang="en-US" altLang="vi-VN" sz="2215" smtClean="0">
                <a:sym typeface="Webdings" panose="05030102010509060703" pitchFamily="18" charset="2"/>
              </a:rPr>
              <a:t>  </a:t>
            </a:r>
            <a:endParaRPr lang="en-US" altLang="vi-VN" sz="2215">
              <a:sym typeface="Webdings" panose="05030102010509060703" pitchFamily="18" charset="2"/>
            </a:endParaRPr>
          </a:p>
        </p:txBody>
      </p:sp>
      <p:sp>
        <p:nvSpPr>
          <p:cNvPr id="248884" name="Rectangle 52"/>
          <p:cNvSpPr>
            <a:spLocks noChangeArrowheads="1"/>
          </p:cNvSpPr>
          <p:nvPr/>
        </p:nvSpPr>
        <p:spPr bwMode="auto">
          <a:xfrm>
            <a:off x="141188" y="3378289"/>
            <a:ext cx="9073662" cy="490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just"/>
            <a:r>
              <a:rPr lang="en-US" altLang="vi-VN" sz="2585">
                <a:solidFill>
                  <a:srgbClr val="0000FF"/>
                </a:solidFill>
              </a:rPr>
              <a:t>2. Phải rèn luyện từ từ,  nâng dần sức chịu đựng </a:t>
            </a:r>
            <a:r>
              <a:rPr lang="en-US" altLang="vi-VN" sz="2585" smtClean="0">
                <a:solidFill>
                  <a:srgbClr val="0000FF"/>
                </a:solidFill>
              </a:rPr>
              <a:t>               </a:t>
            </a:r>
            <a:r>
              <a:rPr lang="en-US" altLang="vi-VN" sz="2215" smtClean="0">
                <a:sym typeface="Webdings" panose="05030102010509060703" pitchFamily="18" charset="2"/>
              </a:rPr>
              <a:t></a:t>
            </a:r>
            <a:endParaRPr lang="en-US" altLang="vi-VN" sz="2215">
              <a:sym typeface="Webdings" panose="05030102010509060703" pitchFamily="18" charset="2"/>
            </a:endParaRPr>
          </a:p>
        </p:txBody>
      </p:sp>
      <p:sp>
        <p:nvSpPr>
          <p:cNvPr id="248885" name="Rectangle 53"/>
          <p:cNvSpPr>
            <a:spLocks noChangeArrowheads="1"/>
          </p:cNvSpPr>
          <p:nvPr/>
        </p:nvSpPr>
        <p:spPr bwMode="auto">
          <a:xfrm>
            <a:off x="116966" y="3953079"/>
            <a:ext cx="9144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just"/>
            <a:r>
              <a:rPr lang="en-US" altLang="vi-VN" sz="2585">
                <a:solidFill>
                  <a:srgbClr val="0000FF"/>
                </a:solidFill>
              </a:rPr>
              <a:t>3. </a:t>
            </a:r>
            <a:r>
              <a:rPr lang="vi-VN" altLang="vi-VN" sz="2585">
                <a:solidFill>
                  <a:srgbClr val="0000FF"/>
                </a:solidFill>
              </a:rPr>
              <a:t>Rèn luyện thích hợp với tình trạng sức khoẻ từng </a:t>
            </a:r>
            <a:r>
              <a:rPr lang="vi-VN" altLang="vi-VN" sz="2585" smtClean="0">
                <a:solidFill>
                  <a:srgbClr val="0000FF"/>
                </a:solidFill>
              </a:rPr>
              <a:t>người</a:t>
            </a:r>
            <a:r>
              <a:rPr lang="en-US" altLang="vi-VN" sz="2585" smtClean="0">
                <a:solidFill>
                  <a:srgbClr val="0000FF"/>
                </a:solidFill>
              </a:rPr>
              <a:t> </a:t>
            </a:r>
            <a:r>
              <a:rPr lang="en-US" altLang="vi-VN" sz="2215" smtClean="0">
                <a:sym typeface="Webdings" panose="05030102010509060703" pitchFamily="18" charset="2"/>
              </a:rPr>
              <a:t></a:t>
            </a:r>
            <a:endParaRPr lang="en-US" altLang="vi-VN" sz="2215">
              <a:sym typeface="Webdings" panose="05030102010509060703" pitchFamily="18" charset="2"/>
            </a:endParaRPr>
          </a:p>
          <a:p>
            <a:pPr algn="just" eaLnBrk="1" hangingPunct="1"/>
            <a:endParaRPr lang="en-US" altLang="vi-VN" sz="2215">
              <a:sym typeface="Webdings" panose="05030102010509060703" pitchFamily="18" charset="2"/>
            </a:endParaRPr>
          </a:p>
        </p:txBody>
      </p:sp>
      <p:sp>
        <p:nvSpPr>
          <p:cNvPr id="248886" name="Rectangle 54"/>
          <p:cNvSpPr>
            <a:spLocks noChangeArrowheads="1"/>
          </p:cNvSpPr>
          <p:nvPr/>
        </p:nvSpPr>
        <p:spPr bwMode="auto">
          <a:xfrm>
            <a:off x="34361" y="4565304"/>
            <a:ext cx="9249506" cy="490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just"/>
            <a:r>
              <a:rPr lang="en-US" altLang="vi-VN" sz="2585" smtClean="0">
                <a:solidFill>
                  <a:srgbClr val="0000FF"/>
                </a:solidFill>
              </a:rPr>
              <a:t> 4.Rèn </a:t>
            </a:r>
            <a:r>
              <a:rPr lang="en-US" altLang="vi-VN" sz="2585">
                <a:solidFill>
                  <a:srgbClr val="0000FF"/>
                </a:solidFill>
              </a:rPr>
              <a:t>luyện trong nhà tránh tiếp xúc với ánh sáng mặt </a:t>
            </a:r>
            <a:r>
              <a:rPr lang="en-US" altLang="vi-VN" sz="2585" smtClean="0">
                <a:solidFill>
                  <a:srgbClr val="0000FF"/>
                </a:solidFill>
              </a:rPr>
              <a:t>trời </a:t>
            </a:r>
            <a:r>
              <a:rPr lang="en-US" altLang="vi-VN" sz="2215" smtClean="0">
                <a:sym typeface="Webdings" panose="05030102010509060703" pitchFamily="18" charset="2"/>
              </a:rPr>
              <a:t></a:t>
            </a:r>
            <a:endParaRPr lang="en-US" altLang="vi-VN" sz="2215">
              <a:sym typeface="Webdings" panose="05030102010509060703" pitchFamily="18" charset="2"/>
            </a:endParaRPr>
          </a:p>
        </p:txBody>
      </p:sp>
      <p:sp>
        <p:nvSpPr>
          <p:cNvPr id="248887" name="Rectangle 55"/>
          <p:cNvSpPr>
            <a:spLocks noChangeArrowheads="1"/>
          </p:cNvSpPr>
          <p:nvPr/>
        </p:nvSpPr>
        <p:spPr bwMode="auto">
          <a:xfrm>
            <a:off x="34361" y="5169877"/>
            <a:ext cx="9144000" cy="887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just"/>
            <a:r>
              <a:rPr lang="en-US" altLang="vi-VN" sz="2585" smtClean="0">
                <a:solidFill>
                  <a:srgbClr val="0000FF"/>
                </a:solidFill>
              </a:rPr>
              <a:t> 5</a:t>
            </a:r>
            <a:r>
              <a:rPr lang="vi-VN" altLang="vi-VN" sz="2585">
                <a:solidFill>
                  <a:srgbClr val="0000FF"/>
                </a:solidFill>
              </a:rPr>
              <a:t>. Cần thường xuyên tiếp xúc với ánh nắng mặt trời vào buổi sáng  để cơ thể tạo ra vitamin D chống còi xương</a:t>
            </a:r>
            <a:r>
              <a:rPr lang="vi-VN" altLang="vi-VN" sz="2585" smtClean="0">
                <a:solidFill>
                  <a:srgbClr val="0000FF"/>
                </a:solidFill>
              </a:rPr>
              <a:t>.</a:t>
            </a:r>
            <a:r>
              <a:rPr lang="en-US" altLang="vi-VN" sz="2585" smtClean="0">
                <a:solidFill>
                  <a:srgbClr val="0000FF"/>
                </a:solidFill>
              </a:rPr>
              <a:t>              </a:t>
            </a:r>
            <a:r>
              <a:rPr lang="vi-VN" altLang="vi-VN" sz="2585" smtClean="0">
                <a:solidFill>
                  <a:srgbClr val="0000FF"/>
                </a:solidFill>
              </a:rPr>
              <a:t> </a:t>
            </a:r>
            <a:r>
              <a:rPr lang="en-US" altLang="vi-VN" sz="2215" smtClean="0">
                <a:sym typeface="Webdings" panose="05030102010509060703" pitchFamily="18" charset="2"/>
              </a:rPr>
              <a:t></a:t>
            </a:r>
            <a:endParaRPr lang="en-US" altLang="vi-VN" sz="2215">
              <a:sym typeface="Webdings" panose="05030102010509060703" pitchFamily="18" charset="2"/>
            </a:endParaRPr>
          </a:p>
        </p:txBody>
      </p:sp>
      <p:sp>
        <p:nvSpPr>
          <p:cNvPr id="248889" name="Rectangle 57"/>
          <p:cNvSpPr>
            <a:spLocks noChangeArrowheads="1"/>
          </p:cNvSpPr>
          <p:nvPr/>
        </p:nvSpPr>
        <p:spPr bwMode="auto">
          <a:xfrm>
            <a:off x="8690820" y="3447576"/>
            <a:ext cx="422031" cy="351692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hangingPunct="1"/>
            <a:r>
              <a:rPr lang="en-US" altLang="vi-VN" sz="2215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248890" name="Rectangle 58"/>
          <p:cNvSpPr>
            <a:spLocks noChangeArrowheads="1"/>
          </p:cNvSpPr>
          <p:nvPr/>
        </p:nvSpPr>
        <p:spPr bwMode="auto">
          <a:xfrm>
            <a:off x="8721968" y="4045179"/>
            <a:ext cx="422031" cy="351692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hangingPunct="1"/>
            <a:r>
              <a:rPr lang="en-US" altLang="vi-VN" sz="2215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248891" name="Rectangle 59"/>
          <p:cNvSpPr>
            <a:spLocks noChangeArrowheads="1"/>
          </p:cNvSpPr>
          <p:nvPr/>
        </p:nvSpPr>
        <p:spPr bwMode="auto">
          <a:xfrm>
            <a:off x="8690819" y="5667663"/>
            <a:ext cx="422031" cy="351692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hangingPunct="1"/>
            <a:r>
              <a:rPr lang="en-US" altLang="vi-VN" sz="2215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-18393" y="17223"/>
            <a:ext cx="9144000" cy="527973"/>
          </a:xfrm>
          <a:prstGeom prst="roundRect">
            <a:avLst/>
          </a:prstGeom>
          <a:solidFill>
            <a:srgbClr val="EFF6AC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TIẾT 44: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VỆ SINH DA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580366" y="1172404"/>
            <a:ext cx="8439807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just"/>
            <a:r>
              <a:rPr lang="en-US" altLang="vi-VN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 </a:t>
            </a:r>
            <a:r>
              <a:rPr lang="en-US" altLang="vi-VN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 bài tập trắc nghiệm sau bằng cách đánh dấu (X) vào ô vuông của những nguyên tắc phù hợp với rèn luyện da</a:t>
            </a:r>
            <a:r>
              <a:rPr lang="en-US" altLang="vi-VN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vi-VN" b="1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316523" y="600228"/>
            <a:ext cx="3200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just" eaLnBrk="1" hangingPunct="1"/>
            <a:r>
              <a:rPr lang="en-US" altLang="vi-VN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Rèn luyện da</a:t>
            </a:r>
            <a:endParaRPr lang="en-US" altLang="vi-VN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490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48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248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48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500"/>
                                        <p:tgtEl>
                                          <p:spTgt spid="248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248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500"/>
                                        <p:tgtEl>
                                          <p:spTgt spid="248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1000"/>
                                        <p:tgtEl>
                                          <p:spTgt spid="248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1000"/>
                                        <p:tgtEl>
                                          <p:spTgt spid="248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1000"/>
                                        <p:tgtEl>
                                          <p:spTgt spid="248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48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35" grpId="0" animBg="1"/>
      <p:bldP spid="248883" grpId="0"/>
      <p:bldP spid="248884" grpId="0"/>
      <p:bldP spid="248885" grpId="0"/>
      <p:bldP spid="248886" grpId="0"/>
      <p:bldP spid="248887" grpId="0"/>
      <p:bldP spid="248889" grpId="0" animBg="1"/>
      <p:bldP spid="248890" grpId="0" animBg="1"/>
      <p:bldP spid="248891" grpId="0" animBg="1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</TotalTime>
  <Words>1523</Words>
  <Application>Microsoft Office PowerPoint</Application>
  <PresentationFormat>On-screen Show (4:3)</PresentationFormat>
  <Paragraphs>190</Paragraphs>
  <Slides>26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KIỂM TRA BÀI CŨ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dungnd</cp:lastModifiedBy>
  <cp:revision>80</cp:revision>
  <dcterms:created xsi:type="dcterms:W3CDTF">2020-03-17T08:36:02Z</dcterms:created>
  <dcterms:modified xsi:type="dcterms:W3CDTF">2021-02-18T23:54:06Z</dcterms:modified>
</cp:coreProperties>
</file>