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"/>
  </p:notesMasterIdLst>
  <p:sldIdLst>
    <p:sldId id="330" r:id="rId2"/>
    <p:sldId id="302" r:id="rId3"/>
    <p:sldId id="271" r:id="rId4"/>
    <p:sldId id="305" r:id="rId5"/>
    <p:sldId id="273" r:id="rId6"/>
    <p:sldId id="306" r:id="rId7"/>
    <p:sldId id="333" r:id="rId8"/>
    <p:sldId id="332" r:id="rId9"/>
    <p:sldId id="33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2C6"/>
    <a:srgbClr val="006600"/>
    <a:srgbClr val="FE00BB"/>
    <a:srgbClr val="660066"/>
    <a:srgbClr val="D60093"/>
    <a:srgbClr val="00487E"/>
    <a:srgbClr val="FFD9FA"/>
    <a:srgbClr val="FFC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45F7132-E9A1-4AAA-8FEC-D59367A4E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39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92D8393-84FA-43C4-95A5-1FEAF437250C}" type="slidenum">
              <a:rPr lang="en-US" sz="1200" smtClean="0">
                <a:latin typeface="Arial" charset="0"/>
                <a:cs typeface="Arial" charset="0"/>
              </a:rPr>
              <a:pPr/>
              <a:t>1</a:t>
            </a:fld>
            <a:endParaRPr lang="en-US" sz="1200" smtClean="0">
              <a:latin typeface="Arial" charset="0"/>
              <a:cs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12301DC-EDBE-4393-9B98-2B227C4663BC}" type="slidenum">
              <a:rPr lang="en-US" sz="1200" smtClean="0">
                <a:latin typeface="Arial" charset="0"/>
              </a:rPr>
              <a:pPr/>
              <a:t>2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6FE4B53-BC49-46D6-9B35-14F4E0FA50CF}" type="slidenum">
              <a:rPr lang="en-US" sz="1200" smtClean="0">
                <a:latin typeface="Arial" charset="0"/>
              </a:rPr>
              <a:pPr/>
              <a:t>3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7D470C-5B81-4FD1-B668-2F300D131758}" type="slidenum">
              <a:rPr lang="en-US" sz="1200" smtClean="0">
                <a:latin typeface="Arial" charset="0"/>
              </a:rPr>
              <a:pPr/>
              <a:t>4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D0BEABF-3298-4F34-B6DC-00A66861062F}" type="slidenum">
              <a:rPr lang="en-US" sz="1200" smtClean="0">
                <a:latin typeface="Arial" charset="0"/>
              </a:rPr>
              <a:pPr/>
              <a:t>5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C0B1E14-0906-4907-BCDB-FDB8FE73E0EF}" type="slidenum">
              <a:rPr lang="en-US" sz="1200" smtClean="0">
                <a:latin typeface="Arial" charset="0"/>
              </a:rPr>
              <a:pPr/>
              <a:t>6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842D8E4-167A-4BC4-A271-90C50F22810C}" type="slidenum">
              <a:rPr lang="en-US" sz="1200" smtClean="0">
                <a:latin typeface="Arial" charset="0"/>
              </a:rPr>
              <a:pPr/>
              <a:t>7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F641F9F-C7C8-4D9A-907E-AF792A0F7B8E}" type="slidenum">
              <a:rPr lang="en-US" sz="1200" smtClean="0">
                <a:latin typeface="Arial" charset="0"/>
              </a:rPr>
              <a:pPr/>
              <a:t>8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4E6B8D4-DF9E-4F9D-A51A-F26DE612FAD0}" type="slidenum">
              <a:rPr lang="en-US" sz="1200" smtClean="0">
                <a:latin typeface="Arial" charset="0"/>
              </a:rPr>
              <a:pPr/>
              <a:t>9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DD553-923D-4EA1-94CB-D6C20F1C3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6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22845-B77F-4B1B-B275-465C7E664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5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28CA-D934-4D58-962F-0EB4D13FF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1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355A2-48B0-4A21-9EC8-ED6296CE9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50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EB2E0-7237-43C6-A22A-0507D9177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33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38035-9CF8-4F9F-BB66-A3957F54B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7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7623-892D-4742-A802-3F2F4ABE6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6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AD63-9120-48A2-A604-A551ABAA5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9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9BE17-DB7D-40BA-8FA2-D0AD0109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7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C55C5-5416-4D7D-838E-D188F5C95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5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CFFB-6E62-4137-965B-CD37803D4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7EE5-2B1C-4D3C-B676-9E8B08121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6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1627B-4A64-4D9C-AB59-A3D6BC5C2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3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FFD95-6917-4FB3-954E-AAA118EE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8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3237AC1-DE34-4B20-950D-5175669E2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19.e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152775" y="3011488"/>
            <a:ext cx="2943225" cy="1103312"/>
            <a:chOff x="1768475" y="3163892"/>
            <a:chExt cx="2943225" cy="1103314"/>
          </a:xfrm>
        </p:grpSpPr>
        <p:sp>
          <p:nvSpPr>
            <p:cNvPr id="3083" name="Text Box 15"/>
            <p:cNvSpPr txBox="1">
              <a:spLocks noChangeArrowheads="1"/>
            </p:cNvSpPr>
            <p:nvPr/>
          </p:nvSpPr>
          <p:spPr bwMode="auto">
            <a:xfrm>
              <a:off x="3962400" y="3429000"/>
              <a:ext cx="6858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=</a:t>
              </a:r>
            </a:p>
          </p:txBody>
        </p:sp>
        <p:grpSp>
          <p:nvGrpSpPr>
            <p:cNvPr id="3084" name="Group 19"/>
            <p:cNvGrpSpPr>
              <a:grpSpLocks/>
            </p:cNvGrpSpPr>
            <p:nvPr/>
          </p:nvGrpSpPr>
          <p:grpSpPr bwMode="auto">
            <a:xfrm>
              <a:off x="1768475" y="3163892"/>
              <a:ext cx="2943225" cy="1103314"/>
              <a:chOff x="1768475" y="2554292"/>
              <a:chExt cx="2943225" cy="1103314"/>
            </a:xfrm>
          </p:grpSpPr>
          <p:graphicFrame>
            <p:nvGraphicFramePr>
              <p:cNvPr id="3085" name="Object 12"/>
              <p:cNvGraphicFramePr>
                <a:graphicFrameLocks noChangeAspect="1"/>
              </p:cNvGraphicFramePr>
              <p:nvPr/>
            </p:nvGraphicFramePr>
            <p:xfrm>
              <a:off x="1768475" y="2590800"/>
              <a:ext cx="554038" cy="10112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4" name="Equation" r:id="rId4" imgW="215713" imgH="393359" progId="Equation.3">
                      <p:embed/>
                    </p:oleObj>
                  </mc:Choice>
                  <mc:Fallback>
                    <p:oleObj name="Equation" r:id="rId4" imgW="215713" imgH="393359" progId="Equation.3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68475" y="2590800"/>
                            <a:ext cx="554038" cy="10112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6" name="Object 22"/>
              <p:cNvGraphicFramePr>
                <a:graphicFrameLocks noChangeAspect="1"/>
              </p:cNvGraphicFramePr>
              <p:nvPr/>
            </p:nvGraphicFramePr>
            <p:xfrm>
              <a:off x="4343400" y="2590800"/>
              <a:ext cx="368300" cy="9540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5" name="Equation" r:id="rId6" imgW="152334" imgH="393529" progId="Equation.3">
                      <p:embed/>
                    </p:oleObj>
                  </mc:Choice>
                  <mc:Fallback>
                    <p:oleObj name="Equation" r:id="rId6" imgW="152334" imgH="393529" progId="Equation.3">
                      <p:embed/>
                      <p:pic>
                        <p:nvPicPr>
                          <p:cNvPr id="0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43400" y="2590800"/>
                            <a:ext cx="368300" cy="9540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087" name="Text Box 14"/>
              <p:cNvSpPr txBox="1">
                <a:spLocks noChangeArrowheads="1"/>
              </p:cNvSpPr>
              <p:nvPr/>
            </p:nvSpPr>
            <p:spPr bwMode="auto">
              <a:xfrm>
                <a:off x="2351088" y="2854325"/>
                <a:ext cx="6858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/>
                  <a:t>=</a:t>
                </a:r>
              </a:p>
            </p:txBody>
          </p:sp>
          <p:grpSp>
            <p:nvGrpSpPr>
              <p:cNvPr id="3088" name="Group 32"/>
              <p:cNvGrpSpPr>
                <a:grpSpLocks/>
              </p:cNvGrpSpPr>
              <p:nvPr/>
            </p:nvGrpSpPr>
            <p:grpSpPr bwMode="auto">
              <a:xfrm>
                <a:off x="2786063" y="2554292"/>
                <a:ext cx="1776413" cy="1103314"/>
                <a:chOff x="1755" y="1603"/>
                <a:chExt cx="1119" cy="695"/>
              </a:xfrm>
            </p:grpSpPr>
            <p:sp>
              <p:nvSpPr>
                <p:cNvPr id="3089" name="Line 28"/>
                <p:cNvSpPr>
                  <a:spLocks noChangeShapeType="1"/>
                </p:cNvSpPr>
                <p:nvPr/>
              </p:nvSpPr>
              <p:spPr bwMode="auto">
                <a:xfrm>
                  <a:off x="1824" y="1968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55" y="1603"/>
                  <a:ext cx="96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3200" b="1">
                      <a:solidFill>
                        <a:srgbClr val="0000FF"/>
                      </a:solidFill>
                    </a:rPr>
                    <a:t>1.</a:t>
                  </a:r>
                  <a:r>
                    <a:rPr lang="en-US" sz="3200" b="1">
                      <a:solidFill>
                        <a:srgbClr val="FF0000"/>
                      </a:solidFill>
                    </a:rPr>
                    <a:t>4</a:t>
                  </a:r>
                  <a:r>
                    <a:rPr lang="en-US" sz="3200" b="1">
                      <a:solidFill>
                        <a:srgbClr val="0000FF"/>
                      </a:solidFill>
                    </a:rPr>
                    <a:t> </a:t>
                  </a:r>
                  <a:r>
                    <a:rPr lang="en-US" sz="3200" b="1"/>
                    <a:t>+</a:t>
                  </a:r>
                  <a:r>
                    <a:rPr lang="en-US" sz="3200" b="1">
                      <a:solidFill>
                        <a:srgbClr val="660066"/>
                      </a:solidFill>
                    </a:rPr>
                    <a:t> 3  </a:t>
                  </a:r>
                </a:p>
              </p:txBody>
            </p:sp>
            <p:sp>
              <p:nvSpPr>
                <p:cNvPr id="3091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058" y="1933"/>
                  <a:ext cx="81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3200" b="1">
                      <a:solidFill>
                        <a:srgbClr val="FF0000"/>
                      </a:solidFill>
                    </a:rPr>
                    <a:t>4</a:t>
                  </a:r>
                </a:p>
              </p:txBody>
            </p:sp>
          </p:grpSp>
        </p:grpSp>
      </p:grpSp>
      <p:sp>
        <p:nvSpPr>
          <p:cNvPr id="3075" name="TextBox 19"/>
          <p:cNvSpPr txBox="1">
            <a:spLocks noChangeArrowheads="1"/>
          </p:cNvSpPr>
          <p:nvPr/>
        </p:nvSpPr>
        <p:spPr bwMode="auto">
          <a:xfrm>
            <a:off x="152400" y="1066800"/>
            <a:ext cx="89916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700" b="1">
                <a:solidFill>
                  <a:srgbClr val="FF0000"/>
                </a:solidFill>
              </a:rPr>
              <a:t>Ngược lại ta cũng có thể viết một hỗn số dưới dạng phân số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6200" y="1603375"/>
            <a:ext cx="90678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600" b="1">
                <a:solidFill>
                  <a:srgbClr val="1E02C6"/>
                </a:solidFill>
              </a:rPr>
              <a:t>Muốn viết một hỗn số dưới dạng phân số ta làm như sau:</a:t>
            </a:r>
          </a:p>
          <a:p>
            <a:pPr algn="just" eaLnBrk="1" hangingPunct="1"/>
            <a:r>
              <a:rPr lang="en-US" sz="2600" b="1">
                <a:solidFill>
                  <a:srgbClr val="1E02C6"/>
                </a:solidFill>
              </a:rPr>
              <a:t>    *Tử của phân số là:  phần nguyên nhân với mẫu cộng tử</a:t>
            </a:r>
          </a:p>
          <a:p>
            <a:pPr algn="just" eaLnBrk="1" hangingPunct="1"/>
            <a:r>
              <a:rPr lang="en-US" sz="2600" b="1">
                <a:solidFill>
                  <a:srgbClr val="1E02C6"/>
                </a:solidFill>
              </a:rPr>
              <a:t>    *Mẫu của phân số: Giữ nguyên mẫu</a:t>
            </a:r>
          </a:p>
        </p:txBody>
      </p:sp>
      <p:sp>
        <p:nvSpPr>
          <p:cNvPr id="3077" name="TextBox 23"/>
          <p:cNvSpPr txBox="1">
            <a:spLocks noChangeArrowheads="1"/>
          </p:cNvSpPr>
          <p:nvPr/>
        </p:nvSpPr>
        <p:spPr bwMode="auto">
          <a:xfrm>
            <a:off x="0" y="5334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</a:rPr>
              <a:t>1. Hỗn số</a:t>
            </a:r>
          </a:p>
        </p:txBody>
      </p:sp>
      <p:grpSp>
        <p:nvGrpSpPr>
          <p:cNvPr id="16" name="Group 13"/>
          <p:cNvGrpSpPr>
            <a:grpSpLocks/>
          </p:cNvGrpSpPr>
          <p:nvPr/>
        </p:nvGrpSpPr>
        <p:grpSpPr bwMode="auto">
          <a:xfrm>
            <a:off x="381000" y="4038600"/>
            <a:ext cx="8213725" cy="914400"/>
            <a:chOff x="432" y="1623"/>
            <a:chExt cx="4772" cy="576"/>
          </a:xfrm>
        </p:grpSpPr>
        <p:graphicFrame>
          <p:nvGraphicFramePr>
            <p:cNvPr id="3081" name="Object 14"/>
            <p:cNvGraphicFramePr>
              <a:graphicFrameLocks noChangeAspect="1"/>
            </p:cNvGraphicFramePr>
            <p:nvPr/>
          </p:nvGraphicFramePr>
          <p:xfrm>
            <a:off x="4340" y="1623"/>
            <a:ext cx="864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Equation" r:id="rId8" imgW="507780" imgH="393529" progId="Equation.DSMT4">
                    <p:embed/>
                  </p:oleObj>
                </mc:Choice>
                <mc:Fallback>
                  <p:oleObj name="Equation" r:id="rId8" imgW="507780" imgH="39352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0" y="1623"/>
                          <a:ext cx="864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2" name="Text Box 15"/>
            <p:cNvSpPr txBox="1">
              <a:spLocks noChangeArrowheads="1"/>
            </p:cNvSpPr>
            <p:nvPr/>
          </p:nvSpPr>
          <p:spPr bwMode="auto">
            <a:xfrm>
              <a:off x="432" y="1728"/>
              <a:ext cx="402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FF0000"/>
                  </a:solidFill>
                </a:rPr>
                <a:t>        Viết các hỗn số sau dưới dạng phân số: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82600" y="4184650"/>
            <a:ext cx="609600" cy="442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59" name="Object 47"/>
          <p:cNvGraphicFramePr>
            <a:graphicFrameLocks noChangeAspect="1"/>
          </p:cNvGraphicFramePr>
          <p:nvPr/>
        </p:nvGraphicFramePr>
        <p:xfrm>
          <a:off x="1403350" y="2776538"/>
          <a:ext cx="13922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776538"/>
                        <a:ext cx="1392238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0" name="Object 48"/>
          <p:cNvGraphicFramePr>
            <a:graphicFrameLocks noChangeAspect="1"/>
          </p:cNvGraphicFramePr>
          <p:nvPr/>
        </p:nvGraphicFramePr>
        <p:xfrm>
          <a:off x="3100388" y="2787650"/>
          <a:ext cx="2081212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6" imgW="926698" imgH="393529" progId="Equation.DSMT4">
                  <p:embed/>
                </p:oleObj>
              </mc:Choice>
              <mc:Fallback>
                <p:oleObj name="Equation" r:id="rId6" imgW="926698" imgH="39352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2787650"/>
                        <a:ext cx="2081212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1" name="Object 49"/>
          <p:cNvGraphicFramePr>
            <a:graphicFrameLocks noChangeAspect="1"/>
          </p:cNvGraphicFramePr>
          <p:nvPr/>
        </p:nvGraphicFramePr>
        <p:xfrm>
          <a:off x="5486400" y="2743200"/>
          <a:ext cx="181451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8" imgW="736280" imgH="393529" progId="Equation.DSMT4">
                  <p:embed/>
                </p:oleObj>
              </mc:Choice>
              <mc:Fallback>
                <p:oleObj name="Equation" r:id="rId8" imgW="736280" imgH="393529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743200"/>
                        <a:ext cx="1814513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419100" y="1066800"/>
            <a:ext cx="7886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1E02C6"/>
                </a:solidFill>
              </a:rPr>
              <a:t>Viết mẫu của các phân số sau dưới dạng lũy thừa của 10</a:t>
            </a:r>
          </a:p>
        </p:txBody>
      </p:sp>
      <p:graphicFrame>
        <p:nvGraphicFramePr>
          <p:cNvPr id="13372" name="Object 60"/>
          <p:cNvGraphicFramePr>
            <a:graphicFrameLocks noGrp="1" noChangeAspect="1"/>
          </p:cNvGraphicFramePr>
          <p:nvPr>
            <p:ph/>
          </p:nvPr>
        </p:nvGraphicFramePr>
        <p:xfrm>
          <a:off x="3276600" y="1676400"/>
          <a:ext cx="21304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0" imgW="1016000" imgH="393700" progId="Equation.DSMT4">
                  <p:embed/>
                </p:oleObj>
              </mc:Choice>
              <mc:Fallback>
                <p:oleObj name="Equation" r:id="rId10" imgW="1016000" imgH="393700" progId="Equation.DSMT4">
                  <p:embed/>
                  <p:pic>
                    <p:nvPicPr>
                      <p:cNvPr id="0" name="Object 6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76400"/>
                        <a:ext cx="213042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57163" y="609600"/>
            <a:ext cx="297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2. Số thập phân:</a:t>
            </a: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347663" y="3810000"/>
            <a:ext cx="7881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*Phân số thập phân là phân số mà mẫu là lũy thừa của 10.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9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70" grpId="0"/>
      <p:bldP spid="11" grpId="0"/>
      <p:bldP spid="10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7"/>
          <p:cNvSpPr txBox="1">
            <a:spLocks noChangeArrowheads="1"/>
          </p:cNvSpPr>
          <p:nvPr/>
        </p:nvSpPr>
        <p:spPr bwMode="auto">
          <a:xfrm>
            <a:off x="271463" y="1143000"/>
            <a:ext cx="7881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*Phân số thập phân là phân số mà mẫu là lũy thừa của 10.</a:t>
            </a:r>
          </a:p>
        </p:txBody>
      </p:sp>
      <p:sp>
        <p:nvSpPr>
          <p:cNvPr id="64530" name="Text Box 18"/>
          <p:cNvSpPr txBox="1">
            <a:spLocks noChangeArrowheads="1"/>
          </p:cNvSpPr>
          <p:nvPr/>
        </p:nvSpPr>
        <p:spPr bwMode="auto">
          <a:xfrm>
            <a:off x="261938" y="1676400"/>
            <a:ext cx="861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</a:rPr>
              <a:t>*Phân số thập phân viết được dưới dạng số thập phân như sau:</a:t>
            </a:r>
          </a:p>
        </p:txBody>
      </p:sp>
      <p:graphicFrame>
        <p:nvGraphicFramePr>
          <p:cNvPr id="64531" name="Object 19"/>
          <p:cNvGraphicFramePr>
            <a:graphicFrameLocks noGrp="1" noChangeAspect="1"/>
          </p:cNvGraphicFramePr>
          <p:nvPr>
            <p:ph sz="half" idx="1"/>
          </p:nvPr>
        </p:nvGraphicFramePr>
        <p:xfrm>
          <a:off x="1284288" y="2212975"/>
          <a:ext cx="10128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4" imgW="571595" imgH="400042" progId="Equation.DSMT4">
                  <p:embed/>
                </p:oleObj>
              </mc:Choice>
              <mc:Fallback>
                <p:oleObj name="Equation" r:id="rId4" imgW="571595" imgH="400042" progId="Equation.DSMT4">
                  <p:embed/>
                  <p:pic>
                    <p:nvPicPr>
                      <p:cNvPr id="0" name="Object 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8" y="2212975"/>
                        <a:ext cx="10128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33" name="Object 21"/>
          <p:cNvGraphicFramePr>
            <a:graphicFrameLocks noGrp="1" noChangeAspect="1"/>
          </p:cNvGraphicFramePr>
          <p:nvPr>
            <p:ph sz="half" idx="2"/>
          </p:nvPr>
        </p:nvGraphicFramePr>
        <p:xfrm>
          <a:off x="2855913" y="2185988"/>
          <a:ext cx="3736975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6" imgW="1828673" imgH="342816" progId="Equation.DSMT4">
                  <p:embed/>
                </p:oleObj>
              </mc:Choice>
              <mc:Fallback>
                <p:oleObj name="Equation" r:id="rId6" imgW="1828673" imgH="342816" progId="Equation.DSMT4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2185988"/>
                        <a:ext cx="3736975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304800" y="4275138"/>
            <a:ext cx="8610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1E02C6"/>
                </a:solidFill>
              </a:rPr>
              <a:t>* Số chữ số của phần thập phân đúng bằng </a:t>
            </a:r>
            <a:r>
              <a:rPr lang="en-US" sz="2400" b="1">
                <a:solidFill>
                  <a:srgbClr val="FF0000"/>
                </a:solidFill>
              </a:rPr>
              <a:t>số chữ số 0 </a:t>
            </a:r>
            <a:r>
              <a:rPr lang="en-US" sz="2400" b="1">
                <a:solidFill>
                  <a:srgbClr val="1E02C6"/>
                </a:solidFill>
              </a:rPr>
              <a:t>ở mẫu của phân số thập phân.</a:t>
            </a:r>
          </a:p>
        </p:txBody>
      </p:sp>
      <p:sp>
        <p:nvSpPr>
          <p:cNvPr id="64543" name="Text Box 31"/>
          <p:cNvSpPr txBox="1">
            <a:spLocks noChangeArrowheads="1"/>
          </p:cNvSpPr>
          <p:nvPr/>
        </p:nvSpPr>
        <p:spPr bwMode="auto">
          <a:xfrm>
            <a:off x="2514600" y="2362200"/>
            <a:ext cx="76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;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71463" y="3121025"/>
            <a:ext cx="822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1E02C6"/>
                </a:solidFill>
              </a:rPr>
              <a:t>*Số thập phân gồm hai phần:</a:t>
            </a:r>
          </a:p>
          <a:p>
            <a:pPr eaLnBrk="1" hangingPunct="1"/>
            <a:r>
              <a:rPr lang="en-US" sz="2400" b="1">
                <a:solidFill>
                  <a:srgbClr val="1E02C6"/>
                </a:solidFill>
              </a:rPr>
              <a:t>	- Phần số nguyên viết bên trái dấu phẩy</a:t>
            </a:r>
          </a:p>
          <a:p>
            <a:pPr eaLnBrk="1" hangingPunct="1"/>
            <a:r>
              <a:rPr lang="en-US" sz="2400" b="1">
                <a:solidFill>
                  <a:srgbClr val="1E02C6"/>
                </a:solidFill>
              </a:rPr>
              <a:t>            - Phần thập phân viết bên phải dấu phẩy</a:t>
            </a: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76200" y="609600"/>
            <a:ext cx="29718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 u="sng">
                <a:solidFill>
                  <a:srgbClr val="FF0000"/>
                </a:solidFill>
              </a:rPr>
              <a:t>2. Số thập phân: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6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0" grpId="0"/>
      <p:bldP spid="64537" grpId="0"/>
      <p:bldP spid="64543" grpId="0"/>
      <p:bldP spid="2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50"/>
          <p:cNvGraphicFramePr>
            <a:graphicFrameLocks noChangeAspect="1"/>
          </p:cNvGraphicFramePr>
          <p:nvPr/>
        </p:nvGraphicFramePr>
        <p:xfrm>
          <a:off x="2632075" y="2535238"/>
          <a:ext cx="243522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4" imgW="1205977" imgH="393529" progId="Equation.DSMT4">
                  <p:embed/>
                </p:oleObj>
              </mc:Choice>
              <mc:Fallback>
                <p:oleObj name="Equation" r:id="rId4" imgW="1205977" imgH="39352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075" y="2535238"/>
                        <a:ext cx="2435225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1" name="Object 51"/>
          <p:cNvGraphicFramePr>
            <a:graphicFrameLocks noChangeAspect="1"/>
          </p:cNvGraphicFramePr>
          <p:nvPr/>
        </p:nvGraphicFramePr>
        <p:xfrm>
          <a:off x="914400" y="3670300"/>
          <a:ext cx="13208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6" imgW="723586" imgH="393529" progId="Equation.DSMT4">
                  <p:embed/>
                </p:oleObj>
              </mc:Choice>
              <mc:Fallback>
                <p:oleObj name="Equation" r:id="rId6" imgW="723586" imgH="39352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0300"/>
                        <a:ext cx="13208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2" name="Object 52"/>
          <p:cNvGraphicFramePr>
            <a:graphicFrameLocks noChangeAspect="1"/>
          </p:cNvGraphicFramePr>
          <p:nvPr/>
        </p:nvGraphicFramePr>
        <p:xfrm>
          <a:off x="2608263" y="3676650"/>
          <a:ext cx="17224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8" imgW="952087" imgH="393529" progId="Equation.DSMT4">
                  <p:embed/>
                </p:oleObj>
              </mc:Choice>
              <mc:Fallback>
                <p:oleObj name="Equation" r:id="rId8" imgW="952087" imgH="393529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263" y="3676650"/>
                        <a:ext cx="1722437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3" name="Object 53"/>
          <p:cNvGraphicFramePr>
            <a:graphicFrameLocks noChangeAspect="1"/>
          </p:cNvGraphicFramePr>
          <p:nvPr/>
        </p:nvGraphicFramePr>
        <p:xfrm>
          <a:off x="4638675" y="3638550"/>
          <a:ext cx="21907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0" imgW="1155700" imgH="393700" progId="Equation.DSMT4">
                  <p:embed/>
                </p:oleObj>
              </mc:Choice>
              <mc:Fallback>
                <p:oleObj name="Equation" r:id="rId10" imgW="1155700" imgH="3937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3638550"/>
                        <a:ext cx="21907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1" name="Object 71"/>
          <p:cNvGraphicFramePr>
            <a:graphicFrameLocks noChangeAspect="1"/>
          </p:cNvGraphicFramePr>
          <p:nvPr/>
        </p:nvGraphicFramePr>
        <p:xfrm>
          <a:off x="1411288" y="5732463"/>
          <a:ext cx="140017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2" imgW="685800" imgH="393700" progId="Equation.DSMT4">
                  <p:embed/>
                </p:oleObj>
              </mc:Choice>
              <mc:Fallback>
                <p:oleObj name="Equation" r:id="rId12" imgW="685800" imgH="393700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5732463"/>
                        <a:ext cx="1400175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2" name="Object 72"/>
          <p:cNvGraphicFramePr>
            <a:graphicFrameLocks noChangeAspect="1"/>
          </p:cNvGraphicFramePr>
          <p:nvPr/>
        </p:nvGraphicFramePr>
        <p:xfrm>
          <a:off x="3306763" y="5741988"/>
          <a:ext cx="14922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4" imgW="723586" imgH="393529" progId="Equation.DSMT4">
                  <p:embed/>
                </p:oleObj>
              </mc:Choice>
              <mc:Fallback>
                <p:oleObj name="Equation" r:id="rId14" imgW="723586" imgH="393529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763" y="5741988"/>
                        <a:ext cx="1492250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4" name="Object 74"/>
          <p:cNvGraphicFramePr>
            <a:graphicFrameLocks noGrp="1" noChangeAspect="1"/>
          </p:cNvGraphicFramePr>
          <p:nvPr>
            <p:ph/>
          </p:nvPr>
        </p:nvGraphicFramePr>
        <p:xfrm>
          <a:off x="5260975" y="5761038"/>
          <a:ext cx="2027238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16" imgW="1040948" imgH="393529" progId="Equation.DSMT4">
                  <p:embed/>
                </p:oleObj>
              </mc:Choice>
              <mc:Fallback>
                <p:oleObj name="Equation" r:id="rId16" imgW="1040948" imgH="393529" progId="Equation.DSMT4">
                  <p:embed/>
                  <p:pic>
                    <p:nvPicPr>
                      <p:cNvPr id="0" name="Object 7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975" y="5761038"/>
                        <a:ext cx="2027238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Text Box 79"/>
          <p:cNvSpPr txBox="1">
            <a:spLocks noChangeArrowheads="1"/>
          </p:cNvSpPr>
          <p:nvPr/>
        </p:nvSpPr>
        <p:spPr bwMode="auto">
          <a:xfrm>
            <a:off x="923925" y="2154238"/>
            <a:ext cx="7153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Viết các phân số sau dưới dạng số thập phân:</a:t>
            </a:r>
          </a:p>
        </p:txBody>
      </p:sp>
      <p:sp>
        <p:nvSpPr>
          <p:cNvPr id="15440" name="Text Box 80"/>
          <p:cNvSpPr txBox="1">
            <a:spLocks noChangeArrowheads="1"/>
          </p:cNvSpPr>
          <p:nvPr/>
        </p:nvSpPr>
        <p:spPr bwMode="auto">
          <a:xfrm>
            <a:off x="817563" y="4408488"/>
            <a:ext cx="81740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 Viết các số thập phân sau dưới dạng phân số thập phân:		1,21; 0,07; -2,013</a:t>
            </a:r>
          </a:p>
        </p:txBody>
      </p:sp>
      <p:sp>
        <p:nvSpPr>
          <p:cNvPr id="15461" name="Text Box 101"/>
          <p:cNvSpPr txBox="1">
            <a:spLocks noChangeArrowheads="1"/>
          </p:cNvSpPr>
          <p:nvPr/>
        </p:nvSpPr>
        <p:spPr bwMode="auto">
          <a:xfrm>
            <a:off x="2200275" y="3724275"/>
            <a:ext cx="568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15462" name="Text Box 102"/>
          <p:cNvSpPr txBox="1">
            <a:spLocks noChangeArrowheads="1"/>
          </p:cNvSpPr>
          <p:nvPr/>
        </p:nvSpPr>
        <p:spPr bwMode="auto">
          <a:xfrm>
            <a:off x="4278313" y="3686175"/>
            <a:ext cx="568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15463" name="Text Box 103"/>
          <p:cNvSpPr txBox="1">
            <a:spLocks noChangeArrowheads="1"/>
          </p:cNvSpPr>
          <p:nvPr/>
        </p:nvSpPr>
        <p:spPr bwMode="auto">
          <a:xfrm>
            <a:off x="2828925" y="5741988"/>
            <a:ext cx="614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15464" name="Text Box 104"/>
          <p:cNvSpPr txBox="1">
            <a:spLocks noChangeArrowheads="1"/>
          </p:cNvSpPr>
          <p:nvPr/>
        </p:nvSpPr>
        <p:spPr bwMode="auto">
          <a:xfrm>
            <a:off x="4943475" y="5815013"/>
            <a:ext cx="614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7183" name="Text Box 16"/>
          <p:cNvSpPr txBox="1">
            <a:spLocks noChangeArrowheads="1"/>
          </p:cNvSpPr>
          <p:nvPr/>
        </p:nvSpPr>
        <p:spPr bwMode="auto">
          <a:xfrm>
            <a:off x="76200" y="5334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2. Số thập phân: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533400" y="1050925"/>
            <a:ext cx="861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*Phân số thập phân viết được dưới dạng số thập phân như sau:</a:t>
            </a:r>
          </a:p>
        </p:txBody>
      </p:sp>
      <p:graphicFrame>
        <p:nvGraphicFramePr>
          <p:cNvPr id="7185" name="Object 19"/>
          <p:cNvGraphicFramePr>
            <a:graphicFrameLocks noChangeAspect="1"/>
          </p:cNvGraphicFramePr>
          <p:nvPr/>
        </p:nvGraphicFramePr>
        <p:xfrm>
          <a:off x="1604963" y="1512888"/>
          <a:ext cx="123031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18" imgW="438277" imgH="295307" progId="Equation.3">
                  <p:embed/>
                </p:oleObj>
              </mc:Choice>
              <mc:Fallback>
                <p:oleObj name="Equation" r:id="rId18" imgW="438277" imgH="295307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1512888"/>
                        <a:ext cx="1230312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21"/>
          <p:cNvGraphicFramePr>
            <a:graphicFrameLocks noChangeAspect="1"/>
          </p:cNvGraphicFramePr>
          <p:nvPr/>
        </p:nvGraphicFramePr>
        <p:xfrm>
          <a:off x="3141663" y="1401763"/>
          <a:ext cx="360362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20" imgW="1800336" imgH="323920" progId="Equation.DSMT4">
                  <p:embed/>
                </p:oleObj>
              </mc:Choice>
              <mc:Fallback>
                <p:oleObj name="Equation" r:id="rId20" imgW="1800336" imgH="3239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3" y="1401763"/>
                        <a:ext cx="3603625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7" name="Text Box 31"/>
          <p:cNvSpPr txBox="1">
            <a:spLocks noChangeArrowheads="1"/>
          </p:cNvSpPr>
          <p:nvPr/>
        </p:nvSpPr>
        <p:spPr bwMode="auto">
          <a:xfrm>
            <a:off x="2835275" y="158273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;</a:t>
            </a:r>
          </a:p>
        </p:txBody>
      </p:sp>
      <p:sp>
        <p:nvSpPr>
          <p:cNvPr id="18454" name="TextBox 1"/>
          <p:cNvSpPr txBox="1">
            <a:spLocks noChangeArrowheads="1"/>
          </p:cNvSpPr>
          <p:nvPr/>
        </p:nvSpPr>
        <p:spPr bwMode="auto">
          <a:xfrm>
            <a:off x="3200400" y="336708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400" b="1"/>
              <a:t>Giải</a:t>
            </a:r>
          </a:p>
        </p:txBody>
      </p:sp>
      <p:sp>
        <p:nvSpPr>
          <p:cNvPr id="18455" name="TextBox 26"/>
          <p:cNvSpPr txBox="1">
            <a:spLocks noChangeArrowheads="1"/>
          </p:cNvSpPr>
          <p:nvPr/>
        </p:nvSpPr>
        <p:spPr bwMode="auto">
          <a:xfrm>
            <a:off x="3590925" y="5257800"/>
            <a:ext cx="981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400" b="1"/>
              <a:t>Giải-</a:t>
            </a:r>
          </a:p>
        </p:txBody>
      </p:sp>
      <p:sp>
        <p:nvSpPr>
          <p:cNvPr id="3" name="Rectangle 2"/>
          <p:cNvSpPr/>
          <p:nvPr/>
        </p:nvSpPr>
        <p:spPr>
          <a:xfrm>
            <a:off x="388938" y="2117725"/>
            <a:ext cx="534987" cy="450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8938" y="4410075"/>
            <a:ext cx="534987" cy="452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5440" grpId="0"/>
      <p:bldP spid="15461" grpId="0"/>
      <p:bldP spid="15462" grpId="0"/>
      <p:bldP spid="15463" grpId="0"/>
      <p:bldP spid="15464" grpId="0"/>
      <p:bldP spid="18454" grpId="0"/>
      <p:bldP spid="18455" grpId="0"/>
      <p:bldP spid="3" grpId="0" animBg="1"/>
      <p:bldP spid="29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824038" y="2268538"/>
          <a:ext cx="6619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4" imgW="279279" imgH="393529" progId="Equation.3">
                  <p:embed/>
                </p:oleObj>
              </mc:Choice>
              <mc:Fallback>
                <p:oleObj name="Equation" r:id="rId4" imgW="279279" imgH="393529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2268538"/>
                        <a:ext cx="661987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367213" y="2312988"/>
          <a:ext cx="6619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6" imgW="291973" imgH="393529" progId="Equation.3">
                  <p:embed/>
                </p:oleObj>
              </mc:Choice>
              <mc:Fallback>
                <p:oleObj name="Equation" r:id="rId6" imgW="291973" imgH="393529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2312988"/>
                        <a:ext cx="661987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13"/>
          <p:cNvSpPr txBox="1">
            <a:spLocks noChangeArrowheads="1"/>
          </p:cNvSpPr>
          <p:nvPr/>
        </p:nvSpPr>
        <p:spPr bwMode="auto">
          <a:xfrm>
            <a:off x="3930650" y="2500313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2522538" y="2487613"/>
            <a:ext cx="1330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=  3%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5062538" y="2524125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=  107%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215900" y="6858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3. Phần trăm: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295400"/>
            <a:ext cx="8458200" cy="914400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100 còn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viết dưới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với ký hiệu %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52"/>
          <p:cNvSpPr txBox="1">
            <a:spLocks noChangeArrowheads="1"/>
          </p:cNvSpPr>
          <p:nvPr/>
        </p:nvSpPr>
        <p:spPr bwMode="auto">
          <a:xfrm>
            <a:off x="1035050" y="5676900"/>
            <a:ext cx="7127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VNI-Times" pitchFamily="2" charset="0"/>
              </a:rPr>
              <a:t>6,3   =                                 ;         0,34 = </a:t>
            </a:r>
          </a:p>
        </p:txBody>
      </p:sp>
      <p:sp>
        <p:nvSpPr>
          <p:cNvPr id="21" name="Text Box 73"/>
          <p:cNvSpPr txBox="1">
            <a:spLocks noChangeArrowheads="1"/>
          </p:cNvSpPr>
          <p:nvPr/>
        </p:nvSpPr>
        <p:spPr bwMode="auto">
          <a:xfrm>
            <a:off x="636588" y="3143250"/>
            <a:ext cx="807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D60093"/>
                </a:solidFill>
              </a:rPr>
              <a:t>     </a:t>
            </a:r>
            <a:r>
              <a:rPr lang="en-US" sz="2400" b="1">
                <a:solidFill>
                  <a:srgbClr val="0000FF"/>
                </a:solidFill>
              </a:rPr>
              <a:t>Viết các số thập phân sau dưới dạng phân số thập phân và dưới dạng dùng kí hiệu %: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6725" y="3141663"/>
            <a:ext cx="534988" cy="45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?5</a:t>
            </a:r>
          </a:p>
        </p:txBody>
      </p:sp>
      <p:graphicFrame>
        <p:nvGraphicFramePr>
          <p:cNvPr id="23" name="Object 53"/>
          <p:cNvGraphicFramePr>
            <a:graphicFrameLocks noChangeAspect="1"/>
          </p:cNvGraphicFramePr>
          <p:nvPr/>
        </p:nvGraphicFramePr>
        <p:xfrm>
          <a:off x="3879850" y="4019550"/>
          <a:ext cx="22987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8" imgW="1129810" imgH="393529" progId="Equation.DSMT4">
                  <p:embed/>
                </p:oleObj>
              </mc:Choice>
              <mc:Fallback>
                <p:oleObj name="Equation" r:id="rId8" imgW="1129810" imgH="393529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4019550"/>
                        <a:ext cx="229870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11463" y="4125913"/>
            <a:ext cx="9588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  <a:cs typeface="Times New Roman" pitchFamily="18" charset="0"/>
              </a:rPr>
              <a:t>3,7  =</a:t>
            </a:r>
          </a:p>
        </p:txBody>
      </p:sp>
      <p:graphicFrame>
        <p:nvGraphicFramePr>
          <p:cNvPr id="24" name="Object 54"/>
          <p:cNvGraphicFramePr>
            <a:graphicFrameLocks noChangeAspect="1"/>
          </p:cNvGraphicFramePr>
          <p:nvPr/>
        </p:nvGraphicFramePr>
        <p:xfrm>
          <a:off x="1981200" y="5556250"/>
          <a:ext cx="219868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0" imgW="1129810" imgH="393529" progId="Equation.DSMT4">
                  <p:embed/>
                </p:oleObj>
              </mc:Choice>
              <mc:Fallback>
                <p:oleObj name="Equation" r:id="rId10" imgW="1129810" imgH="393529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556250"/>
                        <a:ext cx="2198688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5"/>
          <p:cNvGraphicFramePr>
            <a:graphicFrameLocks noChangeAspect="1"/>
          </p:cNvGraphicFramePr>
          <p:nvPr/>
        </p:nvGraphicFramePr>
        <p:xfrm>
          <a:off x="5943600" y="5526088"/>
          <a:ext cx="144145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2" imgW="710891" imgH="393529" progId="Equation.DSMT4">
                  <p:embed/>
                </p:oleObj>
              </mc:Choice>
              <mc:Fallback>
                <p:oleObj name="Equation" r:id="rId12" imgW="710891" imgH="393529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526088"/>
                        <a:ext cx="1441450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2888" y="4968875"/>
            <a:ext cx="181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400" b="1">
                <a:solidFill>
                  <a:srgbClr val="FF0000"/>
                </a:solidFill>
              </a:rPr>
              <a:t>Đáp án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58850" y="2497138"/>
            <a:ext cx="8874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VD: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66575" grpId="0"/>
      <p:bldP spid="66577" grpId="0"/>
      <p:bldP spid="66583" grpId="0"/>
      <p:bldP spid="17" grpId="0" animBg="1"/>
      <p:bldP spid="19" grpId="0"/>
      <p:bldP spid="21" grpId="0"/>
      <p:bldP spid="22" grpId="0" animBg="1"/>
      <p:bldP spid="3" grpId="0"/>
      <p:bldP spid="4" grpId="0"/>
      <p:bldP spid="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33338"/>
            <a:ext cx="44291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5888" y="1309688"/>
            <a:ext cx="899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* Đổi hỗn số ra phân số ta đặt phép tính chia và viết như sau: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1762125"/>
            <a:ext cx="82296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1E02C6"/>
                </a:solidFill>
              </a:rPr>
              <a:t>- </a:t>
            </a:r>
            <a:r>
              <a:rPr lang="vi-VN">
                <a:solidFill>
                  <a:srgbClr val="1E02C6"/>
                </a:solidFill>
              </a:rPr>
              <a:t>Phần nguyên là thương của phép chia </a:t>
            </a:r>
          </a:p>
          <a:p>
            <a:r>
              <a:rPr lang="en-US">
                <a:solidFill>
                  <a:srgbClr val="1E02C6"/>
                </a:solidFill>
              </a:rPr>
              <a:t>- </a:t>
            </a:r>
            <a:r>
              <a:rPr lang="vi-VN">
                <a:solidFill>
                  <a:srgbClr val="1E02C6"/>
                </a:solidFill>
              </a:rPr>
              <a:t>Tử trong phần phân số là dư của phép chia</a:t>
            </a:r>
          </a:p>
          <a:p>
            <a:r>
              <a:rPr lang="en-US">
                <a:solidFill>
                  <a:srgbClr val="1E02C6"/>
                </a:solidFill>
              </a:rPr>
              <a:t>- </a:t>
            </a:r>
            <a:r>
              <a:rPr lang="vi-VN">
                <a:solidFill>
                  <a:srgbClr val="1E02C6"/>
                </a:solidFill>
              </a:rPr>
              <a:t>Mẫu trong phần phân số là số chia của phép chia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87488" y="3297238"/>
            <a:ext cx="6248400" cy="522287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Hỗn số = phần nguyên + phần phân số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3819525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* Muốn viết một hỗn số dương dưới dạng phân số ta làm như sau: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04800" y="4657725"/>
            <a:ext cx="838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1E02C6"/>
                </a:solidFill>
              </a:rPr>
              <a:t>- Tử của phân số là: phần nguyên nhân với mẫu cộng tử</a:t>
            </a:r>
          </a:p>
          <a:p>
            <a:r>
              <a:rPr lang="en-US">
                <a:solidFill>
                  <a:srgbClr val="1E02C6"/>
                </a:solidFill>
              </a:rPr>
              <a:t>- Mẫu của phân số: Giữ nguyên mẫu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6200" y="5495925"/>
            <a:ext cx="682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*Viết một phân số âm dưới dạng hỗn số: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81000" y="5943600"/>
            <a:ext cx="86407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1E02C6"/>
                </a:solidFill>
              </a:rPr>
              <a:t>T</a:t>
            </a:r>
            <a:r>
              <a:rPr lang="vi-VN">
                <a:solidFill>
                  <a:srgbClr val="1E02C6"/>
                </a:solidFill>
              </a:rPr>
              <a:t>a chỉ cần viết số đối của nó</a:t>
            </a:r>
            <a:r>
              <a:rPr lang="en-US">
                <a:solidFill>
                  <a:srgbClr val="1E02C6"/>
                </a:solidFill>
              </a:rPr>
              <a:t> </a:t>
            </a:r>
            <a:r>
              <a:rPr lang="vi-VN">
                <a:solidFill>
                  <a:srgbClr val="1E02C6"/>
                </a:solidFill>
              </a:rPr>
              <a:t>dưới dạng hỗn số rồi đặt dấu trừ trước kết quả.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8600" y="609600"/>
            <a:ext cx="868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b="1" smtClean="0">
                <a:solidFill>
                  <a:srgbClr val="FF0000"/>
                </a:solidFill>
              </a:rPr>
              <a:t>  Bài 94. Sgk Viết các phân số sau dưới dạng hỗn số </a:t>
            </a:r>
            <a:r>
              <a:rPr lang="en-US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27050" y="1379538"/>
          <a:ext cx="62928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4" imgW="2362200" imgH="393700" progId="Equation.DSMT4">
                  <p:embed/>
                </p:oleObj>
              </mc:Choice>
              <mc:Fallback>
                <p:oleObj name="Equation" r:id="rId4" imgW="23622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379538"/>
                        <a:ext cx="62928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6600" y="3216275"/>
          <a:ext cx="7721600" cy="216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6" imgW="2895600" imgH="812800" progId="Equation.DSMT4">
                  <p:embed/>
                </p:oleObj>
              </mc:Choice>
              <mc:Fallback>
                <p:oleObj name="Equation" r:id="rId6" imgW="2895600" imgH="812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216275"/>
                        <a:ext cx="7721600" cy="216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228725" y="1423988"/>
          <a:ext cx="8382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8" imgW="330057" imgH="393529" progId="Equation.DSMT4">
                  <p:embed/>
                </p:oleObj>
              </mc:Choice>
              <mc:Fallback>
                <p:oleObj name="Equation" r:id="rId8" imgW="330057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423988"/>
                        <a:ext cx="83820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3776663" y="1409700"/>
          <a:ext cx="8953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0" imgW="355292" imgH="393359" progId="Equation.DSMT4">
                  <p:embed/>
                </p:oleObj>
              </mc:Choice>
              <mc:Fallback>
                <p:oleObj name="Equation" r:id="rId10" imgW="355292" imgH="39335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63" y="1409700"/>
                        <a:ext cx="8953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6640513" y="1371600"/>
          <a:ext cx="13081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2" imgW="482391" imgH="393529" progId="Equation.DSMT4">
                  <p:embed/>
                </p:oleObj>
              </mc:Choice>
              <mc:Fallback>
                <p:oleObj name="Equation" r:id="rId12" imgW="482391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0513" y="1371600"/>
                        <a:ext cx="13081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47825" y="3294063"/>
          <a:ext cx="22367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4" imgW="888614" imgH="393529" progId="Equation.DSMT4">
                  <p:embed/>
                </p:oleObj>
              </mc:Choice>
              <mc:Fallback>
                <p:oleObj name="Equation" r:id="rId14" imgW="888614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3294063"/>
                        <a:ext cx="22367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648325" y="3294063"/>
          <a:ext cx="23002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6" imgW="914400" imgH="393700" progId="Equation.DSMT4">
                  <p:embed/>
                </p:oleObj>
              </mc:Choice>
              <mc:Fallback>
                <p:oleObj name="Equation" r:id="rId16" imgW="914400" imgH="393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325" y="3294063"/>
                        <a:ext cx="23002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2066925" y="4330700"/>
          <a:ext cx="3436938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18" imgW="1244600" imgH="393700" progId="Equation.DSMT4">
                  <p:embed/>
                </p:oleObj>
              </mc:Choice>
              <mc:Fallback>
                <p:oleObj name="Equation" r:id="rId18" imgW="1244600" imgH="393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330700"/>
                        <a:ext cx="3436938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36550" y="2590800"/>
            <a:ext cx="835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  Bài 95. Sgk Viết các hỗn số sau dưới dạng phân số 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BÀI 13 HỖN SỐ. SỐ THẬP PHÂN. PHẦN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13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61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2315</TotalTime>
  <Words>530</Words>
  <Application>Microsoft Office PowerPoint</Application>
  <PresentationFormat>On-screen Show (4:3)</PresentationFormat>
  <Paragraphs>73</Paragraphs>
  <Slides>9</Slides>
  <Notes>9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13 Hon so So thap phan Phan tram</dc:title>
  <dc:creator>NO NAME</dc:creator>
  <cp:lastModifiedBy>Admin</cp:lastModifiedBy>
  <cp:revision>310</cp:revision>
  <dcterms:created xsi:type="dcterms:W3CDTF">2006-04-03T06:04:55Z</dcterms:created>
  <dcterms:modified xsi:type="dcterms:W3CDTF">2019-08-30T09:24:11Z</dcterms:modified>
</cp:coreProperties>
</file>