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2" r:id="rId5"/>
    <p:sldId id="263" r:id="rId6"/>
    <p:sldId id="272" r:id="rId7"/>
    <p:sldId id="270" r:id="rId8"/>
    <p:sldId id="271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4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3.wmf"/><Relationship Id="rId16" Type="http://schemas.openxmlformats.org/officeDocument/2006/relationships/image" Target="../media/image22.wmf"/><Relationship Id="rId1" Type="http://schemas.openxmlformats.org/officeDocument/2006/relationships/image" Target="../media/image2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6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5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4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6.wmf"/><Relationship Id="rId10" Type="http://schemas.openxmlformats.org/officeDocument/2006/relationships/image" Target="../media/image28.wmf"/><Relationship Id="rId4" Type="http://schemas.openxmlformats.org/officeDocument/2006/relationships/image" Target="../media/image5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4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24.wmf"/><Relationship Id="rId11" Type="http://schemas.openxmlformats.org/officeDocument/2006/relationships/image" Target="../media/image36.wmf"/><Relationship Id="rId5" Type="http://schemas.openxmlformats.org/officeDocument/2006/relationships/image" Target="../media/image6.wmf"/><Relationship Id="rId10" Type="http://schemas.openxmlformats.org/officeDocument/2006/relationships/image" Target="../media/image35.wmf"/><Relationship Id="rId4" Type="http://schemas.openxmlformats.org/officeDocument/2006/relationships/image" Target="../media/image5.wmf"/><Relationship Id="rId9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4D7FA-6FDD-4F1E-9097-33BF1E2526D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8F70E-DF8C-465B-9111-5D991259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0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6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7826-1E3A-4EB3-860C-EE8F30EE747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5C30-FA9F-4D08-B127-5208B6D1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22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26.bin"/><Relationship Id="rId38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17.wmf"/><Relationship Id="rId32" Type="http://schemas.openxmlformats.org/officeDocument/2006/relationships/image" Target="../media/image21.wmf"/><Relationship Id="rId37" Type="http://schemas.openxmlformats.org/officeDocument/2006/relationships/oleObject" Target="../embeddings/oleObject28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19.wmf"/><Relationship Id="rId36" Type="http://schemas.openxmlformats.org/officeDocument/2006/relationships/image" Target="../media/image23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2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31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4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24.wmf"/><Relationship Id="rId22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audio" Target="../media/audio2.wav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wmf"/><Relationship Id="rId9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8" name="WordArt 5"/>
          <p:cNvSpPr>
            <a:spLocks noChangeArrowheads="1" noChangeShapeType="1" noTextEdit="1"/>
          </p:cNvSpPr>
          <p:nvPr/>
        </p:nvSpPr>
        <p:spPr bwMode="auto">
          <a:xfrm>
            <a:off x="1219200" y="2881745"/>
            <a:ext cx="723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10. PHÉP NHÂN PHÂN SỐ</a:t>
            </a:r>
          </a:p>
        </p:txBody>
      </p:sp>
    </p:spTree>
    <p:extLst>
      <p:ext uri="{BB962C8B-B14F-4D97-AF65-F5344CB8AC3E}">
        <p14:creationId xmlns:p14="http://schemas.microsoft.com/office/powerpoint/2010/main" val="404267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4456113" y="685800"/>
            <a:ext cx="0" cy="6172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3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0066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4762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144747"/>
              </p:ext>
            </p:extLst>
          </p:nvPr>
        </p:nvGraphicFramePr>
        <p:xfrm>
          <a:off x="1295400" y="1981200"/>
          <a:ext cx="962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3" imgW="495000" imgH="431640" progId="Equation.DSMT4">
                  <p:embed/>
                </p:oleObj>
              </mc:Choice>
              <mc:Fallback>
                <p:oleObj name="Equation" r:id="rId3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962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0" y="1066800"/>
            <a:ext cx="4427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43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6627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4498"/>
              </p:ext>
            </p:extLst>
          </p:nvPr>
        </p:nvGraphicFramePr>
        <p:xfrm>
          <a:off x="2211388" y="1981200"/>
          <a:ext cx="8175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Equation" r:id="rId5" imgW="279360" imgH="431640" progId="Equation.DSMT4">
                  <p:embed/>
                </p:oleObj>
              </mc:Choice>
              <mc:Fallback>
                <p:oleObj name="Equation" r:id="rId5" imgW="279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981200"/>
                        <a:ext cx="8175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0" y="267652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Ví dụ:   </a:t>
            </a:r>
          </a:p>
        </p:txBody>
      </p:sp>
      <p:graphicFrame>
        <p:nvGraphicFramePr>
          <p:cNvPr id="2975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06279"/>
              </p:ext>
            </p:extLst>
          </p:nvPr>
        </p:nvGraphicFramePr>
        <p:xfrm>
          <a:off x="250825" y="3057525"/>
          <a:ext cx="11763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57525"/>
                        <a:ext cx="11763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5293"/>
              </p:ext>
            </p:extLst>
          </p:nvPr>
        </p:nvGraphicFramePr>
        <p:xfrm>
          <a:off x="1476375" y="3057525"/>
          <a:ext cx="7921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9" imgW="482400" imgH="419040" progId="Equation.DSMT4">
                  <p:embed/>
                </p:oleObj>
              </mc:Choice>
              <mc:Fallback>
                <p:oleObj name="Equation" r:id="rId9" imgW="482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057525"/>
                        <a:ext cx="79216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6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92222"/>
              </p:ext>
            </p:extLst>
          </p:nvPr>
        </p:nvGraphicFramePr>
        <p:xfrm>
          <a:off x="2327275" y="3068638"/>
          <a:ext cx="1536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3068638"/>
                        <a:ext cx="1536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22" name="Text Box 126"/>
          <p:cNvSpPr txBox="1">
            <a:spLocks noChangeArrowheads="1"/>
          </p:cNvSpPr>
          <p:nvPr/>
        </p:nvSpPr>
        <p:spPr bwMode="auto">
          <a:xfrm>
            <a:off x="6305550" y="2487612"/>
            <a:ext cx="123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.</a:t>
            </a:r>
            <a:r>
              <a:rPr lang="en-US" sz="2400" b="0" dirty="0">
                <a:sym typeface="Symbol" pitchFamily="18" charset="2"/>
              </a:rPr>
              <a:t>(</a:t>
            </a:r>
            <a:r>
              <a:rPr lang="en-US" sz="2400" b="0" dirty="0">
                <a:latin typeface="Times New Roman" pitchFamily="18" charset="0"/>
              </a:rPr>
              <a:t>49)</a:t>
            </a:r>
          </a:p>
        </p:txBody>
      </p:sp>
      <p:sp>
        <p:nvSpPr>
          <p:cNvPr id="29821" name="Text Box 125"/>
          <p:cNvSpPr txBox="1">
            <a:spLocks noChangeArrowheads="1"/>
          </p:cNvSpPr>
          <p:nvPr/>
        </p:nvSpPr>
        <p:spPr bwMode="auto">
          <a:xfrm>
            <a:off x="6405563" y="2971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.</a:t>
            </a:r>
            <a:r>
              <a:rPr lang="en-US" sz="2400" b="0">
                <a:latin typeface="Times New Roman" pitchFamily="18" charset="0"/>
              </a:rPr>
              <a:t> 54</a:t>
            </a:r>
          </a:p>
        </p:txBody>
      </p:sp>
      <p:graphicFrame>
        <p:nvGraphicFramePr>
          <p:cNvPr id="29762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84549"/>
              </p:ext>
            </p:extLst>
          </p:nvPr>
        </p:nvGraphicFramePr>
        <p:xfrm>
          <a:off x="4457700" y="2532062"/>
          <a:ext cx="14827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13" imgW="850680" imgH="393480" progId="Equation.DSMT4">
                  <p:embed/>
                </p:oleObj>
              </mc:Choice>
              <mc:Fallback>
                <p:oleObj name="Equation" r:id="rId1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532062"/>
                        <a:ext cx="14827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5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867057"/>
              </p:ext>
            </p:extLst>
          </p:nvPr>
        </p:nvGraphicFramePr>
        <p:xfrm>
          <a:off x="8605838" y="2532062"/>
          <a:ext cx="5381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15" imgW="228600" imgH="393480" progId="Equation.DSMT4">
                  <p:embed/>
                </p:oleObj>
              </mc:Choice>
              <mc:Fallback>
                <p:oleObj name="Equation" r:id="rId15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5838" y="2532062"/>
                        <a:ext cx="5381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63062"/>
              </p:ext>
            </p:extLst>
          </p:nvPr>
        </p:nvGraphicFramePr>
        <p:xfrm>
          <a:off x="4514850" y="1492250"/>
          <a:ext cx="15065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492250"/>
                        <a:ext cx="1506538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66182"/>
              </p:ext>
            </p:extLst>
          </p:nvPr>
        </p:nvGraphicFramePr>
        <p:xfrm>
          <a:off x="6045200" y="1477962"/>
          <a:ext cx="9318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19" imgW="444240" imgH="393480" progId="Equation.DSMT4">
                  <p:embed/>
                </p:oleObj>
              </mc:Choice>
              <mc:Fallback>
                <p:oleObj name="Equation" r:id="rId19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477962"/>
                        <a:ext cx="93186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03830"/>
              </p:ext>
            </p:extLst>
          </p:nvPr>
        </p:nvGraphicFramePr>
        <p:xfrm>
          <a:off x="7239000" y="1538287"/>
          <a:ext cx="574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21" imgW="304560" imgH="393480" progId="Equation.DSMT4">
                  <p:embed/>
                </p:oleObj>
              </mc:Choice>
              <mc:Fallback>
                <p:oleObj name="Equation" r:id="rId21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538287"/>
                        <a:ext cx="5746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14" name="Text Box 118"/>
          <p:cNvSpPr txBox="1">
            <a:spLocks noChangeArrowheads="1"/>
          </p:cNvSpPr>
          <p:nvPr/>
        </p:nvSpPr>
        <p:spPr bwMode="auto">
          <a:xfrm>
            <a:off x="7191375" y="1558925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…</a:t>
            </a:r>
          </a:p>
        </p:txBody>
      </p:sp>
      <p:sp>
        <p:nvSpPr>
          <p:cNvPr id="29815" name="Text Box 119"/>
          <p:cNvSpPr txBox="1">
            <a:spLocks noChangeArrowheads="1"/>
          </p:cNvSpPr>
          <p:nvPr/>
        </p:nvSpPr>
        <p:spPr bwMode="auto">
          <a:xfrm>
            <a:off x="6977063" y="17113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/>
              <a:t>=</a:t>
            </a:r>
          </a:p>
        </p:txBody>
      </p:sp>
      <p:sp>
        <p:nvSpPr>
          <p:cNvPr id="29816" name="Text Box 120"/>
          <p:cNvSpPr txBox="1">
            <a:spLocks noChangeArrowheads="1"/>
          </p:cNvSpPr>
          <p:nvPr/>
        </p:nvSpPr>
        <p:spPr bwMode="auto">
          <a:xfrm>
            <a:off x="6115050" y="1525587"/>
            <a:ext cx="862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…</a:t>
            </a:r>
          </a:p>
        </p:txBody>
      </p:sp>
      <p:sp>
        <p:nvSpPr>
          <p:cNvPr id="29818" name="Text Box 122"/>
          <p:cNvSpPr txBox="1">
            <a:spLocks noChangeArrowheads="1"/>
          </p:cNvSpPr>
          <p:nvPr/>
        </p:nvSpPr>
        <p:spPr bwMode="auto">
          <a:xfrm>
            <a:off x="5791200" y="2486025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  <a:sym typeface="Symbol" pitchFamily="18" charset="2"/>
              </a:rPr>
              <a:t>(</a:t>
            </a:r>
            <a:r>
              <a:rPr lang="en-US" sz="2400" b="0">
                <a:latin typeface="Times New Roman" pitchFamily="18" charset="0"/>
              </a:rPr>
              <a:t>6)</a:t>
            </a:r>
          </a:p>
        </p:txBody>
      </p:sp>
      <p:sp>
        <p:nvSpPr>
          <p:cNvPr id="29823" name="Text Box 127"/>
          <p:cNvSpPr txBox="1">
            <a:spLocks noChangeArrowheads="1"/>
          </p:cNvSpPr>
          <p:nvPr/>
        </p:nvSpPr>
        <p:spPr bwMode="auto">
          <a:xfrm>
            <a:off x="5989638" y="2960687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35</a:t>
            </a:r>
          </a:p>
        </p:txBody>
      </p:sp>
      <p:sp>
        <p:nvSpPr>
          <p:cNvPr id="29848" name="Line 152"/>
          <p:cNvSpPr>
            <a:spLocks noChangeShapeType="1"/>
          </p:cNvSpPr>
          <p:nvPr/>
        </p:nvSpPr>
        <p:spPr bwMode="auto">
          <a:xfrm>
            <a:off x="5999163" y="2963862"/>
            <a:ext cx="119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9" name="Text Box 153"/>
          <p:cNvSpPr txBox="1">
            <a:spLocks noChangeArrowheads="1"/>
          </p:cNvSpPr>
          <p:nvPr/>
        </p:nvSpPr>
        <p:spPr bwMode="auto">
          <a:xfrm>
            <a:off x="7135813" y="2746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/>
              <a:t>=</a:t>
            </a:r>
          </a:p>
        </p:txBody>
      </p:sp>
      <p:sp>
        <p:nvSpPr>
          <p:cNvPr id="29850" name="Text Box 154"/>
          <p:cNvSpPr txBox="1">
            <a:spLocks noChangeArrowheads="1"/>
          </p:cNvSpPr>
          <p:nvPr/>
        </p:nvSpPr>
        <p:spPr bwMode="auto">
          <a:xfrm>
            <a:off x="7834313" y="2474912"/>
            <a:ext cx="123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.</a:t>
            </a:r>
            <a:r>
              <a:rPr lang="en-US" sz="2400" b="0">
                <a:sym typeface="Symbol" pitchFamily="18" charset="2"/>
              </a:rPr>
              <a:t>(</a:t>
            </a:r>
            <a:r>
              <a:rPr lang="en-US" sz="2400" b="0">
                <a:latin typeface="Times New Roman" pitchFamily="18" charset="0"/>
              </a:rPr>
              <a:t>7)</a:t>
            </a:r>
          </a:p>
        </p:txBody>
      </p:sp>
      <p:sp>
        <p:nvSpPr>
          <p:cNvPr id="29851" name="Text Box 155"/>
          <p:cNvSpPr txBox="1">
            <a:spLocks noChangeArrowheads="1"/>
          </p:cNvSpPr>
          <p:nvPr/>
        </p:nvSpPr>
        <p:spPr bwMode="auto">
          <a:xfrm>
            <a:off x="7843838" y="294005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.</a:t>
            </a:r>
            <a:r>
              <a:rPr lang="en-US" sz="2400" b="0">
                <a:latin typeface="Times New Roman" pitchFamily="18" charset="0"/>
              </a:rPr>
              <a:t> 9</a:t>
            </a:r>
          </a:p>
        </p:txBody>
      </p:sp>
      <p:sp>
        <p:nvSpPr>
          <p:cNvPr id="29852" name="Text Box 156"/>
          <p:cNvSpPr txBox="1">
            <a:spLocks noChangeArrowheads="1"/>
          </p:cNvSpPr>
          <p:nvPr/>
        </p:nvSpPr>
        <p:spPr bwMode="auto">
          <a:xfrm>
            <a:off x="7267575" y="2473325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  <a:sym typeface="Symbol" pitchFamily="18" charset="2"/>
              </a:rPr>
              <a:t>(</a:t>
            </a:r>
            <a:r>
              <a:rPr lang="en-US" sz="2400" b="0">
                <a:latin typeface="Times New Roman" pitchFamily="18" charset="0"/>
              </a:rPr>
              <a:t>1)</a:t>
            </a:r>
          </a:p>
        </p:txBody>
      </p:sp>
      <p:sp>
        <p:nvSpPr>
          <p:cNvPr id="29853" name="Text Box 157"/>
          <p:cNvSpPr txBox="1">
            <a:spLocks noChangeArrowheads="1"/>
          </p:cNvSpPr>
          <p:nvPr/>
        </p:nvSpPr>
        <p:spPr bwMode="auto">
          <a:xfrm>
            <a:off x="7437438" y="2947987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5</a:t>
            </a:r>
          </a:p>
        </p:txBody>
      </p:sp>
      <p:sp>
        <p:nvSpPr>
          <p:cNvPr id="29854" name="Line 158"/>
          <p:cNvSpPr>
            <a:spLocks noChangeShapeType="1"/>
          </p:cNvSpPr>
          <p:nvPr/>
        </p:nvSpPr>
        <p:spPr bwMode="auto">
          <a:xfrm>
            <a:off x="7481888" y="2963862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5" name="Text Box 159"/>
          <p:cNvSpPr txBox="1">
            <a:spLocks noChangeArrowheads="1"/>
          </p:cNvSpPr>
          <p:nvPr/>
        </p:nvSpPr>
        <p:spPr bwMode="auto">
          <a:xfrm>
            <a:off x="8339138" y="274478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/>
              <a:t>=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4593070" y="812078"/>
            <a:ext cx="4427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43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</a:rPr>
              <a:t>  </a:t>
            </a:r>
            <a:r>
              <a:rPr lang="en-US" sz="2000" i="1" dirty="0" err="1">
                <a:solidFill>
                  <a:srgbClr val="FF0000"/>
                </a:solidFill>
              </a:rPr>
              <a:t>Muốn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nhân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hai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phân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</a:rPr>
              <a:t>thực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hiện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như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thế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nào</a:t>
            </a:r>
            <a:r>
              <a:rPr lang="en-US" sz="20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 Box 118"/>
          <p:cNvSpPr txBox="1">
            <a:spLocks noChangeArrowheads="1"/>
          </p:cNvSpPr>
          <p:nvPr/>
        </p:nvSpPr>
        <p:spPr bwMode="auto">
          <a:xfrm>
            <a:off x="8567738" y="2603500"/>
            <a:ext cx="576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022" y="-51375"/>
            <a:ext cx="5791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10. PHÉP NHÂN PHÂN SỐ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7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"/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"/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"/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9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9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98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29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9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98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9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98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29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000" fill="hold"/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66267" grpId="0"/>
      <p:bldP spid="29758" grpId="0"/>
      <p:bldP spid="29822" grpId="0"/>
      <p:bldP spid="29822" grpId="1"/>
      <p:bldP spid="29822" grpId="2"/>
      <p:bldP spid="29821" grpId="0"/>
      <p:bldP spid="29821" grpId="1"/>
      <p:bldP spid="29821" grpId="2"/>
      <p:bldP spid="29814" grpId="0"/>
      <p:bldP spid="29814" grpId="1"/>
      <p:bldP spid="29815" grpId="0"/>
      <p:bldP spid="29816" grpId="0"/>
      <p:bldP spid="29816" grpId="1"/>
      <p:bldP spid="29818" grpId="0"/>
      <p:bldP spid="29818" grpId="1"/>
      <p:bldP spid="29818" grpId="2"/>
      <p:bldP spid="29823" grpId="0"/>
      <p:bldP spid="29823" grpId="1"/>
      <p:bldP spid="29823" grpId="2"/>
      <p:bldP spid="29848" grpId="0" animBg="1"/>
      <p:bldP spid="29849" grpId="0"/>
      <p:bldP spid="29850" grpId="0"/>
      <p:bldP spid="29850" grpId="1"/>
      <p:bldP spid="29851" grpId="0"/>
      <p:bldP spid="29851" grpId="1"/>
      <p:bldP spid="29852" grpId="0"/>
      <p:bldP spid="29852" grpId="1"/>
      <p:bldP spid="29853" grpId="0"/>
      <p:bldP spid="29853" grpId="1"/>
      <p:bldP spid="29854" grpId="0" animBg="1"/>
      <p:bldP spid="29855" grpId="0"/>
      <p:bldP spid="2" grpId="0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Line 2"/>
          <p:cNvSpPr>
            <a:spLocks noChangeShapeType="1"/>
          </p:cNvSpPr>
          <p:nvPr/>
        </p:nvSpPr>
        <p:spPr bwMode="auto">
          <a:xfrm>
            <a:off x="4498975" y="685800"/>
            <a:ext cx="0" cy="6172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4762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66253" name="Object 13"/>
          <p:cNvGraphicFramePr>
            <a:graphicFrameLocks noChangeAspect="1"/>
          </p:cNvGraphicFramePr>
          <p:nvPr/>
        </p:nvGraphicFramePr>
        <p:xfrm>
          <a:off x="1295400" y="1981200"/>
          <a:ext cx="962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3" imgW="495000" imgH="431640" progId="Equation.DSMT4">
                  <p:embed/>
                </p:oleObj>
              </mc:Choice>
              <mc:Fallback>
                <p:oleObj name="Equation" r:id="rId3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962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0" y="1066800"/>
            <a:ext cx="4427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43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  Muốn nhân hai phân số, ta nhân các tử với nhau và nhân các mẫu với nhau.</a:t>
            </a:r>
          </a:p>
        </p:txBody>
      </p:sp>
      <p:graphicFrame>
        <p:nvGraphicFramePr>
          <p:cNvPr id="266272" name="Object 32"/>
          <p:cNvGraphicFramePr>
            <a:graphicFrameLocks noChangeAspect="1"/>
          </p:cNvGraphicFramePr>
          <p:nvPr/>
        </p:nvGraphicFramePr>
        <p:xfrm>
          <a:off x="2211388" y="1981200"/>
          <a:ext cx="8175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" name="Equation" r:id="rId5" imgW="279360" imgH="431640" progId="Equation.DSMT4">
                  <p:embed/>
                </p:oleObj>
              </mc:Choice>
              <mc:Fallback>
                <p:oleObj name="Equation" r:id="rId5" imgW="279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981200"/>
                        <a:ext cx="8175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0" y="267652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FF"/>
                </a:solidFill>
              </a:rPr>
              <a:t>   Ví dụ:   </a:t>
            </a:r>
          </a:p>
        </p:txBody>
      </p:sp>
      <p:graphicFrame>
        <p:nvGraphicFramePr>
          <p:cNvPr id="29759" name="Object 63"/>
          <p:cNvGraphicFramePr>
            <a:graphicFrameLocks noChangeAspect="1"/>
          </p:cNvGraphicFramePr>
          <p:nvPr/>
        </p:nvGraphicFramePr>
        <p:xfrm>
          <a:off x="250825" y="3057525"/>
          <a:ext cx="11763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57525"/>
                        <a:ext cx="11763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0" name="Object 64"/>
          <p:cNvGraphicFramePr>
            <a:graphicFrameLocks noChangeAspect="1"/>
          </p:cNvGraphicFramePr>
          <p:nvPr/>
        </p:nvGraphicFramePr>
        <p:xfrm>
          <a:off x="1476375" y="3057525"/>
          <a:ext cx="7921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Equation" r:id="rId9" imgW="482400" imgH="419040" progId="Equation.DSMT4">
                  <p:embed/>
                </p:oleObj>
              </mc:Choice>
              <mc:Fallback>
                <p:oleObj name="Equation" r:id="rId9" imgW="482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057525"/>
                        <a:ext cx="79216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6" name="Object 110"/>
          <p:cNvGraphicFramePr>
            <a:graphicFrameLocks noChangeAspect="1"/>
          </p:cNvGraphicFramePr>
          <p:nvPr/>
        </p:nvGraphicFramePr>
        <p:xfrm>
          <a:off x="2327275" y="3068638"/>
          <a:ext cx="1536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3068638"/>
                        <a:ext cx="1536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7" name="Object 39"/>
          <p:cNvGraphicFramePr>
            <a:graphicFrameLocks noChangeAspect="1"/>
          </p:cNvGraphicFramePr>
          <p:nvPr/>
        </p:nvGraphicFramePr>
        <p:xfrm>
          <a:off x="5010150" y="1700213"/>
          <a:ext cx="11842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Equation" r:id="rId13" imgW="596880" imgH="393480" progId="Equation.DSMT4">
                  <p:embed/>
                </p:oleObj>
              </mc:Choice>
              <mc:Fallback>
                <p:oleObj name="Equation" r:id="rId13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1700213"/>
                        <a:ext cx="11842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8" name="Object 40"/>
          <p:cNvGraphicFramePr>
            <a:graphicFrameLocks noChangeAspect="1"/>
          </p:cNvGraphicFramePr>
          <p:nvPr/>
        </p:nvGraphicFramePr>
        <p:xfrm>
          <a:off x="5176838" y="3375025"/>
          <a:ext cx="9667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Equation" r:id="rId15" imgW="495000" imgH="393480" progId="Equation.DSMT4">
                  <p:embed/>
                </p:oleObj>
              </mc:Choice>
              <mc:Fallback>
                <p:oleObj name="Equation" r:id="rId15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3375025"/>
                        <a:ext cx="9667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9" name="Object 41"/>
          <p:cNvGraphicFramePr>
            <a:graphicFrameLocks noChangeAspect="1"/>
          </p:cNvGraphicFramePr>
          <p:nvPr/>
        </p:nvGraphicFramePr>
        <p:xfrm>
          <a:off x="6307138" y="1725613"/>
          <a:ext cx="9318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" name="Equation" r:id="rId17" imgW="520560" imgH="393480" progId="Equation.DSMT4">
                  <p:embed/>
                </p:oleObj>
              </mc:Choice>
              <mc:Fallback>
                <p:oleObj name="Equation" r:id="rId17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1725613"/>
                        <a:ext cx="9318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0" name="Object 42"/>
          <p:cNvGraphicFramePr>
            <a:graphicFrameLocks noChangeAspect="1"/>
          </p:cNvGraphicFramePr>
          <p:nvPr/>
        </p:nvGraphicFramePr>
        <p:xfrm>
          <a:off x="7221538" y="1652588"/>
          <a:ext cx="10414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" name="Equation" r:id="rId19" imgW="507960" imgH="393480" progId="Equation.DSMT4">
                  <p:embed/>
                </p:oleObj>
              </mc:Choice>
              <mc:Fallback>
                <p:oleObj name="Equation" r:id="rId19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538" y="1652588"/>
                        <a:ext cx="10414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1" name="Object 43"/>
          <p:cNvGraphicFramePr>
            <a:graphicFrameLocks noChangeAspect="1"/>
          </p:cNvGraphicFramePr>
          <p:nvPr/>
        </p:nvGraphicFramePr>
        <p:xfrm>
          <a:off x="5911850" y="2497138"/>
          <a:ext cx="758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" name="Equation" r:id="rId21" imgW="355320" imgH="393480" progId="Equation.DSMT4">
                  <p:embed/>
                </p:oleObj>
              </mc:Choice>
              <mc:Fallback>
                <p:oleObj name="Equation" r:id="rId21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2497138"/>
                        <a:ext cx="7588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2" name="Object 44"/>
          <p:cNvGraphicFramePr>
            <a:graphicFrameLocks noChangeAspect="1"/>
          </p:cNvGraphicFramePr>
          <p:nvPr/>
        </p:nvGraphicFramePr>
        <p:xfrm>
          <a:off x="6164263" y="3338513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" name="Equation" r:id="rId23" imgW="520560" imgH="393480" progId="Equation.DSMT4">
                  <p:embed/>
                </p:oleObj>
              </mc:Choice>
              <mc:Fallback>
                <p:oleObj name="Equation" r:id="rId23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3338513"/>
                        <a:ext cx="1143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3" name="Object 45"/>
          <p:cNvGraphicFramePr>
            <a:graphicFrameLocks noChangeAspect="1"/>
          </p:cNvGraphicFramePr>
          <p:nvPr/>
        </p:nvGraphicFramePr>
        <p:xfrm>
          <a:off x="7354888" y="3371850"/>
          <a:ext cx="9207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" name="Equation" r:id="rId25" imgW="444240" imgH="393480" progId="Equation.DSMT4">
                  <p:embed/>
                </p:oleObj>
              </mc:Choice>
              <mc:Fallback>
                <p:oleObj name="Equation" r:id="rId25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371850"/>
                        <a:ext cx="9207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4" name="Object 46"/>
          <p:cNvGraphicFramePr>
            <a:graphicFrameLocks noChangeAspect="1"/>
          </p:cNvGraphicFramePr>
          <p:nvPr/>
        </p:nvGraphicFramePr>
        <p:xfrm>
          <a:off x="5899150" y="4276725"/>
          <a:ext cx="8747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" name="Equation" r:id="rId27" imgW="431640" imgH="393480" progId="Equation.DSMT4">
                  <p:embed/>
                </p:oleObj>
              </mc:Choice>
              <mc:Fallback>
                <p:oleObj name="Equation" r:id="rId27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4276725"/>
                        <a:ext cx="87471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3" name="Object 75"/>
          <p:cNvGraphicFramePr>
            <a:graphicFrameLocks noChangeAspect="1"/>
          </p:cNvGraphicFramePr>
          <p:nvPr/>
        </p:nvGraphicFramePr>
        <p:xfrm>
          <a:off x="6378575" y="1662113"/>
          <a:ext cx="18192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" name="Equation" r:id="rId29" imgW="850680" imgH="393480" progId="Equation.DSMT4">
                  <p:embed/>
                </p:oleObj>
              </mc:Choice>
              <mc:Fallback>
                <p:oleObj name="Equation" r:id="rId29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1662113"/>
                        <a:ext cx="18192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4" name="Object 76"/>
          <p:cNvGraphicFramePr>
            <a:graphicFrameLocks noChangeAspect="1"/>
          </p:cNvGraphicFramePr>
          <p:nvPr/>
        </p:nvGraphicFramePr>
        <p:xfrm>
          <a:off x="6122988" y="3387725"/>
          <a:ext cx="17494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" name="Equation" r:id="rId31" imgW="863280" imgH="393480" progId="Equation.DSMT4">
                  <p:embed/>
                </p:oleObj>
              </mc:Choice>
              <mc:Fallback>
                <p:oleObj name="Equation" r:id="rId31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3387725"/>
                        <a:ext cx="174942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8" name="AutoShape 38"/>
          <p:cNvSpPr>
            <a:spLocks noChangeAspect="1" noChangeArrowheads="1" noTextEdit="1"/>
          </p:cNvSpPr>
          <p:nvPr/>
        </p:nvSpPr>
        <p:spPr bwMode="auto">
          <a:xfrm>
            <a:off x="7094538" y="2690813"/>
            <a:ext cx="81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359" name="Object 39"/>
          <p:cNvGraphicFramePr>
            <a:graphicFrameLocks noChangeAspect="1"/>
          </p:cNvGraphicFramePr>
          <p:nvPr/>
        </p:nvGraphicFramePr>
        <p:xfrm>
          <a:off x="6813550" y="2525713"/>
          <a:ext cx="1346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" name="Equation" r:id="rId33" imgW="1346040" imgH="812520" progId="Equation.DSMT4">
                  <p:embed/>
                </p:oleObj>
              </mc:Choice>
              <mc:Fallback>
                <p:oleObj name="Equation" r:id="rId33" imgW="13460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2525713"/>
                        <a:ext cx="1346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0" name="Object 40"/>
          <p:cNvGraphicFramePr>
            <a:graphicFrameLocks noChangeAspect="1"/>
          </p:cNvGraphicFramePr>
          <p:nvPr/>
        </p:nvGraphicFramePr>
        <p:xfrm>
          <a:off x="6897688" y="4233863"/>
          <a:ext cx="1371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" name="Equation" r:id="rId35" imgW="1371600" imgH="812520" progId="Equation.DSMT4">
                  <p:embed/>
                </p:oleObj>
              </mc:Choice>
              <mc:Fallback>
                <p:oleObj name="Equation" r:id="rId35" imgW="1371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4233863"/>
                        <a:ext cx="1371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0" y="4310063"/>
            <a:ext cx="44275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Muốn nhân một số nguyên với một phân số (hoặc một phân số với một số nguyên) ta nhân số nguyên với tử của phân số và giữ nguyên mẫu.</a:t>
            </a: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0" y="378936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84365" name="Object 4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95323538"/>
              </p:ext>
            </p:extLst>
          </p:nvPr>
        </p:nvGraphicFramePr>
        <p:xfrm>
          <a:off x="1371600" y="5791200"/>
          <a:ext cx="13668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" name="Equation" r:id="rId37" imgW="660240" imgH="393480" progId="Equation.DSMT4">
                  <p:embed/>
                </p:oleObj>
              </mc:Choice>
              <mc:Fallback>
                <p:oleObj name="Equation" r:id="rId37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91200"/>
                        <a:ext cx="136683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4716463" y="4365625"/>
            <a:ext cx="4427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Muốn nhân một số nguyên với một phân số (hoặc một phân số với một số nguyên) ta thực hiện như thế nào?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51375"/>
            <a:ext cx="9144000" cy="584775"/>
            <a:chOff x="0" y="-51375"/>
            <a:chExt cx="9144000" cy="584775"/>
          </a:xfrm>
        </p:grpSpPr>
        <p:sp>
          <p:nvSpPr>
            <p:cNvPr id="3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006600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52022" y="-51375"/>
              <a:ext cx="5791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rPr>
                <a:t>Bài 10. PHÉP NHÂN PHÂN SỐ</a:t>
              </a:r>
              <a:endPara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6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5" grpId="0"/>
      <p:bldP spid="78885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Line 2"/>
          <p:cNvSpPr>
            <a:spLocks noChangeShapeType="1"/>
          </p:cNvSpPr>
          <p:nvPr/>
        </p:nvSpPr>
        <p:spPr bwMode="auto">
          <a:xfrm>
            <a:off x="4498975" y="685800"/>
            <a:ext cx="0" cy="6172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4762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66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1789"/>
              </p:ext>
            </p:extLst>
          </p:nvPr>
        </p:nvGraphicFramePr>
        <p:xfrm>
          <a:off x="1295400" y="1981200"/>
          <a:ext cx="962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tion" r:id="rId3" imgW="495000" imgH="431640" progId="Equation.DSMT4">
                  <p:embed/>
                </p:oleObj>
              </mc:Choice>
              <mc:Fallback>
                <p:oleObj name="Equation" r:id="rId3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962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0" y="1066800"/>
            <a:ext cx="4427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43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Muốn nhân hai phân số, ta nhân các tử với nhau và nhân các mẫu với nhau.</a:t>
            </a:r>
          </a:p>
        </p:txBody>
      </p:sp>
      <p:graphicFrame>
        <p:nvGraphicFramePr>
          <p:cNvPr id="26627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14912"/>
              </p:ext>
            </p:extLst>
          </p:nvPr>
        </p:nvGraphicFramePr>
        <p:xfrm>
          <a:off x="2211388" y="1981200"/>
          <a:ext cx="8175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5" imgW="279360" imgH="431640" progId="Equation.DSMT4">
                  <p:embed/>
                </p:oleObj>
              </mc:Choice>
              <mc:Fallback>
                <p:oleObj name="Equation" r:id="rId5" imgW="279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981200"/>
                        <a:ext cx="8175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0" y="267652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Ví dụ:   </a:t>
            </a:r>
          </a:p>
        </p:txBody>
      </p:sp>
      <p:graphicFrame>
        <p:nvGraphicFramePr>
          <p:cNvPr id="2975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673280"/>
              </p:ext>
            </p:extLst>
          </p:nvPr>
        </p:nvGraphicFramePr>
        <p:xfrm>
          <a:off x="250825" y="3057525"/>
          <a:ext cx="11763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57525"/>
                        <a:ext cx="11763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841296"/>
              </p:ext>
            </p:extLst>
          </p:nvPr>
        </p:nvGraphicFramePr>
        <p:xfrm>
          <a:off x="1476375" y="3057525"/>
          <a:ext cx="7921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Equation" r:id="rId9" imgW="482400" imgH="419040" progId="Equation.DSMT4">
                  <p:embed/>
                </p:oleObj>
              </mc:Choice>
              <mc:Fallback>
                <p:oleObj name="Equation" r:id="rId9" imgW="482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057525"/>
                        <a:ext cx="79216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6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871330"/>
              </p:ext>
            </p:extLst>
          </p:nvPr>
        </p:nvGraphicFramePr>
        <p:xfrm>
          <a:off x="2327275" y="3068638"/>
          <a:ext cx="1536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3068638"/>
                        <a:ext cx="1536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0" y="4310063"/>
            <a:ext cx="44275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Muốn nhân một số nguyên với một phân số (hoặc một phân số với một số nguyên) ta nhân số nguyên với tử của phân số và giữ nguyên mẫu.</a:t>
            </a: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0" y="378936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87419" name="Object 2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3465873"/>
              </p:ext>
            </p:extLst>
          </p:nvPr>
        </p:nvGraphicFramePr>
        <p:xfrm>
          <a:off x="1547813" y="5949950"/>
          <a:ext cx="13668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Equation" r:id="rId13" imgW="660240" imgH="393480" progId="Equation.DSMT4">
                  <p:embed/>
                </p:oleObj>
              </mc:Choice>
              <mc:Fallback>
                <p:oleObj name="Equation" r:id="rId13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949950"/>
                        <a:ext cx="136683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3" name="Rectangle 31"/>
          <p:cNvSpPr>
            <a:spLocks noChangeArrowheads="1"/>
          </p:cNvSpPr>
          <p:nvPr/>
        </p:nvSpPr>
        <p:spPr bwMode="auto">
          <a:xfrm>
            <a:off x="4891088" y="623888"/>
            <a:ext cx="954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116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482485"/>
              </p:ext>
            </p:extLst>
          </p:nvPr>
        </p:nvGraphicFramePr>
        <p:xfrm>
          <a:off x="4737100" y="2130425"/>
          <a:ext cx="17811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Equation" r:id="rId15" imgW="812520" imgH="393480" progId="Equation.DSMT4">
                  <p:embed/>
                </p:oleObj>
              </mc:Choice>
              <mc:Fallback>
                <p:oleObj name="Equation" r:id="rId1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130425"/>
                        <a:ext cx="17811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9208"/>
              </p:ext>
            </p:extLst>
          </p:nvPr>
        </p:nvGraphicFramePr>
        <p:xfrm>
          <a:off x="4724400" y="3060700"/>
          <a:ext cx="14192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17" imgW="647640" imgH="393480" progId="Equation.DSMT4">
                  <p:embed/>
                </p:oleObj>
              </mc:Choice>
              <mc:Fallback>
                <p:oleObj name="Equation" r:id="rId17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60700"/>
                        <a:ext cx="14192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22047"/>
              </p:ext>
            </p:extLst>
          </p:nvPr>
        </p:nvGraphicFramePr>
        <p:xfrm>
          <a:off x="6594475" y="2170113"/>
          <a:ext cx="1873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Equation" r:id="rId19" imgW="774360" imgH="393480" progId="Equation.DSMT4">
                  <p:embed/>
                </p:oleObj>
              </mc:Choice>
              <mc:Fallback>
                <p:oleObj name="Equation" r:id="rId19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2170113"/>
                        <a:ext cx="1873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420"/>
              </p:ext>
            </p:extLst>
          </p:nvPr>
        </p:nvGraphicFramePr>
        <p:xfrm>
          <a:off x="6145213" y="3095625"/>
          <a:ext cx="2374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Equation" r:id="rId21" imgW="990360" imgH="393480" progId="Equation.DSMT4">
                  <p:embed/>
                </p:oleObj>
              </mc:Choice>
              <mc:Fallback>
                <p:oleObj name="Equation" r:id="rId21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3095625"/>
                        <a:ext cx="2374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15461"/>
              </p:ext>
            </p:extLst>
          </p:nvPr>
        </p:nvGraphicFramePr>
        <p:xfrm>
          <a:off x="4716463" y="1236663"/>
          <a:ext cx="17065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Equation" r:id="rId23" imgW="812520" imgH="393480" progId="Equation.DSMT4">
                  <p:embed/>
                </p:oleObj>
              </mc:Choice>
              <mc:Fallback>
                <p:oleObj name="Equation" r:id="rId23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236663"/>
                        <a:ext cx="17065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22222"/>
              </p:ext>
            </p:extLst>
          </p:nvPr>
        </p:nvGraphicFramePr>
        <p:xfrm>
          <a:off x="6443663" y="1196975"/>
          <a:ext cx="13573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tion" r:id="rId25" imgW="634680" imgH="393480" progId="Equation.DSMT4">
                  <p:embed/>
                </p:oleObj>
              </mc:Choice>
              <mc:Fallback>
                <p:oleObj name="Equation" r:id="rId25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96975"/>
                        <a:ext cx="1357312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15751"/>
              </p:ext>
            </p:extLst>
          </p:nvPr>
        </p:nvGraphicFramePr>
        <p:xfrm>
          <a:off x="7786688" y="1179513"/>
          <a:ext cx="5683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Equation" r:id="rId27" imgW="266400" imgH="393480" progId="Equation.DSMT4">
                  <p:embed/>
                </p:oleObj>
              </mc:Choice>
              <mc:Fallback>
                <p:oleObj name="Equation" r:id="rId27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1179513"/>
                        <a:ext cx="56832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0" y="-51375"/>
            <a:ext cx="9144000" cy="584775"/>
            <a:chOff x="0" y="-51375"/>
            <a:chExt cx="9144000" cy="584775"/>
          </a:xfrm>
        </p:grpSpPr>
        <p:sp>
          <p:nvSpPr>
            <p:cNvPr id="2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006600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022" y="-51375"/>
              <a:ext cx="5791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Bài 10. PHÉP NHÂN PHÂN SỐ</a:t>
              </a:r>
              <a:endPara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4498975" y="685800"/>
            <a:ext cx="0" cy="6172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4762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66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3252"/>
              </p:ext>
            </p:extLst>
          </p:nvPr>
        </p:nvGraphicFramePr>
        <p:xfrm>
          <a:off x="1295400" y="1981200"/>
          <a:ext cx="962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3" imgW="495000" imgH="431640" progId="Equation.DSMT4">
                  <p:embed/>
                </p:oleObj>
              </mc:Choice>
              <mc:Fallback>
                <p:oleObj name="Equation" r:id="rId3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962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0" y="1066800"/>
            <a:ext cx="4427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43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Muốn nhân hai phân số, ta nhân các tử với nhau và nhân các mẫu với nhau.</a:t>
            </a:r>
          </a:p>
        </p:txBody>
      </p:sp>
      <p:graphicFrame>
        <p:nvGraphicFramePr>
          <p:cNvPr id="26627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55771"/>
              </p:ext>
            </p:extLst>
          </p:nvPr>
        </p:nvGraphicFramePr>
        <p:xfrm>
          <a:off x="2211388" y="1981200"/>
          <a:ext cx="8175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Equation" r:id="rId5" imgW="279360" imgH="431640" progId="Equation.DSMT4">
                  <p:embed/>
                </p:oleObj>
              </mc:Choice>
              <mc:Fallback>
                <p:oleObj name="Equation" r:id="rId5" imgW="279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981200"/>
                        <a:ext cx="8175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0" y="267652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Ví dụ:   </a:t>
            </a:r>
          </a:p>
        </p:txBody>
      </p:sp>
      <p:graphicFrame>
        <p:nvGraphicFramePr>
          <p:cNvPr id="2975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271568"/>
              </p:ext>
            </p:extLst>
          </p:nvPr>
        </p:nvGraphicFramePr>
        <p:xfrm>
          <a:off x="250825" y="3057525"/>
          <a:ext cx="11763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57525"/>
                        <a:ext cx="11763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51331"/>
              </p:ext>
            </p:extLst>
          </p:nvPr>
        </p:nvGraphicFramePr>
        <p:xfrm>
          <a:off x="1476375" y="3057525"/>
          <a:ext cx="7921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9" imgW="482400" imgH="419040" progId="Equation.DSMT4">
                  <p:embed/>
                </p:oleObj>
              </mc:Choice>
              <mc:Fallback>
                <p:oleObj name="Equation" r:id="rId9" imgW="482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057525"/>
                        <a:ext cx="79216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6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47127"/>
              </p:ext>
            </p:extLst>
          </p:nvPr>
        </p:nvGraphicFramePr>
        <p:xfrm>
          <a:off x="2327275" y="3068638"/>
          <a:ext cx="1536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3068638"/>
                        <a:ext cx="1536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0" y="4310063"/>
            <a:ext cx="44275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Muốn nhân một số nguyên với một phân số (hoặc một phân số với một số nguyên) ta nhân số nguyên với tử của phân số và giữ nguyên mẫu.</a:t>
            </a: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0" y="378936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88430" name="Object 1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70564657"/>
              </p:ext>
            </p:extLst>
          </p:nvPr>
        </p:nvGraphicFramePr>
        <p:xfrm>
          <a:off x="1547813" y="5949950"/>
          <a:ext cx="13668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Equation" r:id="rId13" imgW="660240" imgH="393480" progId="Equation.DSMT4">
                  <p:embed/>
                </p:oleObj>
              </mc:Choice>
              <mc:Fallback>
                <p:oleObj name="Equation" r:id="rId13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949950"/>
                        <a:ext cx="136683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40" name="Rectangle 24"/>
          <p:cNvSpPr>
            <a:spLocks noChangeArrowheads="1"/>
          </p:cNvSpPr>
          <p:nvPr/>
        </p:nvSpPr>
        <p:spPr bwMode="auto">
          <a:xfrm>
            <a:off x="4498975" y="533399"/>
            <a:ext cx="45688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69/SGK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graphicFrame>
        <p:nvGraphicFramePr>
          <p:cNvPr id="1884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69392"/>
              </p:ext>
            </p:extLst>
          </p:nvPr>
        </p:nvGraphicFramePr>
        <p:xfrm>
          <a:off x="4657148" y="2676525"/>
          <a:ext cx="137318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15" imgW="736560" imgH="812520" progId="Equation.DSMT4">
                  <p:embed/>
                </p:oleObj>
              </mc:Choice>
              <mc:Fallback>
                <p:oleObj name="Equation" r:id="rId15" imgW="7365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148" y="2676525"/>
                        <a:ext cx="1373187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456105"/>
              </p:ext>
            </p:extLst>
          </p:nvPr>
        </p:nvGraphicFramePr>
        <p:xfrm>
          <a:off x="5943600" y="2676525"/>
          <a:ext cx="1381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76525"/>
                        <a:ext cx="1381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93601"/>
              </p:ext>
            </p:extLst>
          </p:nvPr>
        </p:nvGraphicFramePr>
        <p:xfrm>
          <a:off x="6019800" y="3395663"/>
          <a:ext cx="2517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19" imgW="1422360" imgH="419040" progId="Equation.DSMT4">
                  <p:embed/>
                </p:oleObj>
              </mc:Choice>
              <mc:Fallback>
                <p:oleObj name="Equation" r:id="rId19" imgW="1422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95663"/>
                        <a:ext cx="25177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817886"/>
              </p:ext>
            </p:extLst>
          </p:nvPr>
        </p:nvGraphicFramePr>
        <p:xfrm>
          <a:off x="4664075" y="4344193"/>
          <a:ext cx="1639888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Equation" r:id="rId21" imgW="749160" imgH="812520" progId="Equation.DSMT4">
                  <p:embed/>
                </p:oleObj>
              </mc:Choice>
              <mc:Fallback>
                <p:oleObj name="Equation" r:id="rId21" imgW="7491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4344193"/>
                        <a:ext cx="1639888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21932"/>
              </p:ext>
            </p:extLst>
          </p:nvPr>
        </p:nvGraphicFramePr>
        <p:xfrm>
          <a:off x="6324600" y="4342390"/>
          <a:ext cx="19446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Equation" r:id="rId23" imgW="761760" imgH="393480" progId="Equation.DSMT4">
                  <p:embed/>
                </p:oleObj>
              </mc:Choice>
              <mc:Fallback>
                <p:oleObj name="Equation" r:id="rId23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42390"/>
                        <a:ext cx="19446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74202"/>
              </p:ext>
            </p:extLst>
          </p:nvPr>
        </p:nvGraphicFramePr>
        <p:xfrm>
          <a:off x="6324600" y="5159375"/>
          <a:ext cx="17414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25" imgW="761760" imgH="393480" progId="Equation.DSMT4">
                  <p:embed/>
                </p:oleObj>
              </mc:Choice>
              <mc:Fallback>
                <p:oleObj name="Equation" r:id="rId25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59375"/>
                        <a:ext cx="17414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0" y="-51375"/>
            <a:ext cx="9144000" cy="584775"/>
            <a:chOff x="0" y="-51375"/>
            <a:chExt cx="9144000" cy="584775"/>
          </a:xfrm>
        </p:grpSpPr>
        <p:sp>
          <p:nvSpPr>
            <p:cNvPr id="2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006600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022" y="-51375"/>
              <a:ext cx="5791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Bài 10. PHÉP NHÂN PHÂN SỐ</a:t>
              </a:r>
              <a:endPara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7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hep_nhan_phan_s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914400"/>
            <a:ext cx="5943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AutoShape 2"/>
          <p:cNvSpPr>
            <a:spLocks noChangeArrowheads="1"/>
          </p:cNvSpPr>
          <p:nvPr/>
        </p:nvSpPr>
        <p:spPr bwMode="auto">
          <a:xfrm>
            <a:off x="533400" y="762000"/>
            <a:ext cx="7620000" cy="5334000"/>
          </a:xfrm>
          <a:prstGeom prst="horizontalScroll">
            <a:avLst>
              <a:gd name="adj" fmla="val 6324"/>
            </a:avLst>
          </a:prstGeom>
          <a:gradFill rotWithShape="1">
            <a:gsLst>
              <a:gs pos="0">
                <a:srgbClr val="DDDDDD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 b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7088" y="1484313"/>
            <a:ext cx="7250112" cy="3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Ôn kiến thức “Phép nhân phân số”</a:t>
            </a:r>
            <a:r>
              <a:rPr lang="en-US" sz="2800" b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Làm các bài tập 70, 71 (SGK/37)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Chuẩn bị trước bài 11: “Tính chất cơ bản của phép nhân phân số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3" name="Text Box 58"/>
          <p:cNvSpPr txBox="1">
            <a:spLocks noChangeArrowheads="1"/>
          </p:cNvSpPr>
          <p:nvPr/>
        </p:nvSpPr>
        <p:spPr bwMode="auto">
          <a:xfrm>
            <a:off x="2362200" y="273050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Hướng dẫn về</a:t>
            </a:r>
            <a:r>
              <a:rPr lang="en-US" sz="3600" i="1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>nhà</a:t>
            </a:r>
          </a:p>
        </p:txBody>
      </p:sp>
      <p:sp>
        <p:nvSpPr>
          <p:cNvPr id="2" name="Action Button: Forward or Next 1">
            <a:hlinkClick r:id="" action="ppaction://noaction" highlightClick="1"/>
          </p:cNvPr>
          <p:cNvSpPr/>
          <p:nvPr/>
        </p:nvSpPr>
        <p:spPr>
          <a:xfrm>
            <a:off x="3962400" y="6096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100" i="1">
                <a:solidFill>
                  <a:srgbClr val="0000FF"/>
                </a:solidFill>
                <a:latin typeface="VNI-Times" pitchFamily="2" charset="0"/>
              </a:rPr>
              <a:t>Xin chaân thaønh caûm ôn</a:t>
            </a:r>
            <a:r>
              <a:rPr lang="en-US" sz="6100" i="1">
                <a:solidFill>
                  <a:srgbClr val="0000FF"/>
                </a:solidFill>
                <a:latin typeface="Times New Roman" pitchFamily="18" charset="0"/>
              </a:rPr>
              <a:t> !</a:t>
            </a:r>
          </a:p>
        </p:txBody>
      </p:sp>
      <p:pic>
        <p:nvPicPr>
          <p:cNvPr id="146435" name="Picture 3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70350"/>
            <a:ext cx="15525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24500"/>
            <a:ext cx="1552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7" name="Picture 5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121150"/>
            <a:ext cx="15509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8" name="Picture 6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24500"/>
            <a:ext cx="1552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9" name="Picture 7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505200"/>
            <a:ext cx="2362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0" name="Picture 8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362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1" name="Picture 9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486400"/>
            <a:ext cx="1552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2" name="Picture 10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84538"/>
            <a:ext cx="320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3" name="Picture 11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5524500"/>
            <a:ext cx="1552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4" name="Picture 12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18125"/>
            <a:ext cx="1552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5" name="Picture 13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00663"/>
            <a:ext cx="1552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6" name="Picture 14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050" flipH="1">
            <a:off x="-457200" y="1985963"/>
            <a:ext cx="22098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7" name="j021207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37288"/>
            <a:ext cx="304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8" name="Picture 1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103" flipH="1">
            <a:off x="546100" y="3409950"/>
            <a:ext cx="1122363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9" name="Picture 17" descr="3DBUTT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384425"/>
            <a:ext cx="1230313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0" name="Picture 18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623">
            <a:off x="5334000" y="1524000"/>
            <a:ext cx="977900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1" name="Picture 19" descr="AG00130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08500"/>
            <a:ext cx="914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2" name="Picture 20" descr="AG00130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914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3" name="Picture 21" descr="3464258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838700"/>
            <a:ext cx="2717801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4" name="Picture 22" descr="3464258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4929188"/>
            <a:ext cx="27178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5" name="Picture 23" descr="3464258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97425"/>
            <a:ext cx="27178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6" name="Picture 24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19488"/>
            <a:ext cx="320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57" name="Picture 25" descr="Copy of TU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48063"/>
            <a:ext cx="320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447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0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2101 0.16882 C -0.12101 0.24468 -0.08351 0.30689 -0.03768 0.30689 C 0.01597 0.30689 0.03576 0.23797 0.04392 0.19634 L 0.05243 0.1413 C 0.06076 0.09967 0.08142 0.03075 0.14236 0.03075 C 0.18142 0.03075 0.22587 0.09297 0.22587 0.16882 C 0.22587 0.24468 0.18142 0.30689 0.14236 0.30689 C 0.08142 0.30689 0.06076 0.23797 0.05243 0.19634 L 0.04392 0.1413 C 0.03576 0.09967 0.01597 0.03075 -0.03768 0.03075 C -0.08351 0.03075 -0.12101 0.09297 -0.11111 0.182 C -0.11111 0.18223 -0.12101 0.16882 -0.12101 0.16905 Z " pathEditMode="relative" rAng="0" ptsTypes="ffFffffFffff">
                                      <p:cBhvr>
                                        <p:cTn id="18" dur="3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4 0.00116 C 0.13038 -0.02243 0.13854 -0.04833 0.14636 -0.08164 C 0.16806 -0.17599 0.17379 -0.26827 0.15781 -0.28238 C 0.14184 -0.2988 0.11094 -0.23265 0.08941 -0.1383 C 0.07795 -0.08858 0.07118 -0.0414 0.06893 -0.00578 C 0.06545 0.02266 0.06424 0.05065 0.06424 0.08395 C 0.06424 0.19033 0.07917 0.27798 0.09636 0.27798 C 0.11337 0.27798 0.12813 0.19033 0.12813 0.08395 C 0.12813 0.03469 0.12483 -0.01318 0.1191 -0.04602 C 0.11667 -0.07424 0.11094 -0.105 0.10434 -0.13575 C 0.0816 -0.23265 0.0507 -0.2988 0.03455 -0.28238 C 0.01875 -0.26573 0.02448 -0.17599 0.04722 -0.07909 C 0.05643 -0.034 0.06893 0.0037 0.0816 0.0296 C 0.09063 0.05319 0.10087 0.0747 0.11459 0.09574 C 0.15556 0.16397 0.19653 0.19496 0.20799 0.16651 C 0.21823 0.1383 0.19549 0.06013 0.15434 -0.00578 C 0.13733 -0.034 0.1191 -0.05527 0.10434 -0.06961 C 0.09063 -0.08349 0.07344 -0.09551 0.05521 -0.10245 C 0.00521 -0.12627 -0.03819 -0.11933 -0.04149 -0.08164 C -0.046 -0.04602 -0.0085 0.00116 0.0415 0.02498 C 0.06424 0.03469 0.08611 0.03885 0.10313 0.03654 C 0.11788 0.03654 0.13403 0.03168 0.15104 0.02498 C 0.20104 0.00116 0.23889 -0.04833 0.23403 -0.08349 C 0.23073 -0.11933 0.18733 -0.12858 0.13733 -0.105 C 0.11337 -0.0932 0.09167 -0.07655 0.07691 -0.05805 C 0.06424 -0.04348 0.05191 -0.02706 0.0382 -0.00578 C -0.00173 0.0629 -0.02569 0.1383 -0.01423 0.16651 C -0.00399 0.19496 0.0382 0.16397 0.07795 0.09806 C 0.0974 0.06499 0.11337 0.03168 0.1224 0.00116 Z " pathEditMode="relative" rAng="0" ptsTypes="fffffffffffffffffffffffffffff">
                                      <p:cBhvr>
                                        <p:cTn id="20" dur="5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11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81 -0.04676 C -0.15973 0.13195 -0.15278 0.25996 -0.14584 0.25996 C -0.13889 0.25996 -0.13282 0.13195 -0.13073 -0.04676 C -0.12778 0.13195 -0.12188 0.25996 -0.11476 0.25996 C -0.10782 0.25996 -0.10174 0.13195 -0.09983 -0.04676 C -0.09688 0.13195 -0.0908 0.25996 -0.08386 0.25996 C -0.07674 0.25996 -0.0698 0.13195 -0.06789 -0.04676 C -0.0658 0.13195 -0.05973 0.25996 -0.05174 0.25996 C -0.04584 0.25996 -0.03889 0.13195 -0.03681 -0.04676 C -0.03473 0.13195 -0.02778 0.25996 -0.02084 0.25996 C -0.01389 0.25996 -0.00782 0.13195 -0.00573 -0.04676 C -0.00278 0.13195 0.00312 0.25996 0.01024 0.25996 C 0.01718 0.25996 0.02326 0.13195 0.02621 -0.04676 C 0.02812 0.13195 0.0342 0.25996 0.04114 0.25996 C 0.04826 0.25996 0.0552 0.13195 0.05711 -0.04676 C 0.0592 0.13195 0.06527 0.25996 0.07326 0.25996 C 0.0802 0.25996 0.08611 0.13195 0.08819 -0.04676 " pathEditMode="relative" rAng="0" ptsTypes="fffffffffffffffff">
                                      <p:cBhvr>
                                        <p:cTn id="22" dur="5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47"/>
                </p:tgtEl>
              </p:cMediaNode>
            </p:audio>
          </p:childTnLst>
        </p:cTn>
      </p:par>
    </p:tnLst>
    <p:bldLst>
      <p:bldP spid="146434" grpId="0" autoUpdateAnimBg="0"/>
      <p:bldP spid="1464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58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421</Words>
  <Application>Microsoft Office PowerPoint</Application>
  <PresentationFormat>On-screen Show (4:3)</PresentationFormat>
  <Paragraphs>48</Paragraphs>
  <Slides>8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10 phep nhan phan so</dc:title>
  <dc:creator>NGOC TIEN</dc:creator>
  <cp:lastModifiedBy>Admin</cp:lastModifiedBy>
  <cp:revision>18</cp:revision>
  <dcterms:created xsi:type="dcterms:W3CDTF">2019-02-22T13:13:34Z</dcterms:created>
  <dcterms:modified xsi:type="dcterms:W3CDTF">2019-08-30T08:50:39Z</dcterms:modified>
</cp:coreProperties>
</file>