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9"/>
  </p:notesMasterIdLst>
  <p:sldIdLst>
    <p:sldId id="297" r:id="rId2"/>
    <p:sldId id="286" r:id="rId3"/>
    <p:sldId id="287" r:id="rId4"/>
    <p:sldId id="264" r:id="rId5"/>
    <p:sldId id="267" r:id="rId6"/>
    <p:sldId id="268" r:id="rId7"/>
    <p:sldId id="296" r:id="rId8"/>
    <p:sldId id="288" r:id="rId9"/>
    <p:sldId id="293" r:id="rId10"/>
    <p:sldId id="294" r:id="rId11"/>
    <p:sldId id="295" r:id="rId12"/>
    <p:sldId id="303" r:id="rId13"/>
    <p:sldId id="289" r:id="rId14"/>
    <p:sldId id="271" r:id="rId15"/>
    <p:sldId id="292" r:id="rId16"/>
    <p:sldId id="300" r:id="rId17"/>
    <p:sldId id="301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6600"/>
    <a:srgbClr val="FFCC00"/>
    <a:srgbClr val="FF00FF"/>
    <a:srgbClr val="FFFF00"/>
    <a:srgbClr val="00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44F6B9F2-5CE0-4BA8-BC03-B874146EAE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7586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911733-8FDB-42B5-B8EA-857AA9E6752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305BEA-572B-40EF-B323-7158B3351A45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4905FA-80A5-4181-85E9-40C7AAB4D92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39A01-F4B1-40C7-93D6-31AED211C076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E69000-C453-4A37-806F-7269E089D52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492255-1FE2-4F13-B0D5-095B72EA052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40F9B-991C-4032-9853-070B9624B77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C4DC-620A-46AA-A00E-C90A9ED74CF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97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44324-68AB-47D3-A75D-01457BC6712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1717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05457-ED09-48DE-A628-E2ABB17346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2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A7C0F78-7DD1-48FF-A2D2-EBDC2E1BD9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6856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0E70484-99B2-4FCE-9BC8-E2C5A83234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21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D85A3-A775-4DDF-84D9-805949D731F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509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B3793-26B6-4E57-B2D0-99062A6369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69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29C8-525C-44D1-85C5-CB4446329C4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781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3FA3-2F2E-45CA-9EAA-170644F24F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94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388CE-CBDD-4D1C-B1F7-08999748FC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82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1DD33-F60F-4FED-A16B-D310DA2708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22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55D0B-337B-43B1-B9D6-A8D6354375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794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D9848-C623-417D-ACC0-26476D1567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34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6AE1C-8B46-41E0-901B-1161D2E2E5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8373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6.gif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2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600200"/>
            <a:ext cx="9144000" cy="525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4879975" y="3471863"/>
            <a:ext cx="41878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66FF33"/>
                </a:solidFill>
                <a:latin typeface=".VnTime" panose="020B7200000000000000" pitchFamily="34" charset="0"/>
              </a:rPr>
              <a:t>=    - 20   +  (- 7)</a:t>
            </a:r>
            <a:endParaRPr lang="en-US" altLang="en-US" sz="4000" b="1" noProof="1">
              <a:solidFill>
                <a:srgbClr val="66FF33"/>
              </a:solidFill>
              <a:latin typeface=".VnTime" panose="020B7200000000000000" pitchFamily="34" charset="0"/>
            </a:endParaRPr>
          </a:p>
        </p:txBody>
      </p:sp>
      <p:sp>
        <p:nvSpPr>
          <p:cNvPr id="100355" name="AutoShape 3"/>
          <p:cNvSpPr>
            <a:spLocks/>
          </p:cNvSpPr>
          <p:nvPr/>
        </p:nvSpPr>
        <p:spPr bwMode="auto">
          <a:xfrm rot="16200000">
            <a:off x="6026944" y="2509044"/>
            <a:ext cx="242887" cy="1927225"/>
          </a:xfrm>
          <a:prstGeom prst="leftBrace">
            <a:avLst>
              <a:gd name="adj1" fmla="val 66122"/>
              <a:gd name="adj2" fmla="val 50000"/>
            </a:avLst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6" name="Oval 4"/>
          <p:cNvSpPr>
            <a:spLocks noChangeArrowheads="1"/>
          </p:cNvSpPr>
          <p:nvPr/>
        </p:nvSpPr>
        <p:spPr bwMode="auto">
          <a:xfrm>
            <a:off x="5603875" y="3503613"/>
            <a:ext cx="1157288" cy="715962"/>
          </a:xfrm>
          <a:prstGeom prst="ellipse">
            <a:avLst/>
          </a:prstGeom>
          <a:noFill/>
          <a:ln w="38100">
            <a:solidFill>
              <a:srgbClr val="FF66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6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6200" y="609600"/>
            <a:ext cx="9067800" cy="1295400"/>
          </a:xfrm>
        </p:spPr>
        <p:txBody>
          <a:bodyPr>
            <a:norm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r>
              <a:rPr lang="pt-BR" altLang="en-US" sz="3500" b="1" i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Em hãy cho biết bài làm của hai bạn sau đúng hay sai? </a:t>
            </a:r>
            <a:endParaRPr lang="pt-BR" altLang="en-US" sz="3500" noProof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4195763" y="2824163"/>
            <a:ext cx="4438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 dirty="0">
                <a:solidFill>
                  <a:srgbClr val="66FF33"/>
                </a:solidFill>
                <a:latin typeface=".VnTime" panose="020B7200000000000000" pitchFamily="34" charset="0"/>
              </a:rPr>
              <a:t>	(-16) + 4  + (-7)</a:t>
            </a:r>
            <a:endParaRPr lang="en-US" altLang="en-US" sz="4000" b="1" noProof="1">
              <a:solidFill>
                <a:srgbClr val="66FF33"/>
              </a:solidFill>
              <a:latin typeface=".VnTime" panose="020B7200000000000000" pitchFamily="34" charset="0"/>
            </a:endParaRP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-152400" y="2763838"/>
            <a:ext cx="40481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chemeClr val="bg1"/>
                </a:solidFill>
                <a:latin typeface=".VnTime" panose="020B7200000000000000" pitchFamily="34" charset="0"/>
              </a:rPr>
              <a:t>     </a:t>
            </a:r>
            <a:r>
              <a:rPr lang="en-US" alt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11 + (-15) +  4</a:t>
            </a:r>
            <a:endParaRPr lang="en-US" altLang="en-US" sz="4000" b="1" noProof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4897438" y="4373563"/>
            <a:ext cx="29479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66FF33"/>
                </a:solidFill>
                <a:latin typeface=".VnTime" panose="020B7200000000000000" pitchFamily="34" charset="0"/>
              </a:rPr>
              <a:t>=           - 27</a:t>
            </a:r>
            <a:endParaRPr lang="en-US" altLang="en-US" sz="4000" noProof="1">
              <a:solidFill>
                <a:srgbClr val="66FF33"/>
              </a:solidFill>
              <a:latin typeface=".VnTime" panose="020B7200000000000000" pitchFamily="34" charset="0"/>
            </a:endParaRP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190500" y="3573463"/>
            <a:ext cx="37052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=    (- 4)       +  4</a:t>
            </a:r>
            <a:endParaRPr lang="en-US" altLang="en-US" sz="4000" b="1" noProof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00362" name="Text Box 10"/>
          <p:cNvSpPr txBox="1">
            <a:spLocks noChangeArrowheads="1"/>
          </p:cNvSpPr>
          <p:nvPr/>
        </p:nvSpPr>
        <p:spPr bwMode="auto">
          <a:xfrm>
            <a:off x="190500" y="4306888"/>
            <a:ext cx="3048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3300"/>
                </a:solidFill>
                <a:latin typeface=".VnTime" panose="020B7200000000000000" pitchFamily="34" charset="0"/>
              </a:rPr>
              <a:t>=              0</a:t>
            </a:r>
            <a:endParaRPr lang="en-US" altLang="en-US" sz="4000" b="1" noProof="1">
              <a:solidFill>
                <a:srgbClr val="FF3300"/>
              </a:solidFill>
              <a:latin typeface=".VnTime" panose="020B7200000000000000" pitchFamily="34" charset="0"/>
            </a:endParaRPr>
          </a:p>
        </p:txBody>
      </p:sp>
      <p:sp>
        <p:nvSpPr>
          <p:cNvPr id="100363" name="AutoShape 11"/>
          <p:cNvSpPr>
            <a:spLocks/>
          </p:cNvSpPr>
          <p:nvPr/>
        </p:nvSpPr>
        <p:spPr bwMode="auto">
          <a:xfrm rot="16200000">
            <a:off x="1539082" y="2570956"/>
            <a:ext cx="242888" cy="1927225"/>
          </a:xfrm>
          <a:prstGeom prst="leftBrace">
            <a:avLst>
              <a:gd name="adj1" fmla="val 66122"/>
              <a:gd name="adj2" fmla="val 50000"/>
            </a:avLst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AutoShape 12"/>
          <p:cNvSpPr>
            <a:spLocks/>
          </p:cNvSpPr>
          <p:nvPr/>
        </p:nvSpPr>
        <p:spPr bwMode="auto">
          <a:xfrm rot="16200000">
            <a:off x="6915944" y="2856707"/>
            <a:ext cx="242887" cy="2762250"/>
          </a:xfrm>
          <a:prstGeom prst="leftBrace">
            <a:avLst>
              <a:gd name="adj1" fmla="val 94771"/>
              <a:gd name="adj2" fmla="val 50000"/>
            </a:avLst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5" name="AutoShape 13"/>
          <p:cNvSpPr>
            <a:spLocks/>
          </p:cNvSpPr>
          <p:nvPr/>
        </p:nvSpPr>
        <p:spPr bwMode="auto">
          <a:xfrm rot="16200000">
            <a:off x="2266157" y="2999581"/>
            <a:ext cx="242888" cy="2613025"/>
          </a:xfrm>
          <a:prstGeom prst="leftBrace">
            <a:avLst>
              <a:gd name="adj1" fmla="val 89651"/>
              <a:gd name="adj2" fmla="val 50000"/>
            </a:avLst>
          </a:prstGeom>
          <a:noFill/>
          <a:ln w="38100">
            <a:solidFill>
              <a:srgbClr val="FFFF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4"/>
          <p:cNvSpPr txBox="1">
            <a:spLocks noChangeArrowheads="1"/>
          </p:cNvSpPr>
          <p:nvPr/>
        </p:nvSpPr>
        <p:spPr bwMode="auto">
          <a:xfrm>
            <a:off x="5689600" y="2005013"/>
            <a:ext cx="2159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Dũng</a:t>
            </a:r>
            <a:r>
              <a:rPr lang="en-US" altLang="en-US" sz="32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00367" name="Text Box 15"/>
          <p:cNvSpPr txBox="1">
            <a:spLocks noChangeArrowheads="1"/>
          </p:cNvSpPr>
          <p:nvPr/>
        </p:nvSpPr>
        <p:spPr bwMode="auto">
          <a:xfrm>
            <a:off x="685800" y="1982788"/>
            <a:ext cx="28606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altLang="en-US" sz="32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Minh:</a:t>
            </a:r>
          </a:p>
        </p:txBody>
      </p:sp>
      <p:sp>
        <p:nvSpPr>
          <p:cNvPr id="100368" name="Text Box 16"/>
          <p:cNvSpPr txBox="1">
            <a:spLocks noChangeArrowheads="1"/>
          </p:cNvSpPr>
          <p:nvPr/>
        </p:nvSpPr>
        <p:spPr bwMode="auto">
          <a:xfrm>
            <a:off x="6383338" y="2779713"/>
            <a:ext cx="8778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6000" b="1" dirty="0">
                <a:solidFill>
                  <a:srgbClr val="FF0000"/>
                </a:solidFill>
                <a:latin typeface=".VnTime" panose="020B7200000000000000" pitchFamily="34" charset="0"/>
                <a:sym typeface="Wingdings" panose="05000000000000000000" pitchFamily="2" charset="2"/>
              </a:rPr>
              <a:t></a:t>
            </a:r>
          </a:p>
        </p:txBody>
      </p:sp>
      <p:sp useBgFill="1">
        <p:nvSpPr>
          <p:cNvPr id="100369" name="Text Box 17"/>
          <p:cNvSpPr txBox="1">
            <a:spLocks noChangeArrowheads="1"/>
          </p:cNvSpPr>
          <p:nvPr/>
        </p:nvSpPr>
        <p:spPr bwMode="auto">
          <a:xfrm>
            <a:off x="5783263" y="3586163"/>
            <a:ext cx="850900" cy="54292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4000" b="1">
                <a:solidFill>
                  <a:srgbClr val="FF66CC"/>
                </a:solidFill>
                <a:latin typeface=".VnTime" panose="020B7200000000000000" pitchFamily="34" charset="0"/>
              </a:rPr>
              <a:t>- 12</a:t>
            </a:r>
            <a:endParaRPr lang="en-US" altLang="en-US" sz="4000" b="1" noProof="1">
              <a:solidFill>
                <a:srgbClr val="FF66CC"/>
              </a:solidFill>
              <a:latin typeface=".VnTime" panose="020B7200000000000000" pitchFamily="34" charset="0"/>
            </a:endParaRP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>
            <a:off x="7535863" y="4572000"/>
            <a:ext cx="8509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 anchorCtr="1"/>
          <a:lstStyle/>
          <a:p>
            <a:pPr eaLnBrk="1" hangingPunct="1"/>
            <a:r>
              <a:rPr lang="en-US" altLang="en-US" sz="4000" b="1">
                <a:solidFill>
                  <a:srgbClr val="FF66CC"/>
                </a:solidFill>
                <a:latin typeface=".VnArial" panose="020B7200000000000000" pitchFamily="34" charset="0"/>
              </a:rPr>
              <a:t>s</a:t>
            </a:r>
            <a:endParaRPr lang="en-US" altLang="en-US" sz="4000" b="1" noProof="1">
              <a:solidFill>
                <a:srgbClr val="FF66CC"/>
              </a:solidFill>
              <a:latin typeface=".VnArial" panose="020B7200000000000000" pitchFamily="34" charset="0"/>
            </a:endParaRP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>
            <a:off x="2663825" y="4562475"/>
            <a:ext cx="8509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4000" b="1">
                <a:solidFill>
                  <a:srgbClr val="FF66CC"/>
                </a:solidFill>
                <a:latin typeface=".VnArial" panose="020B7200000000000000" pitchFamily="34" charset="0"/>
              </a:rPr>
              <a:t>®</a:t>
            </a:r>
            <a:endParaRPr lang="en-US" altLang="en-US" sz="4000" b="1" noProof="1">
              <a:solidFill>
                <a:srgbClr val="FF66CC"/>
              </a:solidFill>
              <a:latin typeface=".VnArial" panose="020B7200000000000000" pitchFamily="34" charset="0"/>
            </a:endParaRPr>
          </a:p>
        </p:txBody>
      </p:sp>
      <p:sp useBgFill="1"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6675438" y="4456113"/>
            <a:ext cx="850900" cy="54292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4000" b="1">
                <a:solidFill>
                  <a:srgbClr val="FF66CC"/>
                </a:solidFill>
                <a:latin typeface=".VnTime" panose="020B7200000000000000" pitchFamily="34" charset="0"/>
              </a:rPr>
              <a:t>- 19</a:t>
            </a:r>
            <a:endParaRPr lang="en-US" altLang="en-US" sz="4000" b="1" noProof="1">
              <a:solidFill>
                <a:srgbClr val="FF66CC"/>
              </a:solidFill>
              <a:latin typeface=".VnTime" panose="020B7200000000000000" pitchFamily="34" charset="0"/>
            </a:endParaRPr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152400" y="14288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Bài tập 4</a:t>
            </a:r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4572000" y="1828800"/>
            <a:ext cx="0" cy="502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0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0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35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2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id="3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03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E-6 -1.90146E-6 C -0.01112 -0.0037 -0.02587 -0.01341 -0.04098 -0.00971 C -0.05608 -0.00601 -0.08264 0.00856 -0.09028 0.02244 C -0.09792 0.03632 -0.09428 0.0613 -0.08681 0.07379 C -0.07935 0.08628 -0.06042 0.09484 -0.04584 0.09785 C -0.03126 0.10086 -0.01199 0.09739 0.00121 0.09161 C 0.01441 0.08582 0.02969 0.07588 0.03368 0.06269 C 0.03768 0.0495 0.03021 0.02429 0.02535 0.01296 C 0.02049 0.00162 0.01112 0.0037 -5.E-6 -1.90146E-6 Z " pathEditMode="relative" rAng="0" ptsTypes="aaaaaaaaa">
                                      <p:cBhvr>
                                        <p:cTn id="62" dur="2000" fill="hold"/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67" presetID="6" presetClass="entr" presetSubtype="16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71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0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4" presetID="3" presetClass="emph" presetSubtype="6" repeatCount="indefinite" accel="50000" decel="50000" autoRev="1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5" dur="2000" fill="hold"/>
                                        <p:tgtEl>
                                          <p:spTgt spid="10036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E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8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mph" presetSubtype="6" repeatCount="indefinite" accel="50000" decel="50000" autoRev="1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5" dur="2000" fill="hold"/>
                                        <p:tgtEl>
                                          <p:spTgt spid="10037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E3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  <p:bldP spid="100360" grpId="0"/>
      <p:bldP spid="100361" grpId="0"/>
      <p:bldP spid="100362" grpId="0"/>
      <p:bldP spid="100368" grpId="0"/>
      <p:bldP spid="100368" grpId="1"/>
      <p:bldP spid="100368" grpId="2"/>
      <p:bldP spid="100369" grpId="0" animBg="1"/>
      <p:bldP spid="100369" grpId="1"/>
      <p:bldP spid="100370" grpId="1"/>
      <p:bldP spid="100371" grpId="0"/>
      <p:bldP spid="100372" grpId="0" animBg="1"/>
      <p:bldP spid="10037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ChangeArrowheads="1"/>
          </p:cNvSpPr>
          <p:nvPr/>
        </p:nvSpPr>
        <p:spPr bwMode="auto">
          <a:xfrm>
            <a:off x="76200" y="6858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sz="3200" b="1" noProof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1379" name="Text Box 3"/>
          <p:cNvSpPr txBox="1">
            <a:spLocks noChangeArrowheads="1"/>
          </p:cNvSpPr>
          <p:nvPr/>
        </p:nvSpPr>
        <p:spPr bwMode="auto">
          <a:xfrm>
            <a:off x="1495425" y="1295400"/>
            <a:ext cx="3095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latin typeface=".VnTime" panose="020B7200000000000000" pitchFamily="34" charset="0"/>
              </a:rPr>
              <a:t>a)  1763 + ( - 2)   </a:t>
            </a: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4314825" y="1295400"/>
            <a:ext cx="720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5153025" y="1295400"/>
            <a:ext cx="10795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000CC"/>
                </a:solidFill>
                <a:latin typeface=".VnTime" panose="020B7200000000000000" pitchFamily="34" charset="0"/>
              </a:rPr>
              <a:t>1763</a:t>
            </a:r>
          </a:p>
        </p:txBody>
      </p:sp>
      <p:sp>
        <p:nvSpPr>
          <p:cNvPr id="101382" name="Text Box 6"/>
          <p:cNvSpPr txBox="1">
            <a:spLocks noChangeArrowheads="1"/>
          </p:cNvSpPr>
          <p:nvPr/>
        </p:nvSpPr>
        <p:spPr bwMode="auto">
          <a:xfrm>
            <a:off x="1495425" y="1905000"/>
            <a:ext cx="27209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latin typeface=".VnTime" panose="020B7200000000000000" pitchFamily="34" charset="0"/>
              </a:rPr>
              <a:t>b)  ( - 105) + 5 </a:t>
            </a:r>
          </a:p>
        </p:txBody>
      </p:sp>
      <p:sp>
        <p:nvSpPr>
          <p:cNvPr id="101383" name="Text Box 7"/>
          <p:cNvSpPr txBox="1">
            <a:spLocks noChangeArrowheads="1"/>
          </p:cNvSpPr>
          <p:nvPr/>
        </p:nvSpPr>
        <p:spPr bwMode="auto">
          <a:xfrm>
            <a:off x="4619625" y="2514600"/>
            <a:ext cx="720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4238625" y="1905000"/>
            <a:ext cx="7207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5076825" y="1905000"/>
            <a:ext cx="1081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latin typeface=".VnTime" panose="020B7200000000000000" pitchFamily="34" charset="0"/>
              </a:rPr>
              <a:t>- 105</a:t>
            </a:r>
          </a:p>
        </p:txBody>
      </p:sp>
      <p:sp>
        <p:nvSpPr>
          <p:cNvPr id="101386" name="Text Box 10"/>
          <p:cNvSpPr txBox="1">
            <a:spLocks noChangeArrowheads="1"/>
          </p:cNvSpPr>
          <p:nvPr/>
        </p:nvSpPr>
        <p:spPr bwMode="auto">
          <a:xfrm>
            <a:off x="1495425" y="2514600"/>
            <a:ext cx="3384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latin typeface=".VnTime" panose="020B7200000000000000" pitchFamily="34" charset="0"/>
              </a:rPr>
              <a:t>c)  ( - 29) + ( - 11)</a:t>
            </a:r>
          </a:p>
        </p:txBody>
      </p:sp>
      <p:sp>
        <p:nvSpPr>
          <p:cNvPr id="101387" name="Text Box 11"/>
          <p:cNvSpPr txBox="1">
            <a:spLocks noChangeArrowheads="1"/>
          </p:cNvSpPr>
          <p:nvPr/>
        </p:nvSpPr>
        <p:spPr bwMode="auto">
          <a:xfrm>
            <a:off x="5229225" y="2514600"/>
            <a:ext cx="1476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CC"/>
                </a:solidFill>
                <a:latin typeface=".VnTime" panose="020B7200000000000000" pitchFamily="34" charset="0"/>
              </a:rPr>
              <a:t>- 29</a:t>
            </a:r>
          </a:p>
        </p:txBody>
      </p: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4238625" y="1828800"/>
            <a:ext cx="7191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&gt;</a:t>
            </a:r>
          </a:p>
        </p:txBody>
      </p:sp>
      <p:sp>
        <p:nvSpPr>
          <p:cNvPr id="101389" name="Text Box 13"/>
          <p:cNvSpPr txBox="1">
            <a:spLocks noChangeArrowheads="1"/>
          </p:cNvSpPr>
          <p:nvPr/>
        </p:nvSpPr>
        <p:spPr bwMode="auto">
          <a:xfrm>
            <a:off x="4314825" y="1219200"/>
            <a:ext cx="7191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&lt;</a:t>
            </a:r>
          </a:p>
        </p:txBody>
      </p:sp>
      <p:sp>
        <p:nvSpPr>
          <p:cNvPr id="101390" name="Text Box 14"/>
          <p:cNvSpPr txBox="1">
            <a:spLocks noChangeArrowheads="1"/>
          </p:cNvSpPr>
          <p:nvPr/>
        </p:nvSpPr>
        <p:spPr bwMode="auto">
          <a:xfrm>
            <a:off x="4648200" y="2438400"/>
            <a:ext cx="719138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&lt;</a:t>
            </a:r>
          </a:p>
        </p:txBody>
      </p:sp>
      <p:sp>
        <p:nvSpPr>
          <p:cNvPr id="101391" name="Text Box 15"/>
          <p:cNvSpPr txBox="1">
            <a:spLocks noChangeArrowheads="1"/>
          </p:cNvSpPr>
          <p:nvPr/>
        </p:nvSpPr>
        <p:spPr bwMode="auto">
          <a:xfrm>
            <a:off x="76200" y="166688"/>
            <a:ext cx="434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 (30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76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 spd="slow">
    <p:wheel spokes="3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1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1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1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1"/>
      <p:bldP spid="101383" grpId="1"/>
      <p:bldP spid="101384" grpId="1"/>
      <p:bldP spid="101388" grpId="0"/>
      <p:bldP spid="101389" grpId="0"/>
      <p:bldP spid="1013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855"/>
            <a:ext cx="9144000" cy="6858000"/>
          </a:xfrm>
          <a:prstGeom prst="rect">
            <a:avLst/>
          </a:prstGeom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97350"/>
            <a:ext cx="2795588" cy="151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" y="3933825"/>
            <a:ext cx="2767013" cy="744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0" y="3024187"/>
            <a:ext cx="2878138" cy="133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265487"/>
            <a:ext cx="5116513" cy="117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1738" y="2168525"/>
            <a:ext cx="4132262" cy="144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888" y="2947987"/>
            <a:ext cx="1571625" cy="942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53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2"/>
          <p:cNvSpPr txBox="1">
            <a:spLocks noChangeArrowheads="1"/>
          </p:cNvSpPr>
          <p:nvPr/>
        </p:nvSpPr>
        <p:spPr bwMode="auto">
          <a:xfrm>
            <a:off x="0" y="28575"/>
            <a:ext cx="990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Đố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3187" name="Text Box 3"/>
          <p:cNvSpPr txBox="1">
            <a:spLocks noChangeArrowheads="1"/>
          </p:cNvSpPr>
          <p:nvPr/>
        </p:nvSpPr>
        <p:spPr bwMode="auto">
          <a:xfrm>
            <a:off x="0" y="561975"/>
            <a:ext cx="731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Máy bay trực thăng ra đời vào năm nào?</a:t>
            </a:r>
          </a:p>
        </p:txBody>
      </p:sp>
      <p:grpSp>
        <p:nvGrpSpPr>
          <p:cNvPr id="93196" name="Group 12"/>
          <p:cNvGrpSpPr>
            <a:grpSpLocks/>
          </p:cNvGrpSpPr>
          <p:nvPr/>
        </p:nvGrpSpPr>
        <p:grpSpPr bwMode="auto">
          <a:xfrm>
            <a:off x="0" y="957263"/>
            <a:ext cx="7620000" cy="519112"/>
            <a:chOff x="0" y="633"/>
            <a:chExt cx="4800" cy="327"/>
          </a:xfrm>
        </p:grpSpPr>
        <p:sp>
          <p:nvSpPr>
            <p:cNvPr id="93188" name="Text Box 4"/>
            <p:cNvSpPr txBox="1">
              <a:spLocks noChangeArrowheads="1"/>
            </p:cNvSpPr>
            <p:nvPr/>
          </p:nvSpPr>
          <p:spPr bwMode="auto">
            <a:xfrm>
              <a:off x="0" y="633"/>
              <a:ext cx="480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 dirty="0" err="1">
                  <a:latin typeface="Times New Roman" panose="02020603050405020304" pitchFamily="18" charset="0"/>
                </a:rPr>
                <a:t>Máy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bay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trực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thăng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ra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đời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vào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dirty="0" err="1">
                  <a:latin typeface="Times New Roman" panose="02020603050405020304" pitchFamily="18" charset="0"/>
                </a:rPr>
                <a:t>năm</a:t>
              </a:r>
              <a:r>
                <a:rPr lang="en-US" altLang="en-US" sz="2800" dirty="0">
                  <a:latin typeface="Times New Roman" panose="02020603050405020304" pitchFamily="18" charset="0"/>
                </a:rPr>
                <a:t> </a:t>
              </a:r>
              <a:r>
                <a:rPr lang="en-US" altLang="en-US" sz="2800" b="1" dirty="0" err="1">
                  <a:latin typeface="Times New Roman" panose="02020603050405020304" pitchFamily="18" charset="0"/>
                </a:rPr>
                <a:t>abcd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93189" name="Line 5"/>
            <p:cNvSpPr>
              <a:spLocks noChangeShapeType="1"/>
            </p:cNvSpPr>
            <p:nvPr/>
          </p:nvSpPr>
          <p:spPr bwMode="auto">
            <a:xfrm flipV="1">
              <a:off x="3203" y="694"/>
              <a:ext cx="528" cy="0"/>
            </a:xfrm>
            <a:prstGeom prst="line">
              <a:avLst/>
            </a:prstGeom>
            <a:noFill/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0" y="1400175"/>
            <a:ext cx="685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Biết rằng:</a:t>
            </a:r>
            <a:r>
              <a:rPr lang="en-US" altLang="en-US" sz="28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76200" y="1901825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</a:t>
            </a:r>
            <a:r>
              <a:rPr lang="en-US" altLang="en-US" sz="2800">
                <a:latin typeface="Times New Roman" panose="02020603050405020304" pitchFamily="18" charset="0"/>
              </a:rPr>
              <a:t> là tổng của số nguyên âm nhỏ nhất có một chữ số với số nguyên dương nhỏ nhất có hai chữ số.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76200" y="2771775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>
                <a:latin typeface="Times New Roman" panose="02020603050405020304" pitchFamily="18" charset="0"/>
              </a:rPr>
              <a:t> là tổng của số nguyên âm lớn nhất có một chữ số với số nguyên dương nhỏ nhất có hai chữ số.</a:t>
            </a:r>
          </a:p>
        </p:txBody>
      </p:sp>
      <p:sp>
        <p:nvSpPr>
          <p:cNvPr id="93194" name="Text Box 10"/>
          <p:cNvSpPr txBox="1">
            <a:spLocks noChangeArrowheads="1"/>
          </p:cNvSpPr>
          <p:nvPr/>
        </p:nvSpPr>
        <p:spPr bwMode="auto">
          <a:xfrm>
            <a:off x="76200" y="36861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c </a:t>
            </a:r>
            <a:r>
              <a:rPr lang="en-US" altLang="en-US" sz="2800">
                <a:latin typeface="Times New Roman" panose="02020603050405020304" pitchFamily="18" charset="0"/>
              </a:rPr>
              <a:t>là tổng của số nguyên dương lớn nhất có một chữ số với (-6)</a:t>
            </a:r>
          </a:p>
        </p:txBody>
      </p:sp>
      <p:sp>
        <p:nvSpPr>
          <p:cNvPr id="93197" name="Text Box 13"/>
          <p:cNvSpPr txBox="1">
            <a:spLocks noChangeArrowheads="1"/>
          </p:cNvSpPr>
          <p:nvPr/>
        </p:nvSpPr>
        <p:spPr bwMode="auto">
          <a:xfrm>
            <a:off x="76200" y="4219575"/>
            <a:ext cx="731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d </a:t>
            </a:r>
            <a:r>
              <a:rPr lang="en-US" altLang="en-US" sz="2800">
                <a:latin typeface="Times New Roman" panose="02020603050405020304" pitchFamily="18" charset="0"/>
              </a:rPr>
              <a:t>gấp 2 lần số</a:t>
            </a:r>
            <a:r>
              <a:rPr lang="en-US" altLang="en-US" sz="2800" b="1">
                <a:latin typeface="Times New Roman" panose="02020603050405020304" pitchFamily="18" charset="0"/>
              </a:rPr>
              <a:t> c</a:t>
            </a:r>
          </a:p>
        </p:txBody>
      </p:sp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3810000" y="4510088"/>
            <a:ext cx="121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931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628264"/>
              </p:ext>
            </p:extLst>
          </p:nvPr>
        </p:nvGraphicFramePr>
        <p:xfrm>
          <a:off x="1905000" y="16017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3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601788"/>
                        <a:ext cx="914400" cy="198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200" name="Text Box 16"/>
          <p:cNvSpPr txBox="1">
            <a:spLocks noChangeArrowheads="1"/>
          </p:cNvSpPr>
          <p:nvPr/>
        </p:nvSpPr>
        <p:spPr bwMode="auto">
          <a:xfrm>
            <a:off x="685800" y="5043488"/>
            <a:ext cx="4114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a </a:t>
            </a:r>
            <a:r>
              <a:rPr lang="en-US" altLang="en-US" sz="2800">
                <a:latin typeface="Times New Roman" panose="02020603050405020304" pitchFamily="18" charset="0"/>
              </a:rPr>
              <a:t>= (-9) + 10</a:t>
            </a:r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2743200" y="5043488"/>
            <a:ext cx="175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= 1</a:t>
            </a:r>
          </a:p>
        </p:txBody>
      </p:sp>
      <p:sp>
        <p:nvSpPr>
          <p:cNvPr id="93202" name="Text Box 18"/>
          <p:cNvSpPr txBox="1">
            <a:spLocks noChangeArrowheads="1"/>
          </p:cNvSpPr>
          <p:nvPr/>
        </p:nvSpPr>
        <p:spPr bwMode="auto">
          <a:xfrm>
            <a:off x="685800" y="5500688"/>
            <a:ext cx="3124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b</a:t>
            </a:r>
            <a:r>
              <a:rPr lang="en-US" altLang="en-US" sz="2800">
                <a:latin typeface="Times New Roman" panose="02020603050405020304" pitchFamily="18" charset="0"/>
              </a:rPr>
              <a:t> = (-1) + 10</a:t>
            </a:r>
          </a:p>
        </p:txBody>
      </p: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2743200" y="5500688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= 9</a:t>
            </a: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4973638" y="5043488"/>
            <a:ext cx="3200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c</a:t>
            </a:r>
            <a:r>
              <a:rPr lang="en-US" altLang="en-US" sz="2800">
                <a:latin typeface="Times New Roman" panose="02020603050405020304" pitchFamily="18" charset="0"/>
              </a:rPr>
              <a:t> = 9 + (-6)</a:t>
            </a:r>
          </a:p>
        </p:txBody>
      </p:sp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7010400" y="5043488"/>
            <a:ext cx="1752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= 3</a:t>
            </a:r>
          </a:p>
        </p:txBody>
      </p:sp>
      <p:sp>
        <p:nvSpPr>
          <p:cNvPr id="93206" name="Text Box 22"/>
          <p:cNvSpPr txBox="1">
            <a:spLocks noChangeArrowheads="1"/>
          </p:cNvSpPr>
          <p:nvPr/>
        </p:nvSpPr>
        <p:spPr bwMode="auto">
          <a:xfrm>
            <a:off x="4953000" y="5424488"/>
            <a:ext cx="213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d </a:t>
            </a:r>
            <a:r>
              <a:rPr lang="en-US" altLang="en-US" sz="2800">
                <a:latin typeface="Times New Roman" panose="02020603050405020304" pitchFamily="18" charset="0"/>
              </a:rPr>
              <a:t>= 2.3</a:t>
            </a: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6248400" y="5424488"/>
            <a:ext cx="2209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= 6</a:t>
            </a: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228600" y="6096000"/>
            <a:ext cx="815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Vậy:</a:t>
            </a:r>
            <a:r>
              <a:rPr lang="en-US" altLang="en-US" sz="2800">
                <a:latin typeface="Times New Roman" panose="02020603050405020304" pitchFamily="18" charset="0"/>
              </a:rPr>
              <a:t> Máy bay trực thăng ra đời vào năm </a:t>
            </a:r>
            <a:r>
              <a:rPr lang="en-US" altLang="en-US" sz="2800" b="1">
                <a:latin typeface="Times New Roman" panose="02020603050405020304" pitchFamily="18" charset="0"/>
              </a:rPr>
              <a:t>1936</a:t>
            </a:r>
          </a:p>
        </p:txBody>
      </p:sp>
      <p:pic>
        <p:nvPicPr>
          <p:cNvPr id="93211" name="Picture 27" descr="avion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0"/>
            <a:ext cx="2571750" cy="141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8" grpId="0"/>
      <p:bldP spid="93200" grpId="0"/>
      <p:bldP spid="93201" grpId="0"/>
      <p:bldP spid="93202" grpId="0"/>
      <p:bldP spid="93203" grpId="0"/>
      <p:bldP spid="93204" grpId="0"/>
      <p:bldP spid="93205" grpId="0"/>
      <p:bldP spid="93206" grpId="0"/>
      <p:bldP spid="93207" grpId="0"/>
      <p:bldP spid="9320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0" y="1314450"/>
            <a:ext cx="914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3600" b="1" i="1" noProof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6: Điền số thích hợp vào ô trống</a:t>
            </a:r>
            <a:endParaRPr lang="en-US" altLang="en-US" sz="3600" b="1" i="1" noProof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6565" name="Group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80981530"/>
              </p:ext>
            </p:extLst>
          </p:nvPr>
        </p:nvGraphicFramePr>
        <p:xfrm>
          <a:off x="0" y="2647950"/>
          <a:ext cx="9144000" cy="1737360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3655451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11085864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213722250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33546932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57569521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157151299"/>
                    </a:ext>
                  </a:extLst>
                </a:gridCol>
              </a:tblGrid>
              <a:tr h="539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29644139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11075316"/>
                  </a:ext>
                </a:extLst>
              </a:tr>
              <a:tr h="533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 + b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altLang="en-US" sz="3200" b="1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altLang="en-US" sz="3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4908674"/>
                  </a:ext>
                </a:extLst>
              </a:tr>
            </a:tbl>
          </a:graphicData>
        </a:graphic>
      </p:graphicFrame>
      <p:sp>
        <p:nvSpPr>
          <p:cNvPr id="66595" name="Text Box 35"/>
          <p:cNvSpPr txBox="1">
            <a:spLocks noChangeArrowheads="1"/>
          </p:cNvSpPr>
          <p:nvPr/>
        </p:nvSpPr>
        <p:spPr bwMode="auto">
          <a:xfrm>
            <a:off x="2135188" y="3900488"/>
            <a:ext cx="376237" cy="4238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>
                <a:solidFill>
                  <a:srgbClr val="FF3300"/>
                </a:solidFill>
                <a:latin typeface="Arial Black" panose="020B0A04020102020204" pitchFamily="34" charset="0"/>
              </a:rPr>
              <a:t>4</a:t>
            </a:r>
            <a:endParaRPr lang="en-US" altLang="en-US" sz="3200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4867275" y="3313113"/>
            <a:ext cx="996950" cy="4238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>
                <a:solidFill>
                  <a:srgbClr val="FF3300"/>
                </a:solidFill>
                <a:latin typeface="Arial Black" panose="020B0A04020102020204" pitchFamily="34" charset="0"/>
              </a:rPr>
              <a:t>-15</a:t>
            </a:r>
            <a:endParaRPr lang="en-US" altLang="en-US" sz="3200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597" name="Text Box 37"/>
          <p:cNvSpPr txBox="1">
            <a:spLocks noChangeArrowheads="1"/>
          </p:cNvSpPr>
          <p:nvPr/>
        </p:nvSpPr>
        <p:spPr bwMode="auto">
          <a:xfrm>
            <a:off x="6486525" y="2749550"/>
            <a:ext cx="904875" cy="4238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>
                <a:solidFill>
                  <a:srgbClr val="FF3300"/>
                </a:solidFill>
                <a:latin typeface="Arial Black" panose="020B0A04020102020204" pitchFamily="34" charset="0"/>
              </a:rPr>
              <a:t>-12</a:t>
            </a:r>
            <a:endParaRPr lang="en-US" altLang="en-US" sz="3200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598" name="Text Box 38"/>
          <p:cNvSpPr txBox="1">
            <a:spLocks noChangeArrowheads="1"/>
          </p:cNvSpPr>
          <p:nvPr/>
        </p:nvSpPr>
        <p:spPr bwMode="auto">
          <a:xfrm>
            <a:off x="3470275" y="3902075"/>
            <a:ext cx="831850" cy="42386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>
                <a:solidFill>
                  <a:srgbClr val="FF3300"/>
                </a:solidFill>
                <a:latin typeface="Arial Black" panose="020B0A04020102020204" pitchFamily="34" charset="0"/>
              </a:rPr>
              <a:t>-20</a:t>
            </a:r>
            <a:endParaRPr lang="en-US" altLang="en-US" sz="3200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599" name="Text Box 39"/>
          <p:cNvSpPr txBox="1">
            <a:spLocks noChangeArrowheads="1"/>
          </p:cNvSpPr>
          <p:nvPr/>
        </p:nvSpPr>
        <p:spPr bwMode="auto">
          <a:xfrm>
            <a:off x="7977188" y="3303588"/>
            <a:ext cx="812800" cy="42386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FF66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>
                <a:solidFill>
                  <a:srgbClr val="FF3300"/>
                </a:solidFill>
                <a:latin typeface="Arial Black" panose="020B0A04020102020204" pitchFamily="34" charset="0"/>
              </a:rPr>
              <a:t>17</a:t>
            </a:r>
            <a:endParaRPr lang="en-US" altLang="en-US" sz="3200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600" name="Text Box 40"/>
          <p:cNvSpPr txBox="1">
            <a:spLocks noChangeArrowheads="1"/>
          </p:cNvSpPr>
          <p:nvPr/>
        </p:nvSpPr>
        <p:spPr bwMode="auto">
          <a:xfrm>
            <a:off x="1908175" y="3889375"/>
            <a:ext cx="898525" cy="423863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Arial Black" panose="020B0A04020102020204" pitchFamily="34" charset="0"/>
              </a:rPr>
              <a:t> </a:t>
            </a:r>
            <a:endParaRPr lang="en-US" altLang="en-US" sz="3200" b="1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601" name="Text Box 41"/>
          <p:cNvSpPr txBox="1">
            <a:spLocks noChangeArrowheads="1"/>
          </p:cNvSpPr>
          <p:nvPr/>
        </p:nvSpPr>
        <p:spPr bwMode="auto">
          <a:xfrm>
            <a:off x="3476625" y="3889375"/>
            <a:ext cx="809625" cy="423863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Arial Black" panose="020B0A04020102020204" pitchFamily="34" charset="0"/>
              </a:rPr>
              <a:t> </a:t>
            </a:r>
            <a:endParaRPr lang="en-US" altLang="en-US" sz="3200" b="1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602" name="Text Box 42"/>
          <p:cNvSpPr txBox="1">
            <a:spLocks noChangeArrowheads="1"/>
          </p:cNvSpPr>
          <p:nvPr/>
        </p:nvSpPr>
        <p:spPr bwMode="auto">
          <a:xfrm>
            <a:off x="4876800" y="3292475"/>
            <a:ext cx="939800" cy="423863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Arial Black" panose="020B0A04020102020204" pitchFamily="34" charset="0"/>
              </a:rPr>
              <a:t> </a:t>
            </a:r>
            <a:endParaRPr lang="en-US" altLang="en-US" sz="3200" b="1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603" name="Text Box 43"/>
          <p:cNvSpPr txBox="1">
            <a:spLocks noChangeArrowheads="1"/>
          </p:cNvSpPr>
          <p:nvPr/>
        </p:nvSpPr>
        <p:spPr bwMode="auto">
          <a:xfrm>
            <a:off x="6423025" y="2752725"/>
            <a:ext cx="987425" cy="423863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Arial Black" panose="020B0A04020102020204" pitchFamily="34" charset="0"/>
              </a:rPr>
              <a:t> </a:t>
            </a:r>
            <a:endParaRPr lang="en-US" altLang="en-US" sz="3200" b="1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  <p:sp>
        <p:nvSpPr>
          <p:cNvPr id="66604" name="Text Box 44"/>
          <p:cNvSpPr txBox="1">
            <a:spLocks noChangeArrowheads="1"/>
          </p:cNvSpPr>
          <p:nvPr/>
        </p:nvSpPr>
        <p:spPr bwMode="auto">
          <a:xfrm>
            <a:off x="8010525" y="3314700"/>
            <a:ext cx="768350" cy="423863"/>
          </a:xfrm>
          <a:prstGeom prst="rect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Arial Black" panose="020B0A04020102020204" pitchFamily="34" charset="0"/>
              </a:rPr>
              <a:t> </a:t>
            </a:r>
            <a:endParaRPr lang="en-US" altLang="en-US" sz="3200" b="1" noProof="1">
              <a:solidFill>
                <a:srgbClr val="FF33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 spd="slow">
    <p:wheel spokes="3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65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665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665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665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665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95" grpId="0"/>
      <p:bldP spid="66596" grpId="0"/>
      <p:bldP spid="66597" grpId="0"/>
      <p:bldP spid="66598" grpId="0"/>
      <p:bldP spid="66599" grpId="0"/>
      <p:bldP spid="66600" grpId="0" animBg="1"/>
      <p:bldP spid="66601" grpId="0" animBg="1"/>
      <p:bldP spid="66602" grpId="0" animBg="1"/>
      <p:bldP spid="66603" grpId="0" animBg="1"/>
      <p:bldP spid="6660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0" y="457200"/>
            <a:ext cx="6734175" cy="52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algn="ctr"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algn="ctr"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algn="ctr"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algn="ctr"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 b="1">
              <a:solidFill>
                <a:schemeClr val="tx1"/>
              </a:solidFill>
              <a:latin typeface=".VnTime" panose="020B7200000000000000" pitchFamily="34" charset="0"/>
            </a:endParaRPr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0" y="0"/>
            <a:ext cx="2390775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1pPr>
            <a:lvl2pPr algn="ctr">
              <a:spcBef>
                <a:spcPct val="20000"/>
              </a:spcBef>
              <a:buClr>
                <a:schemeClr val="tx1"/>
              </a:buClr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2pPr>
            <a:lvl3pPr algn="ctr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3pPr>
            <a:lvl4pPr algn="ctr">
              <a:spcBef>
                <a:spcPct val="20000"/>
              </a:spcBef>
              <a:buClr>
                <a:schemeClr val="tx2"/>
              </a:buClr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4pPr>
            <a:lvl5pPr algn="ctr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anose="05000000000000000000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</a:pPr>
            <a:endParaRPr lang="en-US" altLang="en-US" sz="2400" b="1" i="1">
              <a:solidFill>
                <a:srgbClr val="FFFF00"/>
              </a:solidFill>
              <a:latin typeface=".VnTime" panose="020B7200000000000000" pitchFamily="34" charset="0"/>
            </a:endParaRPr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pt-BR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* Điền vào bảng để được quy tắc dấu của phép cộng hai số nguyên không đối nhau:</a:t>
            </a:r>
            <a:endParaRPr lang="pt-BR" altLang="en-US" sz="3200" noProof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graphicFrame>
        <p:nvGraphicFramePr>
          <p:cNvPr id="9728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29017"/>
              </p:ext>
            </p:extLst>
          </p:nvPr>
        </p:nvGraphicFramePr>
        <p:xfrm>
          <a:off x="0" y="1905000"/>
          <a:ext cx="9144000" cy="3200400"/>
        </p:xfrm>
        <a:graphic>
          <a:graphicData uri="http://schemas.openxmlformats.org/drawingml/2006/table">
            <a:tbl>
              <a:tblPr/>
              <a:tblGrid>
                <a:gridCol w="1447800">
                  <a:extLst>
                    <a:ext uri="{9D8B030D-6E8A-4147-A177-3AD203B41FA5}">
                      <a16:colId xmlns:a16="http://schemas.microsoft.com/office/drawing/2014/main" xmlns="" val="3317828569"/>
                    </a:ext>
                  </a:extLst>
                </a:gridCol>
                <a:gridCol w="3651250">
                  <a:extLst>
                    <a:ext uri="{9D8B030D-6E8A-4147-A177-3AD203B41FA5}">
                      <a16:colId xmlns:a16="http://schemas.microsoft.com/office/drawing/2014/main" xmlns="" val="1963331133"/>
                    </a:ext>
                  </a:extLst>
                </a:gridCol>
                <a:gridCol w="4044950">
                  <a:extLst>
                    <a:ext uri="{9D8B030D-6E8A-4147-A177-3AD203B41FA5}">
                      <a16:colId xmlns:a16="http://schemas.microsoft.com/office/drawing/2014/main" xmlns="" val="3391768866"/>
                    </a:ext>
                  </a:extLst>
                </a:gridCol>
              </a:tblGrid>
              <a:tr h="8270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 số nguyên</a:t>
                      </a:r>
                      <a:endParaRPr kumimoji="0" lang="pt-BR" altLang="en-US" sz="3200" b="1" i="1" u="none" strike="noStrike" cap="none" normalizeH="0" baseline="0" noProof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Dấu của tổng</a:t>
                      </a:r>
                      <a:r>
                        <a:rPr kumimoji="0" lang="pt-BR" altLang="en-US" sz="28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 trị tuyệt đối của tổng bằng</a:t>
                      </a:r>
                      <a:endParaRPr kumimoji="0" lang="pt-BR" altLang="en-US" sz="3200" b="1" i="1" u="none" strike="noStrike" cap="none" normalizeH="0" baseline="0" noProof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51398003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 dấu</a:t>
                      </a:r>
                      <a:endParaRPr kumimoji="0" lang="pt-BR" altLang="en-US" sz="3200" b="1" i="1" u="none" strike="noStrike" cap="none" normalizeH="0" baseline="0" noProof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9612673"/>
                  </a:ext>
                </a:extLst>
              </a:tr>
              <a:tr h="8350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pt-BR" alt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 dấu</a:t>
                      </a:r>
                      <a:endParaRPr kumimoji="0" lang="pt-BR" altLang="en-US" sz="3200" b="1" i="1" u="none" strike="noStrike" cap="none" normalizeH="0" baseline="0" noProof="1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2400" b="0" i="1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Arial" panose="020B7200000000000000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5427915"/>
                  </a:ext>
                </a:extLst>
              </a:tr>
            </a:tbl>
          </a:graphicData>
        </a:graphic>
      </p:graphicFrame>
      <p:sp>
        <p:nvSpPr>
          <p:cNvPr id="97303" name="Rectangle 23"/>
          <p:cNvSpPr>
            <a:spLocks noChangeArrowheads="1"/>
          </p:cNvSpPr>
          <p:nvPr/>
        </p:nvSpPr>
        <p:spPr bwMode="auto">
          <a:xfrm>
            <a:off x="2209800" y="3230563"/>
            <a:ext cx="20685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pt-BR" altLang="en-US" sz="3200" b="1" i="1">
                <a:solidFill>
                  <a:srgbClr val="0000CC"/>
                </a:solidFill>
                <a:latin typeface="Times New Roman" panose="02020603050405020304" pitchFamily="18" charset="0"/>
              </a:rPr>
              <a:t>Dấu chung</a:t>
            </a:r>
            <a:endParaRPr lang="pt-BR" altLang="en-US" sz="3200" b="1" i="1" noProof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304" name="Rectangle 24"/>
          <p:cNvSpPr>
            <a:spLocks noChangeArrowheads="1"/>
          </p:cNvSpPr>
          <p:nvPr/>
        </p:nvSpPr>
        <p:spPr bwMode="auto">
          <a:xfrm>
            <a:off x="5105400" y="2971800"/>
            <a:ext cx="397668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pt-BR" altLang="en-US" sz="3200" b="1" i="1">
                <a:solidFill>
                  <a:srgbClr val="0000CC"/>
                </a:solidFill>
                <a:latin typeface="Times New Roman" panose="02020603050405020304" pitchFamily="18" charset="0"/>
              </a:rPr>
              <a:t>Tổng các giá trị tuyệt đối của hai số hạng</a:t>
            </a:r>
            <a:endParaRPr lang="pt-BR" altLang="en-US" sz="3200" b="1" i="1" noProof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305" name="Rectangle 25"/>
          <p:cNvSpPr>
            <a:spLocks noChangeArrowheads="1"/>
          </p:cNvSpPr>
          <p:nvPr/>
        </p:nvSpPr>
        <p:spPr bwMode="auto">
          <a:xfrm>
            <a:off x="1371600" y="4038600"/>
            <a:ext cx="37401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/>
            <a:r>
              <a:rPr lang="pt-BR" altLang="en-US" sz="32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Dấu của số có giá trị tuyệt đối lớn hơn</a:t>
            </a:r>
            <a:endParaRPr lang="pt-BR" altLang="en-US" sz="3200" b="1" i="1" noProof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7306" name="Rectangle 26"/>
          <p:cNvSpPr>
            <a:spLocks noChangeArrowheads="1"/>
          </p:cNvSpPr>
          <p:nvPr/>
        </p:nvSpPr>
        <p:spPr bwMode="auto">
          <a:xfrm>
            <a:off x="5105400" y="4038600"/>
            <a:ext cx="4038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r>
              <a:rPr lang="pt-BR" altLang="en-US" sz="3200" b="1" i="1">
                <a:solidFill>
                  <a:srgbClr val="0000CC"/>
                </a:solidFill>
                <a:latin typeface="Times New Roman" panose="02020603050405020304" pitchFamily="18" charset="0"/>
              </a:rPr>
              <a:t>Hiệu các giá trị tuyệt đối của hai số hạng</a:t>
            </a:r>
            <a:endParaRPr lang="pt-BR" altLang="en-US" sz="3200" b="1" i="1" noProof="1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973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9730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7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7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7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9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03" grpId="0"/>
      <p:bldP spid="97304" grpId="0"/>
      <p:bldP spid="97305" grpId="0"/>
      <p:bldP spid="9730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83"/>
            <a:ext cx="9144000" cy="6842234"/>
          </a:xfrm>
          <a:prstGeom prst="rect">
            <a:avLst/>
          </a:prstGeom>
        </p:spPr>
      </p:pic>
      <p:sp>
        <p:nvSpPr>
          <p:cNvPr id="92163" name="Text Box 21"/>
          <p:cNvSpPr txBox="1">
            <a:spLocks noChangeArrowheads="1"/>
          </p:cNvSpPr>
          <p:nvPr/>
        </p:nvSpPr>
        <p:spPr bwMode="auto">
          <a:xfrm>
            <a:off x="3276600" y="1752600"/>
            <a:ext cx="57150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-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Học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thuộc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28, 29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76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31, 32, 33, 34, 35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77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92164" name="Picture 22" descr="HDV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849312"/>
            <a:ext cx="4800600" cy="93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372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AutoShape 3"/>
          <p:cNvSpPr>
            <a:spLocks noChangeArrowheads="1"/>
          </p:cNvSpPr>
          <p:nvPr/>
        </p:nvSpPr>
        <p:spPr bwMode="auto">
          <a:xfrm>
            <a:off x="609600" y="5257800"/>
            <a:ext cx="7772400" cy="914400"/>
          </a:xfrm>
          <a:prstGeom prst="ribbon2">
            <a:avLst>
              <a:gd name="adj1" fmla="val 12500"/>
              <a:gd name="adj2" fmla="val 69944"/>
            </a:avLst>
          </a:prstGeom>
          <a:solidFill>
            <a:srgbClr val="33CCCC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140" name="WordArt 4"/>
          <p:cNvSpPr>
            <a:spLocks noChangeArrowheads="1" noChangeShapeType="1" noTextEdit="1"/>
          </p:cNvSpPr>
          <p:nvPr/>
        </p:nvSpPr>
        <p:spPr bwMode="auto">
          <a:xfrm>
            <a:off x="914400" y="914400"/>
            <a:ext cx="7848600" cy="2514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3171"/>
                <a:gd name="adj2" fmla="val -319"/>
              </a:avLst>
            </a:prstTxWarp>
          </a:bodyPr>
          <a:lstStyle/>
          <a:p>
            <a:pPr algn="ctr"/>
            <a:r>
              <a:rPr lang="pt-BR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TỐT</a:t>
            </a:r>
            <a:endParaRPr lang="en-US" sz="3600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1828800" y="5384800"/>
            <a:ext cx="556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CC0000"/>
                </a:solidFill>
                <a:latin typeface="Times New Roman" panose="02020603050405020304" pitchFamily="18" charset="0"/>
              </a:rPr>
              <a:t>KÍNH CHÀO QUÝ THẦY CÔ</a:t>
            </a:r>
          </a:p>
        </p:txBody>
      </p:sp>
      <p:pic>
        <p:nvPicPr>
          <p:cNvPr id="91142" name="Picture 6" descr="nature%20(3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52900"/>
            <a:ext cx="19812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3" name="Picture 7" descr="nature%20(62)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4114800"/>
            <a:ext cx="1543050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4" name="Picture 8" descr="avion2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52400"/>
            <a:ext cx="18764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1145" name="Picture 9" descr="HP1041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500" y="3657600"/>
            <a:ext cx="1579563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866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3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3000" fill="hold"/>
                                        <p:tgtEl>
                                          <p:spTgt spid="91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152400" y="533400"/>
            <a:ext cx="1752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457200" y="1066800"/>
            <a:ext cx="8686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ướp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800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buổi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chiều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cùng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ngày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đã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giảm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5</a:t>
            </a:r>
            <a:r>
              <a:rPr lang="en-US" altLang="en-US" sz="2800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C.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Hỏi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nhiệt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phòng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ướp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lạnh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chiều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hôm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bao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nhiêu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C?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457200" y="2362200"/>
            <a:ext cx="2590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457200" y="281940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altLang="en-US" sz="2800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nghĩa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tăng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-5</a:t>
            </a:r>
            <a:r>
              <a:rPr lang="en-US" altLang="en-US" sz="2800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C,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ta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chỉ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cần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tính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: (+3) + (-5) =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3297238" y="1462088"/>
            <a:ext cx="2133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</a:t>
            </a:r>
            <a:r>
              <a:rPr lang="en-US" altLang="en-US" sz="2800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82954" name="Text Box 10"/>
          <p:cNvSpPr txBox="1">
            <a:spLocks noChangeArrowheads="1"/>
          </p:cNvSpPr>
          <p:nvPr/>
        </p:nvSpPr>
        <p:spPr bwMode="auto">
          <a:xfrm>
            <a:off x="1295400" y="4800600"/>
            <a:ext cx="106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55" name="Text Box 11"/>
          <p:cNvSpPr txBox="1">
            <a:spLocks noChangeArrowheads="1"/>
          </p:cNvSpPr>
          <p:nvPr/>
        </p:nvSpPr>
        <p:spPr bwMode="auto">
          <a:xfrm>
            <a:off x="533400" y="5410200"/>
            <a:ext cx="525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(+3) + (-5) = </a:t>
            </a:r>
            <a:r>
              <a:rPr lang="en-US" altLang="en-US" sz="2800" b="1">
                <a:solidFill>
                  <a:srgbClr val="FF00FF"/>
                </a:solidFill>
                <a:latin typeface="Times New Roman" panose="02020603050405020304" pitchFamily="18" charset="0"/>
                <a:cs typeface="Times New Roman" pitchFamily="18" charset="0"/>
              </a:rPr>
              <a:t>-2</a:t>
            </a:r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152400" y="5867400"/>
            <a:ext cx="8763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alt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Nhiệt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phòng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ướp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lạnh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buổi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chiều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hôm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-2</a:t>
            </a:r>
            <a:r>
              <a:rPr lang="en-US" altLang="en-US" sz="2800" b="1" baseline="30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o</a:t>
            </a: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5707063" y="3857625"/>
            <a:ext cx="21605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>
            <a:off x="4267200" y="4144963"/>
            <a:ext cx="3600450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>
            <a:off x="4267200" y="5226050"/>
            <a:ext cx="1439863" cy="0"/>
          </a:xfrm>
          <a:prstGeom prst="line">
            <a:avLst/>
          </a:prstGeom>
          <a:noFill/>
          <a:ln w="57150">
            <a:solidFill>
              <a:srgbClr val="FF00FF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961" name="Group 17"/>
          <p:cNvGrpSpPr>
            <a:grpSpLocks/>
          </p:cNvGrpSpPr>
          <p:nvPr/>
        </p:nvGrpSpPr>
        <p:grpSpPr bwMode="auto">
          <a:xfrm>
            <a:off x="3200400" y="3713163"/>
            <a:ext cx="5435600" cy="1871662"/>
            <a:chOff x="2336" y="527"/>
            <a:chExt cx="3424" cy="1179"/>
          </a:xfrm>
        </p:grpSpPr>
        <p:sp>
          <p:nvSpPr>
            <p:cNvPr id="82962" name="Line 18"/>
            <p:cNvSpPr>
              <a:spLocks noChangeShapeType="1"/>
            </p:cNvSpPr>
            <p:nvPr/>
          </p:nvSpPr>
          <p:spPr bwMode="auto">
            <a:xfrm>
              <a:off x="3923" y="527"/>
              <a:ext cx="0" cy="1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82963" name="Group 19"/>
            <p:cNvGrpSpPr>
              <a:grpSpLocks/>
            </p:cNvGrpSpPr>
            <p:nvPr/>
          </p:nvGrpSpPr>
          <p:grpSpPr bwMode="auto">
            <a:xfrm>
              <a:off x="2336" y="527"/>
              <a:ext cx="3424" cy="1179"/>
              <a:chOff x="2336" y="935"/>
              <a:chExt cx="3424" cy="1179"/>
            </a:xfrm>
          </p:grpSpPr>
          <p:sp>
            <p:nvSpPr>
              <p:cNvPr id="82964" name="Line 20"/>
              <p:cNvSpPr>
                <a:spLocks noChangeShapeType="1"/>
              </p:cNvSpPr>
              <p:nvPr/>
            </p:nvSpPr>
            <p:spPr bwMode="auto">
              <a:xfrm>
                <a:off x="2472" y="1389"/>
                <a:ext cx="328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65" name="Line 21"/>
              <p:cNvSpPr>
                <a:spLocks noChangeShapeType="1"/>
              </p:cNvSpPr>
              <p:nvPr/>
            </p:nvSpPr>
            <p:spPr bwMode="auto">
              <a:xfrm>
                <a:off x="3470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66" name="Line 22"/>
              <p:cNvSpPr>
                <a:spLocks noChangeShapeType="1"/>
              </p:cNvSpPr>
              <p:nvPr/>
            </p:nvSpPr>
            <p:spPr bwMode="auto">
              <a:xfrm>
                <a:off x="3016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67" name="Line 23"/>
              <p:cNvSpPr>
                <a:spLocks noChangeShapeType="1"/>
              </p:cNvSpPr>
              <p:nvPr/>
            </p:nvSpPr>
            <p:spPr bwMode="auto">
              <a:xfrm>
                <a:off x="4377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68" name="Line 24"/>
              <p:cNvSpPr>
                <a:spLocks noChangeShapeType="1"/>
              </p:cNvSpPr>
              <p:nvPr/>
            </p:nvSpPr>
            <p:spPr bwMode="auto">
              <a:xfrm>
                <a:off x="2562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69" name="Line 25"/>
              <p:cNvSpPr>
                <a:spLocks noChangeShapeType="1"/>
              </p:cNvSpPr>
              <p:nvPr/>
            </p:nvSpPr>
            <p:spPr bwMode="auto">
              <a:xfrm>
                <a:off x="5284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70" name="Line 26"/>
              <p:cNvSpPr>
                <a:spLocks noChangeShapeType="1"/>
              </p:cNvSpPr>
              <p:nvPr/>
            </p:nvSpPr>
            <p:spPr bwMode="auto">
              <a:xfrm>
                <a:off x="4830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71" name="Line 27"/>
              <p:cNvSpPr>
                <a:spLocks noChangeShapeType="1"/>
              </p:cNvSpPr>
              <p:nvPr/>
            </p:nvSpPr>
            <p:spPr bwMode="auto">
              <a:xfrm>
                <a:off x="3923" y="1344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72" name="Text Box 28"/>
              <p:cNvSpPr txBox="1">
                <a:spLocks noChangeArrowheads="1"/>
              </p:cNvSpPr>
              <p:nvPr/>
            </p:nvSpPr>
            <p:spPr bwMode="auto">
              <a:xfrm>
                <a:off x="5148" y="1464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82973" name="Text Box 29"/>
              <p:cNvSpPr txBox="1">
                <a:spLocks noChangeArrowheads="1"/>
              </p:cNvSpPr>
              <p:nvPr/>
            </p:nvSpPr>
            <p:spPr bwMode="auto">
              <a:xfrm>
                <a:off x="4694" y="1464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82974" name="Text Box 30"/>
              <p:cNvSpPr txBox="1">
                <a:spLocks noChangeArrowheads="1"/>
              </p:cNvSpPr>
              <p:nvPr/>
            </p:nvSpPr>
            <p:spPr bwMode="auto">
              <a:xfrm>
                <a:off x="4286" y="1464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2975" name="Text Box 31"/>
              <p:cNvSpPr txBox="1">
                <a:spLocks noChangeArrowheads="1"/>
              </p:cNvSpPr>
              <p:nvPr/>
            </p:nvSpPr>
            <p:spPr bwMode="auto">
              <a:xfrm>
                <a:off x="3833" y="1480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82976" name="Text Box 32"/>
              <p:cNvSpPr txBox="1">
                <a:spLocks noChangeArrowheads="1"/>
              </p:cNvSpPr>
              <p:nvPr/>
            </p:nvSpPr>
            <p:spPr bwMode="auto">
              <a:xfrm>
                <a:off x="3243" y="1480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- 1</a:t>
                </a:r>
              </a:p>
            </p:txBody>
          </p:sp>
          <p:sp>
            <p:nvSpPr>
              <p:cNvPr id="82977" name="Text Box 33"/>
              <p:cNvSpPr txBox="1">
                <a:spLocks noChangeArrowheads="1"/>
              </p:cNvSpPr>
              <p:nvPr/>
            </p:nvSpPr>
            <p:spPr bwMode="auto">
              <a:xfrm>
                <a:off x="2789" y="1464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- 2</a:t>
                </a:r>
              </a:p>
            </p:txBody>
          </p:sp>
          <p:sp>
            <p:nvSpPr>
              <p:cNvPr id="82978" name="Text Box 34"/>
              <p:cNvSpPr txBox="1">
                <a:spLocks noChangeArrowheads="1"/>
              </p:cNvSpPr>
              <p:nvPr/>
            </p:nvSpPr>
            <p:spPr bwMode="auto">
              <a:xfrm>
                <a:off x="2336" y="1480"/>
                <a:ext cx="40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- 3</a:t>
                </a:r>
              </a:p>
            </p:txBody>
          </p:sp>
          <p:sp>
            <p:nvSpPr>
              <p:cNvPr id="82979" name="Line 35"/>
              <p:cNvSpPr>
                <a:spLocks noChangeShapeType="1"/>
              </p:cNvSpPr>
              <p:nvPr/>
            </p:nvSpPr>
            <p:spPr bwMode="auto">
              <a:xfrm>
                <a:off x="5284" y="935"/>
                <a:ext cx="0" cy="49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980" name="Line 36"/>
              <p:cNvSpPr>
                <a:spLocks noChangeShapeType="1"/>
              </p:cNvSpPr>
              <p:nvPr/>
            </p:nvSpPr>
            <p:spPr bwMode="auto">
              <a:xfrm>
                <a:off x="3016" y="935"/>
                <a:ext cx="0" cy="117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82981" name="Text Box 37"/>
          <p:cNvSpPr txBox="1">
            <a:spLocks noChangeArrowheads="1"/>
          </p:cNvSpPr>
          <p:nvPr/>
        </p:nvSpPr>
        <p:spPr bwMode="auto">
          <a:xfrm>
            <a:off x="4627563" y="3641725"/>
            <a:ext cx="1439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- 5</a:t>
            </a:r>
          </a:p>
        </p:txBody>
      </p:sp>
      <p:sp>
        <p:nvSpPr>
          <p:cNvPr id="82982" name="Text Box 38"/>
          <p:cNvSpPr txBox="1">
            <a:spLocks noChangeArrowheads="1"/>
          </p:cNvSpPr>
          <p:nvPr/>
        </p:nvSpPr>
        <p:spPr bwMode="auto">
          <a:xfrm>
            <a:off x="6356350" y="3352800"/>
            <a:ext cx="946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+ 3</a:t>
            </a:r>
          </a:p>
        </p:txBody>
      </p:sp>
      <p:sp>
        <p:nvSpPr>
          <p:cNvPr id="82983" name="Text Box 39"/>
          <p:cNvSpPr txBox="1">
            <a:spLocks noChangeArrowheads="1"/>
          </p:cNvSpPr>
          <p:nvPr/>
        </p:nvSpPr>
        <p:spPr bwMode="auto">
          <a:xfrm>
            <a:off x="4699000" y="5226050"/>
            <a:ext cx="719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pic>
        <p:nvPicPr>
          <p:cNvPr id="82985" name="Picture 41" descr="QUANIMAT"/>
          <p:cNvPicPr>
            <a:picLocks noChangeAspect="1" noChangeArrowheads="1" noCrop="1"/>
          </p:cNvPicPr>
          <p:nvPr/>
        </p:nvPicPr>
        <p:blipFill>
          <a:blip r:embed="rId2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900" y="3300413"/>
            <a:ext cx="241300" cy="43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BÀI 5: CỘNG HAI SỐ NGUYÊN KHÁC DẤU</a:t>
            </a:r>
            <a:endParaRPr lang="en-US" altLang="en-US" sz="2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2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2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30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6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8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/>
      <p:bldP spid="82950" grpId="0"/>
      <p:bldP spid="82951" grpId="0"/>
      <p:bldP spid="82952" grpId="0"/>
      <p:bldP spid="82953" grpId="0"/>
      <p:bldP spid="82981" grpId="0"/>
      <p:bldP spid="829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042" name="Picture 2" descr="thermomet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575" y="914400"/>
            <a:ext cx="990600" cy="491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6230938" y="1282700"/>
            <a:ext cx="263525" cy="3586163"/>
          </a:xfrm>
          <a:prstGeom prst="rect">
            <a:avLst/>
          </a:prstGeom>
          <a:gradFill rotWithShape="1">
            <a:gsLst>
              <a:gs pos="0">
                <a:srgbClr val="0064FF"/>
              </a:gs>
              <a:gs pos="50000">
                <a:srgbClr val="E1FFFF"/>
              </a:gs>
              <a:gs pos="100000">
                <a:srgbClr val="0064FF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0064FF">
                <a:gamma/>
                <a:shade val="60000"/>
                <a:invGamma/>
              </a:srgbClr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4" name="Rectangle 4"/>
          <p:cNvSpPr>
            <a:spLocks noChangeArrowheads="1"/>
          </p:cNvSpPr>
          <p:nvPr/>
        </p:nvSpPr>
        <p:spPr bwMode="auto">
          <a:xfrm>
            <a:off x="6303963" y="2025650"/>
            <a:ext cx="92075" cy="2860675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50000">
                <a:srgbClr val="FF9F9F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FF33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6303963" y="3651250"/>
            <a:ext cx="93662" cy="1233488"/>
          </a:xfrm>
          <a:prstGeom prst="rect">
            <a:avLst/>
          </a:prstGeom>
          <a:gradFill rotWithShape="1">
            <a:gsLst>
              <a:gs pos="0">
                <a:srgbClr val="FF3300"/>
              </a:gs>
              <a:gs pos="50000">
                <a:srgbClr val="FF9F9F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99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FF3300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7046" name="Group 6"/>
          <p:cNvGrpSpPr>
            <a:grpSpLocks/>
          </p:cNvGrpSpPr>
          <p:nvPr/>
        </p:nvGrpSpPr>
        <p:grpSpPr bwMode="auto">
          <a:xfrm>
            <a:off x="5438775" y="2030413"/>
            <a:ext cx="385763" cy="1630362"/>
            <a:chOff x="0" y="1722"/>
            <a:chExt cx="243" cy="1027"/>
          </a:xfrm>
        </p:grpSpPr>
        <p:sp>
          <p:nvSpPr>
            <p:cNvPr id="87047" name="Line 7"/>
            <p:cNvSpPr>
              <a:spLocks noChangeShapeType="1"/>
            </p:cNvSpPr>
            <p:nvPr/>
          </p:nvSpPr>
          <p:spPr bwMode="auto">
            <a:xfrm flipH="1">
              <a:off x="83" y="1722"/>
              <a:ext cx="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48" name="Line 8"/>
            <p:cNvSpPr>
              <a:spLocks noChangeShapeType="1"/>
            </p:cNvSpPr>
            <p:nvPr/>
          </p:nvSpPr>
          <p:spPr bwMode="auto">
            <a:xfrm flipH="1">
              <a:off x="83" y="2749"/>
              <a:ext cx="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49" name="Line 9"/>
            <p:cNvSpPr>
              <a:spLocks noChangeShapeType="1"/>
            </p:cNvSpPr>
            <p:nvPr/>
          </p:nvSpPr>
          <p:spPr bwMode="auto">
            <a:xfrm>
              <a:off x="91" y="1734"/>
              <a:ext cx="0" cy="10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med"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0" name="Text Box 10"/>
            <p:cNvSpPr txBox="1">
              <a:spLocks noChangeArrowheads="1"/>
            </p:cNvSpPr>
            <p:nvPr/>
          </p:nvSpPr>
          <p:spPr bwMode="auto">
            <a:xfrm>
              <a:off x="0" y="2131"/>
              <a:ext cx="198" cy="192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ctr" anchorCtr="1">
              <a:spAutoFit/>
            </a:bodyPr>
            <a:lstStyle/>
            <a:p>
              <a:pPr eaLnBrk="1" hangingPunct="1"/>
              <a:r>
                <a:rPr lang="en-US" altLang="en-US" sz="2000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-5</a:t>
              </a:r>
              <a:endParaRPr lang="en-US" altLang="en-US" sz="2000" noProof="1">
                <a:solidFill>
                  <a:srgbClr val="FF0000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87051" name="Group 11"/>
          <p:cNvGrpSpPr>
            <a:grpSpLocks/>
          </p:cNvGrpSpPr>
          <p:nvPr/>
        </p:nvGrpSpPr>
        <p:grpSpPr bwMode="auto">
          <a:xfrm>
            <a:off x="5799138" y="2025650"/>
            <a:ext cx="254000" cy="1630363"/>
            <a:chOff x="83" y="3009"/>
            <a:chExt cx="160" cy="1027"/>
          </a:xfrm>
        </p:grpSpPr>
        <p:sp>
          <p:nvSpPr>
            <p:cNvPr id="87052" name="Line 12"/>
            <p:cNvSpPr>
              <a:spLocks noChangeShapeType="1"/>
            </p:cNvSpPr>
            <p:nvPr/>
          </p:nvSpPr>
          <p:spPr bwMode="auto">
            <a:xfrm flipH="1">
              <a:off x="83" y="3009"/>
              <a:ext cx="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3" name="Line 13"/>
            <p:cNvSpPr>
              <a:spLocks noChangeShapeType="1"/>
            </p:cNvSpPr>
            <p:nvPr/>
          </p:nvSpPr>
          <p:spPr bwMode="auto">
            <a:xfrm flipH="1">
              <a:off x="83" y="4036"/>
              <a:ext cx="1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4" name="Line 14"/>
            <p:cNvSpPr>
              <a:spLocks noChangeShapeType="1"/>
            </p:cNvSpPr>
            <p:nvPr/>
          </p:nvSpPr>
          <p:spPr bwMode="auto">
            <a:xfrm>
              <a:off x="91" y="3021"/>
              <a:ext cx="0" cy="10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med"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055" name="AutoShape 15"/>
          <p:cNvSpPr>
            <a:spLocks noChangeArrowheads="1"/>
          </p:cNvSpPr>
          <p:nvPr/>
        </p:nvSpPr>
        <p:spPr bwMode="auto">
          <a:xfrm rot="-241385">
            <a:off x="1011238" y="1995488"/>
            <a:ext cx="3168650" cy="1800225"/>
          </a:xfrm>
          <a:prstGeom prst="wedgeEllipseCallout">
            <a:avLst>
              <a:gd name="adj1" fmla="val 104657"/>
              <a:gd name="adj2" fmla="val 500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Nhiệt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kế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C?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5799138" y="5314950"/>
            <a:ext cx="1439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CC00"/>
                </a:solidFill>
                <a:latin typeface=".VnTime" panose="020B7200000000000000" pitchFamily="34" charset="0"/>
              </a:rPr>
              <a:t>- 2</a:t>
            </a:r>
            <a:r>
              <a:rPr lang="en-US" altLang="en-US" sz="3600" b="1" baseline="30000">
                <a:solidFill>
                  <a:srgbClr val="FFCC00"/>
                </a:solidFill>
                <a:latin typeface=".VnTime" panose="020B7200000000000000" pitchFamily="34" charset="0"/>
              </a:rPr>
              <a:t>o</a:t>
            </a:r>
            <a:r>
              <a:rPr lang="en-US" altLang="en-US" sz="3600" b="1">
                <a:solidFill>
                  <a:srgbClr val="FFCC00"/>
                </a:solidFill>
                <a:latin typeface=".VnTime" panose="020B7200000000000000" pitchFamily="34" charset="0"/>
              </a:rPr>
              <a:t>C</a:t>
            </a:r>
            <a:endParaRPr lang="en-US" altLang="en-US" sz="3600" b="1" baseline="30000">
              <a:solidFill>
                <a:srgbClr val="FFCC00"/>
              </a:solidFill>
              <a:latin typeface=".VnTime" panose="020B7200000000000000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006600"/>
          </a:solidFill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BÀI 5: CỘNG HAI SỐ NGUYÊN KHÁC DẤU</a:t>
            </a:r>
            <a:endParaRPr lang="en-US" altLang="en-US" sz="2800" b="1" dirty="0">
              <a:solidFill>
                <a:srgbClr val="FFFF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" dur="30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33 0.02431 C -0.25486 0.08496 -0.4724 0.14561 -0.55122 0.02732 C -0.62986 -0.09097 -0.53889 -0.5662 -0.51007 -0.68495 C -0.48125 -0.8037 -0.40018 -0.68495 -0.3783 -0.68495 " pathEditMode="relative" rAng="0" ptsTypes="aaaA">
                                      <p:cBhvr>
                                        <p:cTn id="31" dur="20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635" y="-3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5" grpId="0" animBg="1"/>
      <p:bldP spid="870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3657600" y="304800"/>
            <a:ext cx="457200" cy="4572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000" b="1" dirty="0">
                <a:solidFill>
                  <a:srgbClr val="FF0000"/>
                </a:solidFill>
                <a:latin typeface=".VnArial" panose="020B7200000000000000" pitchFamily="34" charset="0"/>
                <a:hlinkClick r:id="" action="ppaction://noaction"/>
              </a:rPr>
              <a:t>?1</a:t>
            </a:r>
            <a:endParaRPr lang="en-US" altLang="en-US" sz="2000" b="1" dirty="0">
              <a:solidFill>
                <a:srgbClr val="FF0000"/>
              </a:solidFill>
              <a:latin typeface=".VnArial" panose="020B7200000000000000" pitchFamily="34" charset="0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191000" y="228600"/>
            <a:ext cx="5638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Tìm và so sánh kết quả của: 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4419600" y="762000"/>
            <a:ext cx="46085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(-3) + (+3) vµ (+3) + (-3)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4267200" y="1905000"/>
            <a:ext cx="24844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.VnTime" panose="020B7200000000000000" pitchFamily="34" charset="0"/>
              </a:rPr>
              <a:t>(-3) + (+3) =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4267200" y="2438400"/>
            <a:ext cx="20875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.VnTime" panose="020B7200000000000000" pitchFamily="34" charset="0"/>
              </a:rPr>
              <a:t>(+3) + (-3) =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248400" y="1905000"/>
            <a:ext cx="914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55310" name="Text Box 14"/>
          <p:cNvSpPr txBox="1">
            <a:spLocks noChangeArrowheads="1"/>
          </p:cNvSpPr>
          <p:nvPr/>
        </p:nvSpPr>
        <p:spPr bwMode="auto">
          <a:xfrm>
            <a:off x="152400" y="381000"/>
            <a:ext cx="3048000" cy="156966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FFFF00"/>
                </a:solidFill>
                <a:latin typeface="Times New Roman" panose="02020603050405020304" pitchFamily="18" charset="0"/>
              </a:rPr>
              <a:t>*Hai số nguyên đối nhau có tổng bằng 0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181600" y="1309688"/>
            <a:ext cx="190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6248400" y="24526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3810000" y="2971800"/>
            <a:ext cx="533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 New Roman" panose="02020603050405020304" pitchFamily="18" charset="0"/>
              </a:rPr>
              <a:t>Vậy: (-3) + (+3) = (+3) + (-3) = 0</a:t>
            </a:r>
          </a:p>
        </p:txBody>
      </p:sp>
      <p:sp>
        <p:nvSpPr>
          <p:cNvPr id="55317" name="Line 21"/>
          <p:cNvSpPr>
            <a:spLocks noChangeShapeType="1"/>
          </p:cNvSpPr>
          <p:nvPr/>
        </p:nvSpPr>
        <p:spPr bwMode="auto">
          <a:xfrm>
            <a:off x="3505200" y="0"/>
            <a:ext cx="0" cy="358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8" name="Line 22"/>
          <p:cNvSpPr>
            <a:spLocks noChangeShapeType="1"/>
          </p:cNvSpPr>
          <p:nvPr/>
        </p:nvSpPr>
        <p:spPr bwMode="auto">
          <a:xfrm>
            <a:off x="914400" y="4832350"/>
            <a:ext cx="7489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9" name="Line 23"/>
          <p:cNvSpPr>
            <a:spLocks noChangeShapeType="1"/>
          </p:cNvSpPr>
          <p:nvPr/>
        </p:nvSpPr>
        <p:spPr bwMode="auto">
          <a:xfrm>
            <a:off x="4659313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>
            <a:off x="6819900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1" name="Line 25"/>
          <p:cNvSpPr>
            <a:spLocks noChangeShapeType="1"/>
          </p:cNvSpPr>
          <p:nvPr/>
        </p:nvSpPr>
        <p:spPr bwMode="auto">
          <a:xfrm>
            <a:off x="5378450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2" name="Line 26"/>
          <p:cNvSpPr>
            <a:spLocks noChangeShapeType="1"/>
          </p:cNvSpPr>
          <p:nvPr/>
        </p:nvSpPr>
        <p:spPr bwMode="auto">
          <a:xfrm>
            <a:off x="6099175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3" name="Line 27"/>
          <p:cNvSpPr>
            <a:spLocks noChangeShapeType="1"/>
          </p:cNvSpPr>
          <p:nvPr/>
        </p:nvSpPr>
        <p:spPr bwMode="auto">
          <a:xfrm>
            <a:off x="7539038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4" name="Line 28"/>
          <p:cNvSpPr>
            <a:spLocks noChangeShapeType="1"/>
          </p:cNvSpPr>
          <p:nvPr/>
        </p:nvSpPr>
        <p:spPr bwMode="auto">
          <a:xfrm>
            <a:off x="3938588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5" name="Line 29"/>
          <p:cNvSpPr>
            <a:spLocks noChangeShapeType="1"/>
          </p:cNvSpPr>
          <p:nvPr/>
        </p:nvSpPr>
        <p:spPr bwMode="auto">
          <a:xfrm>
            <a:off x="3219450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6" name="Line 30"/>
          <p:cNvSpPr>
            <a:spLocks noChangeShapeType="1"/>
          </p:cNvSpPr>
          <p:nvPr/>
        </p:nvSpPr>
        <p:spPr bwMode="auto">
          <a:xfrm>
            <a:off x="1779588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2498725" y="468947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4514850" y="4935538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2859088" y="4951413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- 2</a:t>
            </a:r>
          </a:p>
        </p:txBody>
      </p: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3651250" y="4951413"/>
            <a:ext cx="576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-1</a:t>
            </a:r>
          </a:p>
        </p:txBody>
      </p:sp>
      <p:sp>
        <p:nvSpPr>
          <p:cNvPr id="55331" name="Text Box 35"/>
          <p:cNvSpPr txBox="1">
            <a:spLocks noChangeArrowheads="1"/>
          </p:cNvSpPr>
          <p:nvPr/>
        </p:nvSpPr>
        <p:spPr bwMode="auto">
          <a:xfrm>
            <a:off x="5954713" y="4976813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2</a:t>
            </a:r>
          </a:p>
        </p:txBody>
      </p:sp>
      <p:sp>
        <p:nvSpPr>
          <p:cNvPr id="55332" name="Text Box 36"/>
          <p:cNvSpPr txBox="1">
            <a:spLocks noChangeArrowheads="1"/>
          </p:cNvSpPr>
          <p:nvPr/>
        </p:nvSpPr>
        <p:spPr bwMode="auto">
          <a:xfrm>
            <a:off x="5235575" y="4976813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1</a:t>
            </a:r>
          </a:p>
        </p:txBody>
      </p:sp>
      <p:sp>
        <p:nvSpPr>
          <p:cNvPr id="55333" name="Text Box 37"/>
          <p:cNvSpPr txBox="1">
            <a:spLocks noChangeArrowheads="1"/>
          </p:cNvSpPr>
          <p:nvPr/>
        </p:nvSpPr>
        <p:spPr bwMode="auto">
          <a:xfrm>
            <a:off x="6675438" y="4951413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3</a:t>
            </a:r>
          </a:p>
        </p:txBody>
      </p:sp>
      <p:sp>
        <p:nvSpPr>
          <p:cNvPr id="55334" name="Text Box 38"/>
          <p:cNvSpPr txBox="1">
            <a:spLocks noChangeArrowheads="1"/>
          </p:cNvSpPr>
          <p:nvPr/>
        </p:nvSpPr>
        <p:spPr bwMode="auto">
          <a:xfrm>
            <a:off x="7396163" y="4951413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4</a:t>
            </a:r>
          </a:p>
        </p:txBody>
      </p:sp>
      <p:sp>
        <p:nvSpPr>
          <p:cNvPr id="55335" name="Text Box 39"/>
          <p:cNvSpPr txBox="1">
            <a:spLocks noChangeArrowheads="1"/>
          </p:cNvSpPr>
          <p:nvPr/>
        </p:nvSpPr>
        <p:spPr bwMode="auto">
          <a:xfrm>
            <a:off x="1419225" y="4951413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- 4</a:t>
            </a:r>
          </a:p>
        </p:txBody>
      </p:sp>
      <p:sp>
        <p:nvSpPr>
          <p:cNvPr id="55336" name="Text Box 40"/>
          <p:cNvSpPr txBox="1">
            <a:spLocks noChangeArrowheads="1"/>
          </p:cNvSpPr>
          <p:nvPr/>
        </p:nvSpPr>
        <p:spPr bwMode="auto">
          <a:xfrm>
            <a:off x="2139950" y="4976813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.VnTime" panose="020B7200000000000000" pitchFamily="34" charset="0"/>
              </a:rPr>
              <a:t>- 3</a:t>
            </a:r>
          </a:p>
        </p:txBody>
      </p:sp>
      <p:sp>
        <p:nvSpPr>
          <p:cNvPr id="55337" name="Line 41"/>
          <p:cNvSpPr>
            <a:spLocks noChangeShapeType="1"/>
          </p:cNvSpPr>
          <p:nvPr/>
        </p:nvSpPr>
        <p:spPr bwMode="auto">
          <a:xfrm>
            <a:off x="4659313" y="4113213"/>
            <a:ext cx="0" cy="23764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8" name="Line 42"/>
          <p:cNvSpPr>
            <a:spLocks noChangeShapeType="1"/>
          </p:cNvSpPr>
          <p:nvPr/>
        </p:nvSpPr>
        <p:spPr bwMode="auto">
          <a:xfrm>
            <a:off x="6819900" y="404018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9" name="Line 43"/>
          <p:cNvSpPr>
            <a:spLocks noChangeShapeType="1"/>
          </p:cNvSpPr>
          <p:nvPr/>
        </p:nvSpPr>
        <p:spPr bwMode="auto">
          <a:xfrm>
            <a:off x="4675188" y="4113213"/>
            <a:ext cx="2160587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0" name="Line 44"/>
          <p:cNvSpPr>
            <a:spLocks noChangeShapeType="1"/>
          </p:cNvSpPr>
          <p:nvPr/>
        </p:nvSpPr>
        <p:spPr bwMode="auto">
          <a:xfrm>
            <a:off x="4675188" y="4545013"/>
            <a:ext cx="2160587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1" name="Text Box 45"/>
          <p:cNvSpPr txBox="1">
            <a:spLocks noChangeArrowheads="1"/>
          </p:cNvSpPr>
          <p:nvPr/>
        </p:nvSpPr>
        <p:spPr bwMode="auto">
          <a:xfrm>
            <a:off x="5394325" y="3608388"/>
            <a:ext cx="720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66"/>
                </a:solidFill>
                <a:latin typeface=".VnTime" panose="020B7200000000000000" pitchFamily="34" charset="0"/>
              </a:rPr>
              <a:t>+3</a:t>
            </a:r>
          </a:p>
        </p:txBody>
      </p:sp>
      <p:sp>
        <p:nvSpPr>
          <p:cNvPr id="55342" name="Text Box 46"/>
          <p:cNvSpPr txBox="1">
            <a:spLocks noChangeArrowheads="1"/>
          </p:cNvSpPr>
          <p:nvPr/>
        </p:nvSpPr>
        <p:spPr bwMode="auto">
          <a:xfrm>
            <a:off x="5113338" y="4113213"/>
            <a:ext cx="11509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6600"/>
                </a:solidFill>
                <a:latin typeface=".VnTime" panose="020B7200000000000000" pitchFamily="34" charset="0"/>
              </a:rPr>
              <a:t>   - 3</a:t>
            </a:r>
          </a:p>
        </p:txBody>
      </p:sp>
      <p:sp>
        <p:nvSpPr>
          <p:cNvPr id="55343" name="Text Box 47"/>
          <p:cNvSpPr txBox="1">
            <a:spLocks noChangeArrowheads="1"/>
          </p:cNvSpPr>
          <p:nvPr/>
        </p:nvSpPr>
        <p:spPr bwMode="auto">
          <a:xfrm>
            <a:off x="4491038" y="4897438"/>
            <a:ext cx="3603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FF"/>
                </a:solidFill>
                <a:latin typeface=".VnTime" panose="020B7200000000000000" pitchFamily="34" charset="0"/>
              </a:rPr>
              <a:t>0</a:t>
            </a:r>
          </a:p>
        </p:txBody>
      </p:sp>
      <p:sp>
        <p:nvSpPr>
          <p:cNvPr id="55344" name="Line 48"/>
          <p:cNvSpPr>
            <a:spLocks noChangeShapeType="1"/>
          </p:cNvSpPr>
          <p:nvPr/>
        </p:nvSpPr>
        <p:spPr bwMode="auto">
          <a:xfrm>
            <a:off x="2498725" y="4832350"/>
            <a:ext cx="0" cy="1800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5" name="Line 49"/>
          <p:cNvSpPr>
            <a:spLocks noChangeShapeType="1"/>
          </p:cNvSpPr>
          <p:nvPr/>
        </p:nvSpPr>
        <p:spPr bwMode="auto">
          <a:xfrm>
            <a:off x="2514600" y="5768975"/>
            <a:ext cx="2160588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6" name="Line 50"/>
          <p:cNvSpPr>
            <a:spLocks noChangeShapeType="1"/>
          </p:cNvSpPr>
          <p:nvPr/>
        </p:nvSpPr>
        <p:spPr bwMode="auto">
          <a:xfrm>
            <a:off x="2514600" y="6200775"/>
            <a:ext cx="2160588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47" name="Text Box 51"/>
          <p:cNvSpPr txBox="1">
            <a:spLocks noChangeArrowheads="1"/>
          </p:cNvSpPr>
          <p:nvPr/>
        </p:nvSpPr>
        <p:spPr bwMode="auto">
          <a:xfrm>
            <a:off x="3308350" y="5249863"/>
            <a:ext cx="1150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66"/>
                </a:solidFill>
                <a:latin typeface=".VnTime" panose="020B7200000000000000" pitchFamily="34" charset="0"/>
              </a:rPr>
              <a:t>- 3</a:t>
            </a:r>
          </a:p>
        </p:txBody>
      </p:sp>
      <p:sp>
        <p:nvSpPr>
          <p:cNvPr id="55348" name="Text Box 52"/>
          <p:cNvSpPr txBox="1">
            <a:spLocks noChangeArrowheads="1"/>
          </p:cNvSpPr>
          <p:nvPr/>
        </p:nvSpPr>
        <p:spPr bwMode="auto">
          <a:xfrm>
            <a:off x="3019425" y="6186488"/>
            <a:ext cx="1150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6600"/>
                </a:solidFill>
                <a:latin typeface=".VnTime" panose="020B7200000000000000" pitchFamily="34" charset="0"/>
              </a:rPr>
              <a:t>   +3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5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5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2000"/>
                                        <p:tgtEl>
                                          <p:spTgt spid="55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5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8" dur="5000"/>
                                        <p:tgtEl>
                                          <p:spTgt spid="55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5000"/>
                                        <p:tgtEl>
                                          <p:spTgt spid="55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5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1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0"/>
                                        <p:tgtEl>
                                          <p:spTgt spid="55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55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55308" grpId="0"/>
      <p:bldP spid="55310" grpId="0" animBg="1"/>
      <p:bldP spid="55315" grpId="0"/>
      <p:bldP spid="55316" grpId="0"/>
      <p:bldP spid="55328" grpId="0"/>
      <p:bldP spid="55329" grpId="0"/>
      <p:bldP spid="55330" grpId="0"/>
      <p:bldP spid="55331" grpId="0"/>
      <p:bldP spid="55332" grpId="0"/>
      <p:bldP spid="55333" grpId="0"/>
      <p:bldP spid="55334" grpId="0"/>
      <p:bldP spid="55335" grpId="0"/>
      <p:bldP spid="5533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58454" y="696337"/>
            <a:ext cx="9144000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363538" indent="-36353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52558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04975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84363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3750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09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81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53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25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đối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3200" b="1" i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  <a:endParaRPr lang="en-US" altLang="en-US" sz="3200" b="1" i="1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-1" y="4191000"/>
            <a:ext cx="427309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Times New Roman" panose="02020603050405020304" pitchFamily="18" charset="0"/>
              </a:rPr>
              <a:t>Ví dụ</a:t>
            </a:r>
            <a:r>
              <a:rPr lang="en-US" altLang="en-US" sz="3200">
                <a:latin typeface=".VnTime" panose="020B7200000000000000" pitchFamily="34" charset="0"/>
              </a:rPr>
              <a:t>: ( - 273) </a:t>
            </a:r>
            <a:r>
              <a:rPr lang="en-US" altLang="en-US" sz="3200" smtClean="0">
                <a:latin typeface=".VnTime" panose="020B7200000000000000" pitchFamily="34" charset="0"/>
              </a:rPr>
              <a:t>+ ( +55 )</a:t>
            </a:r>
            <a:endParaRPr lang="en-US" altLang="en-US" sz="3200">
              <a:latin typeface=".VnTime" panose="020B7200000000000000" pitchFamily="34" charset="0"/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3964500" y="4208748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4330664" y="4226104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.VnTime" panose="020B7200000000000000" pitchFamily="34" charset="0"/>
              </a:rPr>
              <a:t>-</a:t>
            </a:r>
            <a:r>
              <a:rPr lang="en-US" altLang="en-US" sz="3200">
                <a:latin typeface=".VnTime" panose="020B7200000000000000" pitchFamily="34" charset="0"/>
              </a:rPr>
              <a:t> 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4503949" y="4211852"/>
            <a:ext cx="2274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(                 )   </a:t>
            </a:r>
          </a:p>
        </p:txBody>
      </p:sp>
      <p:sp>
        <p:nvSpPr>
          <p:cNvPr id="59415" name="Text Box 23"/>
          <p:cNvSpPr txBox="1">
            <a:spLocks noChangeArrowheads="1"/>
          </p:cNvSpPr>
          <p:nvPr/>
        </p:nvSpPr>
        <p:spPr bwMode="auto">
          <a:xfrm>
            <a:off x="4748933" y="4279614"/>
            <a:ext cx="1008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273</a:t>
            </a:r>
          </a:p>
        </p:txBody>
      </p:sp>
      <p:sp>
        <p:nvSpPr>
          <p:cNvPr id="59416" name="Text Box 24"/>
          <p:cNvSpPr txBox="1">
            <a:spLocks noChangeArrowheads="1"/>
          </p:cNvSpPr>
          <p:nvPr/>
        </p:nvSpPr>
        <p:spPr bwMode="auto">
          <a:xfrm>
            <a:off x="5833169" y="4297362"/>
            <a:ext cx="8651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55</a:t>
            </a:r>
          </a:p>
        </p:txBody>
      </p:sp>
      <p:sp>
        <p:nvSpPr>
          <p:cNvPr id="59417" name="Text Box 25"/>
          <p:cNvSpPr txBox="1">
            <a:spLocks noChangeArrowheads="1"/>
          </p:cNvSpPr>
          <p:nvPr/>
        </p:nvSpPr>
        <p:spPr bwMode="auto">
          <a:xfrm>
            <a:off x="5495947" y="4265362"/>
            <a:ext cx="332241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- </a:t>
            </a:r>
          </a:p>
        </p:txBody>
      </p:sp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6578484" y="4185110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 =  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7372094" y="4234853"/>
            <a:ext cx="857506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smtClean="0">
                <a:latin typeface=".VnTime" panose="020B7200000000000000" pitchFamily="34" charset="0"/>
              </a:rPr>
              <a:t>218</a:t>
            </a:r>
            <a:endParaRPr lang="en-US" altLang="en-US" sz="3200">
              <a:latin typeface=".VnTime" panose="020B7200000000000000" pitchFamily="34" charset="0"/>
            </a:endParaRPr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208715" y="152400"/>
            <a:ext cx="6629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tắc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cộng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nguyên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2800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dấu</a:t>
            </a:r>
            <a:endParaRPr lang="en-US" altLang="en-US" sz="28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9425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13848"/>
              </p:ext>
            </p:extLst>
          </p:nvPr>
        </p:nvGraphicFramePr>
        <p:xfrm>
          <a:off x="1219200" y="4851400"/>
          <a:ext cx="17970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4" name="Equation" r:id="rId4" imgW="520560" imgH="253800" progId="Equation.DSMT4">
                  <p:embed/>
                </p:oleObj>
              </mc:Choice>
              <mc:Fallback>
                <p:oleObj name="Equation" r:id="rId4" imgW="520560" imgH="2538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851400"/>
                        <a:ext cx="179705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6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9001205"/>
              </p:ext>
            </p:extLst>
          </p:nvPr>
        </p:nvGraphicFramePr>
        <p:xfrm>
          <a:off x="1568450" y="5562600"/>
          <a:ext cx="11747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5" name="Equation" r:id="rId6" imgW="355320" imgH="253800" progId="Equation.DSMT4">
                  <p:embed/>
                </p:oleObj>
              </mc:Choice>
              <mc:Fallback>
                <p:oleObj name="Equation" r:id="rId6" imgW="355320" imgH="253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5562600"/>
                        <a:ext cx="11747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8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918395"/>
              </p:ext>
            </p:extLst>
          </p:nvPr>
        </p:nvGraphicFramePr>
        <p:xfrm>
          <a:off x="2971800" y="4953000"/>
          <a:ext cx="914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6" name="Equation" r:id="rId8" imgW="266400" imgH="177480" progId="Equation.DSMT4">
                  <p:embed/>
                </p:oleObj>
              </mc:Choice>
              <mc:Fallback>
                <p:oleObj name="Equation" r:id="rId8" imgW="266400" imgH="17748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953000"/>
                        <a:ext cx="914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29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817719"/>
              </p:ext>
            </p:extLst>
          </p:nvPr>
        </p:nvGraphicFramePr>
        <p:xfrm>
          <a:off x="2736850" y="5678488"/>
          <a:ext cx="69215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97"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5678488"/>
                        <a:ext cx="692150" cy="646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358938" y="4188814"/>
            <a:ext cx="320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FF0000"/>
                </a:solidFill>
                <a:latin typeface=".VnTime" panose="020B7200000000000000" pitchFamily="34" charset="0"/>
              </a:rPr>
              <a:t>-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65723" y="4215901"/>
            <a:ext cx="3209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>
                <a:solidFill>
                  <a:srgbClr val="FF0000"/>
                </a:solidFill>
                <a:latin typeface=".VnTime" panose="020B7200000000000000" pitchFamily="34" charset="0"/>
              </a:rPr>
              <a:t>-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685800" y="1291781"/>
            <a:ext cx="9144000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363538" indent="-36353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52558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04975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84363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3750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09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81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53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25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B1. Tìm giá trị tuyệt đối của mỗi số.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674914" y="1926373"/>
            <a:ext cx="9144000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363538" indent="-36353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52558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04975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84363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3750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09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81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53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25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B2. </a:t>
            </a:r>
            <a:r>
              <a:rPr lang="en-US" altLang="en-US" sz="3200" b="1" i="1">
                <a:solidFill>
                  <a:srgbClr val="FF3300"/>
                </a:solidFill>
                <a:latin typeface="Times New Roman" panose="02020603050405020304" pitchFamily="18" charset="0"/>
              </a:rPr>
              <a:t>S</a:t>
            </a:r>
            <a:r>
              <a:rPr lang="en-US" altLang="en-US" sz="3200" b="1" i="1" smtClean="0">
                <a:solidFill>
                  <a:srgbClr val="FF3300"/>
                </a:solidFill>
                <a:latin typeface="Times New Roman" panose="02020603050405020304" pitchFamily="18" charset="0"/>
              </a:rPr>
              <a:t>ố </a:t>
            </a:r>
            <a:r>
              <a:rPr lang="en-US" altLang="en-US" sz="3200" b="1" i="1">
                <a:solidFill>
                  <a:srgbClr val="FF33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 trừ </a:t>
            </a:r>
            <a:r>
              <a:rPr lang="en-US" altLang="en-US" sz="3200" b="1" i="1">
                <a:solidFill>
                  <a:srgbClr val="FF3300"/>
                </a:solidFill>
                <a:latin typeface="Times New Roman" panose="02020603050405020304" pitchFamily="18" charset="0"/>
              </a:rPr>
              <a:t>số </a:t>
            </a:r>
            <a:r>
              <a:rPr lang="en-US" altLang="en-US" sz="3200" b="1" i="1" smtClean="0">
                <a:solidFill>
                  <a:srgbClr val="FF3300"/>
                </a:solidFill>
                <a:latin typeface="Times New Roman" panose="02020603050405020304" pitchFamily="18" charset="0"/>
              </a:rPr>
              <a:t>nhỏ.</a:t>
            </a:r>
            <a:endParaRPr lang="en-US" altLang="en-US" sz="3200" b="1" i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85800" y="2615066"/>
            <a:ext cx="9144000" cy="5847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363538" indent="-36353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525588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04975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84363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3750"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09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81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53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2550" fontAlgn="base">
              <a:spcBef>
                <a:spcPct val="0"/>
              </a:spcBef>
              <a:spcAft>
                <a:spcPct val="0"/>
              </a:spcAft>
              <a:tabLst>
                <a:tab pos="539750" algn="l"/>
                <a:tab pos="622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B3. Đặt </a:t>
            </a:r>
            <a:r>
              <a:rPr lang="en-US" altLang="en-US" sz="3200" b="1" i="1" smtClean="0">
                <a:solidFill>
                  <a:srgbClr val="FF3300"/>
                </a:solidFill>
                <a:latin typeface="Times New Roman" panose="02020603050405020304" pitchFamily="18" charset="0"/>
              </a:rPr>
              <a:t>dấu</a:t>
            </a:r>
            <a:r>
              <a:rPr lang="en-US" altLang="en-US" sz="3200" b="1" i="1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của số có giá trị tuyệt đối </a:t>
            </a:r>
            <a:r>
              <a:rPr lang="en-US" altLang="en-US" sz="3200" b="1" i="1">
                <a:solidFill>
                  <a:srgbClr val="FF3300"/>
                </a:solidFill>
                <a:latin typeface="Times New Roman" panose="02020603050405020304" pitchFamily="18" charset="0"/>
              </a:rPr>
              <a:t>lớn hơn</a:t>
            </a:r>
            <a:r>
              <a:rPr lang="en-US" altLang="en-US" sz="3200" b="1" i="1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9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59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9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59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8" grpId="0"/>
      <p:bldP spid="59411" grpId="0"/>
      <p:bldP spid="59412" grpId="0"/>
      <p:bldP spid="59413" grpId="0"/>
      <p:bldP spid="59414" grpId="0"/>
      <p:bldP spid="59415" grpId="0"/>
      <p:bldP spid="59416" grpId="0"/>
      <p:bldP spid="59417" grpId="0"/>
      <p:bldP spid="59418" grpId="0"/>
      <p:bldP spid="59419" grpId="0"/>
      <p:bldP spid="2" grpId="0"/>
      <p:bldP spid="3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1" name="Text Box 11"/>
          <p:cNvSpPr txBox="1">
            <a:spLocks noChangeArrowheads="1"/>
          </p:cNvSpPr>
          <p:nvPr/>
        </p:nvSpPr>
        <p:spPr bwMode="auto">
          <a:xfrm>
            <a:off x="457200" y="2819400"/>
            <a:ext cx="30241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a) (- 38) + 27</a:t>
            </a:r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152400" y="914400"/>
            <a:ext cx="504825" cy="504825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50000">
                <a:schemeClr val="bg1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.VnArial" panose="020B7200000000000000" pitchFamily="34" charset="0"/>
              </a:rPr>
              <a:t>?3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657225" y="914400"/>
            <a:ext cx="12239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1454" name="Text Box 14"/>
          <p:cNvSpPr txBox="1">
            <a:spLocks noChangeArrowheads="1"/>
          </p:cNvSpPr>
          <p:nvPr/>
        </p:nvSpPr>
        <p:spPr bwMode="auto">
          <a:xfrm>
            <a:off x="530225" y="1571625"/>
            <a:ext cx="27003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a) ( - 38) + 27</a:t>
            </a:r>
          </a:p>
        </p:txBody>
      </p:sp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5257800" y="1630362"/>
            <a:ext cx="3527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b) 273 + (- 123)</a:t>
            </a:r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1143000" y="3459163"/>
            <a:ext cx="20161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 ( 38 - 27)</a:t>
            </a:r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1143000" y="3962400"/>
            <a:ext cx="9366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- 11</a:t>
            </a: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4800600" y="2819400"/>
            <a:ext cx="35290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b) 273 + (- 123) </a:t>
            </a: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5619750" y="3306763"/>
            <a:ext cx="2305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(273 - 123)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5238750" y="3306763"/>
            <a:ext cx="7905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+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1031875" y="3459163"/>
            <a:ext cx="360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- </a:t>
            </a:r>
          </a:p>
        </p:txBody>
      </p:sp>
      <p:sp>
        <p:nvSpPr>
          <p:cNvPr id="61462" name="Text Box 22"/>
          <p:cNvSpPr txBox="1">
            <a:spLocks noChangeArrowheads="1"/>
          </p:cNvSpPr>
          <p:nvPr/>
        </p:nvSpPr>
        <p:spPr bwMode="auto">
          <a:xfrm>
            <a:off x="4897438" y="3810000"/>
            <a:ext cx="165576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 150</a:t>
            </a:r>
          </a:p>
        </p:txBody>
      </p:sp>
      <p:sp>
        <p:nvSpPr>
          <p:cNvPr id="61469" name="Text Box 29"/>
          <p:cNvSpPr txBox="1">
            <a:spLocks noChangeArrowheads="1"/>
          </p:cNvSpPr>
          <p:nvPr/>
        </p:nvSpPr>
        <p:spPr bwMode="auto">
          <a:xfrm>
            <a:off x="685800" y="3962400"/>
            <a:ext cx="503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61474" name="Text Box 34"/>
          <p:cNvSpPr txBox="1">
            <a:spLocks noChangeArrowheads="1"/>
          </p:cNvSpPr>
          <p:nvPr/>
        </p:nvSpPr>
        <p:spPr bwMode="auto">
          <a:xfrm>
            <a:off x="3810000" y="21336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5" name="Text Box 35"/>
          <p:cNvSpPr txBox="1">
            <a:spLocks noChangeArrowheads="1"/>
          </p:cNvSpPr>
          <p:nvPr/>
        </p:nvSpPr>
        <p:spPr bwMode="auto">
          <a:xfrm>
            <a:off x="685800" y="342900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61476" name="Line 36"/>
          <p:cNvSpPr>
            <a:spLocks noChangeShapeType="1"/>
          </p:cNvSpPr>
          <p:nvPr/>
        </p:nvSpPr>
        <p:spPr bwMode="auto">
          <a:xfrm>
            <a:off x="4419600" y="2590800"/>
            <a:ext cx="0" cy="205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7" name="Text Box 37"/>
          <p:cNvSpPr txBox="1">
            <a:spLocks noChangeArrowheads="1"/>
          </p:cNvSpPr>
          <p:nvPr/>
        </p:nvSpPr>
        <p:spPr bwMode="auto">
          <a:xfrm>
            <a:off x="4876800" y="3276600"/>
            <a:ext cx="45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>
                <a:latin typeface=".VnTime" panose="020B7200000000000000" pitchFamily="34" charset="0"/>
              </a:rPr>
              <a:t>=</a:t>
            </a:r>
          </a:p>
        </p:txBody>
      </p:sp>
      <p:sp>
        <p:nvSpPr>
          <p:cNvPr id="61479" name="Text Box 39"/>
          <p:cNvSpPr txBox="1">
            <a:spLocks noChangeArrowheads="1"/>
          </p:cNvSpPr>
          <p:nvPr/>
        </p:nvSpPr>
        <p:spPr bwMode="auto">
          <a:xfrm>
            <a:off x="152400" y="304800"/>
            <a:ext cx="3708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alt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dụ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( - 273) + 55</a:t>
            </a:r>
          </a:p>
        </p:txBody>
      </p:sp>
      <p:sp>
        <p:nvSpPr>
          <p:cNvPr id="61480" name="Text Box 40"/>
          <p:cNvSpPr txBox="1">
            <a:spLocks noChangeArrowheads="1"/>
          </p:cNvSpPr>
          <p:nvPr/>
        </p:nvSpPr>
        <p:spPr bwMode="auto">
          <a:xfrm>
            <a:off x="3505200" y="304800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1481" name="Text Box 41"/>
          <p:cNvSpPr txBox="1">
            <a:spLocks noChangeArrowheads="1"/>
          </p:cNvSpPr>
          <p:nvPr/>
        </p:nvSpPr>
        <p:spPr bwMode="auto">
          <a:xfrm>
            <a:off x="3962400" y="304800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</p:txBody>
      </p:sp>
      <p:sp>
        <p:nvSpPr>
          <p:cNvPr id="61482" name="Text Box 42"/>
          <p:cNvSpPr txBox="1">
            <a:spLocks noChangeArrowheads="1"/>
          </p:cNvSpPr>
          <p:nvPr/>
        </p:nvSpPr>
        <p:spPr bwMode="auto">
          <a:xfrm>
            <a:off x="4267200" y="304800"/>
            <a:ext cx="22748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                )   </a:t>
            </a:r>
          </a:p>
        </p:txBody>
      </p:sp>
      <p:sp>
        <p:nvSpPr>
          <p:cNvPr id="61483" name="Text Box 43"/>
          <p:cNvSpPr txBox="1">
            <a:spLocks noChangeArrowheads="1"/>
          </p:cNvSpPr>
          <p:nvPr/>
        </p:nvSpPr>
        <p:spPr bwMode="auto">
          <a:xfrm>
            <a:off x="4572000" y="304800"/>
            <a:ext cx="10080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273</a:t>
            </a:r>
          </a:p>
        </p:txBody>
      </p:sp>
      <p:sp>
        <p:nvSpPr>
          <p:cNvPr id="61484" name="Text Box 44"/>
          <p:cNvSpPr txBox="1">
            <a:spLocks noChangeArrowheads="1"/>
          </p:cNvSpPr>
          <p:nvPr/>
        </p:nvSpPr>
        <p:spPr bwMode="auto">
          <a:xfrm>
            <a:off x="5562600" y="304800"/>
            <a:ext cx="8651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55</a:t>
            </a:r>
          </a:p>
        </p:txBody>
      </p:sp>
      <p:sp>
        <p:nvSpPr>
          <p:cNvPr id="61485" name="Text Box 45"/>
          <p:cNvSpPr txBox="1">
            <a:spLocks noChangeArrowheads="1"/>
          </p:cNvSpPr>
          <p:nvPr/>
        </p:nvSpPr>
        <p:spPr bwMode="auto">
          <a:xfrm>
            <a:off x="5257800" y="304800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</a:p>
        </p:txBody>
      </p:sp>
      <p:sp>
        <p:nvSpPr>
          <p:cNvPr id="61486" name="Text Box 46"/>
          <p:cNvSpPr txBox="1">
            <a:spLocks noChangeArrowheads="1"/>
          </p:cNvSpPr>
          <p:nvPr/>
        </p:nvSpPr>
        <p:spPr bwMode="auto">
          <a:xfrm>
            <a:off x="6400800" y="304800"/>
            <a:ext cx="6477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 </a:t>
            </a:r>
          </a:p>
        </p:txBody>
      </p:sp>
      <p:sp>
        <p:nvSpPr>
          <p:cNvPr id="61487" name="Text Box 47"/>
          <p:cNvSpPr txBox="1">
            <a:spLocks noChangeArrowheads="1"/>
          </p:cNvSpPr>
          <p:nvPr/>
        </p:nvSpPr>
        <p:spPr bwMode="auto">
          <a:xfrm>
            <a:off x="6784975" y="304800"/>
            <a:ext cx="13684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- 218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1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1" grpId="0"/>
      <p:bldP spid="61456" grpId="0"/>
      <p:bldP spid="61457" grpId="0"/>
      <p:bldP spid="61458" grpId="0"/>
      <p:bldP spid="61459" grpId="0"/>
      <p:bldP spid="61460" grpId="0"/>
      <p:bldP spid="61461" grpId="0"/>
      <p:bldP spid="61462" grpId="0"/>
      <p:bldP spid="61469" grpId="0"/>
      <p:bldP spid="61474" grpId="0"/>
      <p:bldP spid="61475" grpId="0"/>
      <p:bldP spid="614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5099050" y="914400"/>
            <a:ext cx="6540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en-US" altLang="en-US" sz="3200" b="1" noProof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27" name="Rectangle 3"/>
          <p:cNvSpPr>
            <a:spLocks noChangeArrowheads="1"/>
          </p:cNvSpPr>
          <p:nvPr/>
        </p:nvSpPr>
        <p:spPr bwMode="auto">
          <a:xfrm>
            <a:off x="76200" y="-15875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pt-BR" altLang="en-US" sz="3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Bài tập 1</a:t>
            </a:r>
          </a:p>
          <a:p>
            <a:pPr eaLnBrk="1" hangingPunct="1"/>
            <a:r>
              <a:rPr lang="pt-BR" altLang="en-US" sz="3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Điền vào chỗ trống “...” để được các kết luận đúng.</a:t>
            </a:r>
            <a:endParaRPr lang="pt-BR" altLang="en-US" sz="3000" b="1" i="1" noProof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0" y="930275"/>
            <a:ext cx="9144000" cy="47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nhau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hạng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     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hạng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(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trừ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nhỏ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mà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âm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  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hai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nguyên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khác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mà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số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dương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giá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trị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tuyệt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đối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lớn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hơn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tổng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mang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dấu</a:t>
            </a:r>
            <a:r>
              <a:rPr lang="en-US" altLang="en-US" sz="28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altLang="en-US" sz="2800" noProof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5257800" y="938212"/>
            <a:ext cx="3873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>
            <a:off x="4953000" y="1951038"/>
            <a:ext cx="654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en-US" altLang="en-US" sz="3200" b="1" noProof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8345488" y="2624138"/>
            <a:ext cx="654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en-US" altLang="en-US" sz="3200" b="1" noProof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33" name="Text Box 9"/>
          <p:cNvSpPr txBox="1">
            <a:spLocks noChangeArrowheads="1"/>
          </p:cNvSpPr>
          <p:nvPr/>
        </p:nvSpPr>
        <p:spPr bwMode="auto">
          <a:xfrm>
            <a:off x="5486400" y="4084638"/>
            <a:ext cx="868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en-US" altLang="en-US" sz="3200" b="1" noProof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34" name="Text Box 10"/>
          <p:cNvSpPr txBox="1">
            <a:spLocks noChangeArrowheads="1"/>
          </p:cNvSpPr>
          <p:nvPr/>
        </p:nvSpPr>
        <p:spPr bwMode="auto">
          <a:xfrm>
            <a:off x="4724400" y="1946275"/>
            <a:ext cx="1524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altLang="en-US" sz="2800" b="1" noProof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8261350" y="2601912"/>
            <a:ext cx="8064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endParaRPr lang="en-US" altLang="en-US" sz="2800" b="1" noProof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3437" name="Text Box 13"/>
          <p:cNvSpPr txBox="1">
            <a:spLocks noChangeArrowheads="1"/>
          </p:cNvSpPr>
          <p:nvPr/>
        </p:nvSpPr>
        <p:spPr bwMode="auto">
          <a:xfrm>
            <a:off x="5486400" y="4079875"/>
            <a:ext cx="939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endParaRPr lang="en-US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03438" name="Text Box 14"/>
          <p:cNvSpPr txBox="1">
            <a:spLocks noChangeArrowheads="1"/>
          </p:cNvSpPr>
          <p:nvPr/>
        </p:nvSpPr>
        <p:spPr bwMode="auto">
          <a:xfrm>
            <a:off x="6019800" y="5151438"/>
            <a:ext cx="8683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 . .</a:t>
            </a:r>
            <a:endParaRPr lang="en-US" altLang="en-US" sz="3200" b="1" noProof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439" name="Text Box 15"/>
          <p:cNvSpPr txBox="1">
            <a:spLocks noChangeArrowheads="1"/>
          </p:cNvSpPr>
          <p:nvPr/>
        </p:nvSpPr>
        <p:spPr bwMode="auto">
          <a:xfrm>
            <a:off x="5943600" y="5151437"/>
            <a:ext cx="124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eaLnBrk="1" hangingPunct="1"/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endParaRPr lang="en-US" altLang="en-US" sz="3200" b="1" noProof="1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  <p:sndAc>
      <p:stSnd>
        <p:snd r:embed="rId3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85" decel="1000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385" decel="100000"/>
                                        <p:tgtEl>
                                          <p:spTgt spid="10343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385" fill="hold"/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385" fill="hold"/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03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03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6" grpId="0"/>
      <p:bldP spid="103429" grpId="0"/>
      <p:bldP spid="103430" grpId="0"/>
      <p:bldP spid="103431" grpId="0"/>
      <p:bldP spid="103433" grpId="0"/>
      <p:bldP spid="103434" grpId="0"/>
      <p:bldP spid="103435" grpId="0"/>
      <p:bldP spid="103437" grpId="0"/>
      <p:bldP spid="103438" grpId="0"/>
      <p:bldP spid="1034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152400" y="76200"/>
            <a:ext cx="5410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 (27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76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sgk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) 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304800" y="1295400"/>
            <a:ext cx="8610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>
                <a:solidFill>
                  <a:srgbClr val="006600"/>
                </a:solidFill>
                <a:latin typeface="Times New Roman" panose="02020603050405020304" pitchFamily="18" charset="0"/>
              </a:rPr>
              <a:t>a) 26 + (-6);        b) (-75) + 50;      c) 80 + (-220).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3962400" y="1995487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Giải</a:t>
            </a:r>
            <a:endParaRPr lang="en-US" altLang="en-US" sz="28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685800" y="2681288"/>
            <a:ext cx="6705600" cy="204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 26 + (-6) = + (26 – 6) = 20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 (-75) + 50 = - (75 – 50) = - 25    </a:t>
            </a:r>
          </a:p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3200" b="1">
                <a:solidFill>
                  <a:srgbClr val="0000CC"/>
                </a:solidFill>
                <a:latin typeface="Times New Roman" panose="02020603050405020304" pitchFamily="18" charset="0"/>
              </a:rPr>
              <a:t> 80 + (-220) = - (220 – 80) = - 140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  <p:bldP spid="942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Text Box 3"/>
          <p:cNvSpPr txBox="1">
            <a:spLocks noChangeArrowheads="1"/>
          </p:cNvSpPr>
          <p:nvPr/>
        </p:nvSpPr>
        <p:spPr bwMode="auto">
          <a:xfrm>
            <a:off x="152400" y="685800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 i="1" dirty="0" err="1">
                <a:latin typeface="Times New Roman" panose="02020603050405020304" pitchFamily="18" charset="0"/>
              </a:rPr>
              <a:t>Bổ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sung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thêm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“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”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hoặc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dấu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“</a:t>
            </a:r>
            <a:r>
              <a:rPr lang="en-US" altLang="en-US" sz="32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”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vào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trước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ô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vuông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để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kết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quả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latin typeface="Times New Roman" panose="02020603050405020304" pitchFamily="18" charset="0"/>
              </a:rPr>
              <a:t>đúng</a:t>
            </a:r>
            <a:r>
              <a:rPr lang="en-US" altLang="en-US" sz="3200" b="1" i="1" dirty="0">
                <a:latin typeface="Times New Roman" panose="02020603050405020304" pitchFamily="18" charset="0"/>
              </a:rPr>
              <a:t>.</a:t>
            </a:r>
            <a:endParaRPr lang="en-US" altLang="en-US" sz="3200" b="1" i="1" dirty="0">
              <a:latin typeface=".VnTime" panose="020B7200000000000000" pitchFamily="34" charset="0"/>
            </a:endParaRPr>
          </a:p>
        </p:txBody>
      </p:sp>
      <p:sp>
        <p:nvSpPr>
          <p:cNvPr id="99332" name="Text Box 4"/>
          <p:cNvSpPr txBox="1">
            <a:spLocks noChangeArrowheads="1"/>
          </p:cNvSpPr>
          <p:nvPr/>
        </p:nvSpPr>
        <p:spPr bwMode="auto">
          <a:xfrm>
            <a:off x="1371600" y="1828800"/>
            <a:ext cx="7620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a)  	  +  	   = </a:t>
            </a:r>
            <a:r>
              <a:rPr lang="en-US" altLang="en-US" sz="5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1</a:t>
            </a:r>
            <a:r>
              <a:rPr lang="en-US" alt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  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99333" name="Text Box 5"/>
          <p:cNvSpPr txBox="1">
            <a:spLocks noChangeArrowheads="1"/>
          </p:cNvSpPr>
          <p:nvPr/>
        </p:nvSpPr>
        <p:spPr bwMode="auto">
          <a:xfrm>
            <a:off x="2286000" y="1885950"/>
            <a:ext cx="1219200" cy="92333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99334" name="Text Box 6"/>
          <p:cNvSpPr txBox="1">
            <a:spLocks noChangeArrowheads="1"/>
          </p:cNvSpPr>
          <p:nvPr/>
        </p:nvSpPr>
        <p:spPr bwMode="auto">
          <a:xfrm>
            <a:off x="1447800" y="2782490"/>
            <a:ext cx="76200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b)  	  </a:t>
            </a:r>
            <a:r>
              <a:rPr lang="en-US" altLang="en-US" sz="5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US" altLang="en-US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   =  -1  	</a:t>
            </a:r>
          </a:p>
        </p:txBody>
      </p:sp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2667000" y="2810470"/>
            <a:ext cx="1219200" cy="92333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4572000" y="1905000"/>
            <a:ext cx="1219200" cy="92333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4572000" y="2791420"/>
            <a:ext cx="1219200" cy="923330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5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7</a:t>
            </a:r>
          </a:p>
        </p:txBody>
      </p:sp>
      <p:grpSp>
        <p:nvGrpSpPr>
          <p:cNvPr id="99338" name="Group 10"/>
          <p:cNvGrpSpPr>
            <a:grpSpLocks/>
          </p:cNvGrpSpPr>
          <p:nvPr/>
        </p:nvGrpSpPr>
        <p:grpSpPr bwMode="auto">
          <a:xfrm>
            <a:off x="2286000" y="1828803"/>
            <a:ext cx="2971800" cy="923926"/>
            <a:chOff x="1104" y="2064"/>
            <a:chExt cx="1872" cy="582"/>
          </a:xfrm>
        </p:grpSpPr>
        <p:sp>
          <p:nvSpPr>
            <p:cNvPr id="99339" name="Text Box 11"/>
            <p:cNvSpPr txBox="1">
              <a:spLocks noChangeArrowheads="1"/>
            </p:cNvSpPr>
            <p:nvPr/>
          </p:nvSpPr>
          <p:spPr bwMode="auto">
            <a:xfrm>
              <a:off x="2496" y="2064"/>
              <a:ext cx="480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</a:p>
          </p:txBody>
        </p:sp>
        <p:sp>
          <p:nvSpPr>
            <p:cNvPr id="99340" name="Text Box 12"/>
            <p:cNvSpPr txBox="1">
              <a:spLocks noChangeArrowheads="1"/>
            </p:cNvSpPr>
            <p:nvPr/>
          </p:nvSpPr>
          <p:spPr bwMode="auto">
            <a:xfrm>
              <a:off x="1104" y="2184"/>
              <a:ext cx="48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4000" b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</p:grpSp>
      <p:grpSp>
        <p:nvGrpSpPr>
          <p:cNvPr id="99341" name="Group 13"/>
          <p:cNvGrpSpPr>
            <a:grpSpLocks/>
          </p:cNvGrpSpPr>
          <p:nvPr/>
        </p:nvGrpSpPr>
        <p:grpSpPr bwMode="auto">
          <a:xfrm>
            <a:off x="2438400" y="2791424"/>
            <a:ext cx="2743200" cy="923926"/>
            <a:chOff x="1152" y="3312"/>
            <a:chExt cx="1728" cy="582"/>
          </a:xfrm>
        </p:grpSpPr>
        <p:sp>
          <p:nvSpPr>
            <p:cNvPr id="99342" name="Text Box 14"/>
            <p:cNvSpPr txBox="1">
              <a:spLocks noChangeArrowheads="1"/>
            </p:cNvSpPr>
            <p:nvPr/>
          </p:nvSpPr>
          <p:spPr bwMode="auto">
            <a:xfrm>
              <a:off x="1152" y="3312"/>
              <a:ext cx="480" cy="5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54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</a:p>
          </p:txBody>
        </p:sp>
        <p:sp>
          <p:nvSpPr>
            <p:cNvPr id="99343" name="Text Box 15"/>
            <p:cNvSpPr txBox="1">
              <a:spLocks noChangeArrowheads="1"/>
            </p:cNvSpPr>
            <p:nvPr/>
          </p:nvSpPr>
          <p:spPr bwMode="auto">
            <a:xfrm>
              <a:off x="2400" y="3408"/>
              <a:ext cx="48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40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+ </a:t>
              </a:r>
            </a:p>
          </p:txBody>
        </p:sp>
      </p:grp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152400" y="90488"/>
            <a:ext cx="1905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3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91000" y="21437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      )</a:t>
            </a:r>
            <a:endParaRPr lang="en-US" sz="28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3600" y="294382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      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302002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       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</TotalTime>
  <Words>1076</Words>
  <Application>Microsoft Office PowerPoint</Application>
  <PresentationFormat>On-screen Show (4:3)</PresentationFormat>
  <Paragraphs>220</Paragraphs>
  <Slides>17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DT: 0979940514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Vu Xuan Truong</dc:creator>
  <cp:lastModifiedBy>Admin</cp:lastModifiedBy>
  <cp:revision>94</cp:revision>
  <dcterms:created xsi:type="dcterms:W3CDTF">2010-11-16T12:54:34Z</dcterms:created>
  <dcterms:modified xsi:type="dcterms:W3CDTF">2019-12-30T02:50:45Z</dcterms:modified>
</cp:coreProperties>
</file>