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68" r:id="rId12"/>
    <p:sldId id="278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4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40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Kéo các tập hợp đã cho vào chỗ trống cho phù hợp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804208"/>
            <a:ext cx="9067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Ư(6)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………..         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Ư(9)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        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ƯC(6,9)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</a:t>
            </a:r>
            <a:endParaRPr lang="vi-VN" sz="24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4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Ư(7)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         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Ư(8)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         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ƯC(7,8)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</a:t>
            </a:r>
            <a:endParaRPr lang="vi-VN" sz="24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4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ƯC(4,6,8) =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……..</a:t>
            </a:r>
            <a:endParaRPr lang="vi-VN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1" y="804208"/>
            <a:ext cx="15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{1;2;3;6}         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799743"/>
            <a:ext cx="121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{1;3;9}         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24800" y="799743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{1;3}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1490008"/>
            <a:ext cx="99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{1;7}              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1" y="1490008"/>
            <a:ext cx="144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{1;2;4;8}       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24800" y="1490008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{1}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53947" y="2252008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{1,2}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600200" y="1629013"/>
            <a:ext cx="7543800" cy="2378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Học định nghĩa ước chung và bội chung</a:t>
            </a:r>
          </a:p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Nắm được cách tìm ƯC và BC theo định nghĩa </a:t>
            </a:r>
          </a:p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Làm bài tập 136,137,138 (trang 54,55- SGK)</a:t>
            </a:r>
            <a:endParaRPr lang="en-US" sz="2600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057400"/>
            <a:ext cx="1676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4729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smtClean="0">
                <a:solidFill>
                  <a:srgbClr val="C00000"/>
                </a:solidFill>
              </a:rPr>
              <a:t>I. ƯỚC CHUNG VÀ BỘI CHUNG</a:t>
            </a:r>
            <a:endParaRPr lang="en-US" sz="2400" b="1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528935"/>
            <a:ext cx="2178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smtClean="0">
                <a:solidFill>
                  <a:srgbClr val="C00000"/>
                </a:solidFill>
              </a:rPr>
              <a:t>1. Ước chung</a:t>
            </a:r>
            <a:endParaRPr lang="en-US" sz="2400" b="1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997803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</a:rPr>
              <a:t>Trong các phần tử của hai tập hợp Ư(4) và Ư(6) có những phần tử nào chung?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1759803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</a:rPr>
              <a:t>Các số 1 và 2 vừa là ước của 4, vừa là ước của 6. Ta nói chúng là ước chung của 4 và 6. 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2586335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</a:rPr>
              <a:t>Em hiểu ước chung của hai hay nhiều số là thế nào ?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30480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</a:rPr>
              <a:t>Ước chung của hai hay nhiều số là ước của tất cả các số đó 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35052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</a:rPr>
              <a:t>Tập hợp các ước chung của 4 và 6 được kí hiệu là ƯC(4,6)</a:t>
            </a:r>
            <a:endParaRPr lang="en-US" sz="2400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81000" y="4895671"/>
            <a:ext cx="8382000" cy="1200329"/>
            <a:chOff x="381000" y="4747736"/>
            <a:chExt cx="8382000" cy="1200329"/>
          </a:xfrm>
        </p:grpSpPr>
        <p:sp>
          <p:nvSpPr>
            <p:cNvPr id="14" name="Rectangle 13"/>
            <p:cNvSpPr/>
            <p:nvPr/>
          </p:nvSpPr>
          <p:spPr>
            <a:xfrm>
              <a:off x="381000" y="4747736"/>
              <a:ext cx="838200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smtClean="0">
                  <a:solidFill>
                    <a:srgbClr val="006600"/>
                  </a:solidFill>
                </a:rPr>
                <a:t>Tương tự ta cũng có : </a:t>
              </a:r>
            </a:p>
            <a:p>
              <a:r>
                <a:rPr lang="vi-VN" sz="2400" smtClean="0">
                  <a:solidFill>
                    <a:srgbClr val="006600"/>
                  </a:solidFill>
                </a:rPr>
                <a:t>x  </a:t>
              </a:r>
              <a:r>
                <a:rPr lang="en-US" sz="2400" smtClean="0">
                  <a:solidFill>
                    <a:srgbClr val="006600"/>
                  </a:solidFill>
                </a:rPr>
                <a:t>  </a:t>
              </a:r>
              <a:r>
                <a:rPr lang="vi-VN" sz="2400" smtClean="0">
                  <a:solidFill>
                    <a:srgbClr val="006600"/>
                  </a:solidFill>
                </a:rPr>
                <a:t>ƯC(a,b,c)</a:t>
              </a:r>
              <a:r>
                <a:rPr lang="en-US" sz="2400" smtClean="0">
                  <a:solidFill>
                    <a:srgbClr val="006600"/>
                  </a:solidFill>
                </a:rPr>
                <a:t> </a:t>
              </a:r>
              <a:r>
                <a:rPr lang="vi-VN" sz="2400" smtClean="0">
                  <a:solidFill>
                    <a:srgbClr val="006600"/>
                  </a:solidFill>
                </a:rPr>
                <a:t>nếu a chia hết cho x , b chia hết cho x và c chia hết cho x</a:t>
              </a:r>
              <a:endParaRPr lang="en-US" sz="2400">
                <a:solidFill>
                  <a:srgbClr val="006600"/>
                </a:solidFill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609600" y="5165724"/>
            <a:ext cx="236018" cy="3206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3" imgW="126720" imgH="126720" progId="Equation.DSMT4">
                    <p:embed/>
                  </p:oleObj>
                </mc:Choice>
                <mc:Fallback>
                  <p:oleObj name="Equation" r:id="rId3" imgW="126720" imgH="12672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65724"/>
                          <a:ext cx="236018" cy="3206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381000" y="4038600"/>
            <a:ext cx="8229600" cy="830997"/>
            <a:chOff x="381000" y="3890665"/>
            <a:chExt cx="8229600" cy="830997"/>
          </a:xfrm>
        </p:grpSpPr>
        <p:sp>
          <p:nvSpPr>
            <p:cNvPr id="13" name="Rectangle 12"/>
            <p:cNvSpPr/>
            <p:nvPr/>
          </p:nvSpPr>
          <p:spPr>
            <a:xfrm>
              <a:off x="381000" y="3890665"/>
              <a:ext cx="8229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Tổng quát : (x    ƯC(a,b) nếu a chia hết cho x  và  b chia hết cho x</a:t>
              </a:r>
              <a:endParaRPr lang="en-US" sz="24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2" name="Object 4"/>
            <p:cNvGraphicFramePr>
              <a:graphicFrameLocks noChangeAspect="1"/>
            </p:cNvGraphicFramePr>
            <p:nvPr/>
          </p:nvGraphicFramePr>
          <p:xfrm>
            <a:off x="2354262" y="4038600"/>
            <a:ext cx="236538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5" imgW="126720" imgH="126720" progId="Equation.DSMT4">
                    <p:embed/>
                  </p:oleObj>
                </mc:Choice>
                <mc:Fallback>
                  <p:oleObj name="Equation" r:id="rId5" imgW="126720" imgH="12672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4262" y="4038600"/>
                          <a:ext cx="236538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04800"/>
            <a:ext cx="784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</a:rPr>
              <a:t>Trong các tập hợp sau, tập hợp nào viết đúng ?</a:t>
            </a: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1066800"/>
            <a:ext cx="27799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Ư(4) = {1;2;4}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5973" y="1676400"/>
            <a:ext cx="3379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Ư(6) = {1;2;3;4;6}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2362200"/>
            <a:ext cx="4079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Ư(12) = {1;2;3;4;6;12}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43200" y="3048000"/>
            <a:ext cx="5537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Ư(30) = {2;3;4;5;6;10;15;20;30}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10668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23622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8600"/>
            <a:ext cx="5125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Khẳng định sau đúng hay sai ?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7000" y="990600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ƯC(16,40)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1752600"/>
            <a:ext cx="3488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ƯC(12,18,30)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2526268"/>
            <a:ext cx="3488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ƯC(16,30,18)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429000" y="1066800"/>
          <a:ext cx="304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066800"/>
                        <a:ext cx="3048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429000" y="1889125"/>
          <a:ext cx="304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89125"/>
                        <a:ext cx="3048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29000" y="2590800"/>
          <a:ext cx="304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90800"/>
                        <a:ext cx="3048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2667000" y="9906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667000" y="17526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các phẩn tử của hai tập hợp B(4) và B(6) có những phần tử nào chung?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226403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 số 0;12;24 .. vừa là bội của 4, vừa là bội của 6. Ta nói chúng là bội chung của 4 và 6 .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133600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 hiểu bội chung của hai hay nhiều số là thế nào?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667000"/>
            <a:ext cx="838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Bội chung của hai hay nhiều số là bội của tất cả các số đó 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272135"/>
            <a:ext cx="807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hợp các bội chung của 4 và 6 được kí hiệu là BC(4,6)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3817203"/>
            <a:ext cx="8305800" cy="830997"/>
            <a:chOff x="304800" y="3817203"/>
            <a:chExt cx="8305800" cy="830997"/>
          </a:xfrm>
        </p:grpSpPr>
        <p:sp>
          <p:nvSpPr>
            <p:cNvPr id="9" name="Rectangle 8"/>
            <p:cNvSpPr/>
            <p:nvPr/>
          </p:nvSpPr>
          <p:spPr>
            <a:xfrm>
              <a:off x="304800" y="3817203"/>
              <a:ext cx="83058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Tổng quát : x    BC(a,b)  nếu x chia hết cho a  và  x chia hết cho b</a:t>
              </a:r>
              <a:endParaRPr lang="en-US" sz="24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2209800" y="3886200"/>
            <a:ext cx="3810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Equation" r:id="rId3" imgW="126720" imgH="126720" progId="Equation.DSMT4">
                    <p:embed/>
                  </p:oleObj>
                </mc:Choice>
                <mc:Fallback>
                  <p:oleObj name="Equation" r:id="rId3" imgW="126720" imgH="12672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9800" y="3886200"/>
                          <a:ext cx="3810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12"/>
          <p:cNvGrpSpPr/>
          <p:nvPr/>
        </p:nvGrpSpPr>
        <p:grpSpPr>
          <a:xfrm>
            <a:off x="304800" y="4667071"/>
            <a:ext cx="8077200" cy="1200329"/>
            <a:chOff x="304800" y="4667071"/>
            <a:chExt cx="8077200" cy="1200329"/>
          </a:xfrm>
        </p:grpSpPr>
        <p:sp>
          <p:nvSpPr>
            <p:cNvPr id="10" name="Rectangle 9"/>
            <p:cNvSpPr/>
            <p:nvPr/>
          </p:nvSpPr>
          <p:spPr>
            <a:xfrm>
              <a:off x="304800" y="4667071"/>
              <a:ext cx="807720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Tương tự ta cũng có : </a:t>
              </a:r>
            </a:p>
            <a:p>
              <a:r>
                <a:rPr lang="vi-VN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lang="vi-VN" sz="24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BC(a,b,c) nếu x chia hết cho a , x chia hết cho b và x chia hết cho c</a:t>
              </a:r>
              <a:endParaRPr lang="en-US" sz="24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099" name="Object 3"/>
            <p:cNvGraphicFramePr>
              <a:graphicFrameLocks noChangeAspect="1"/>
            </p:cNvGraphicFramePr>
            <p:nvPr/>
          </p:nvGraphicFramePr>
          <p:xfrm>
            <a:off x="609600" y="5105400"/>
            <a:ext cx="3810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Equation" r:id="rId5" imgW="126720" imgH="126720" progId="Equation.DSMT4">
                    <p:embed/>
                  </p:oleObj>
                </mc:Choice>
                <mc:Fallback>
                  <p:oleObj name="Equation" r:id="rId5" imgW="126720" imgH="12672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5400"/>
                          <a:ext cx="3810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các tập hợp sau, tập hợp nào viết đúng ?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1066800"/>
            <a:ext cx="5809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 B(4) = {0;4;8;12;16;20;24;28;.....}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1752600"/>
            <a:ext cx="5910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B(6) = {0;6;12;15;18;24;30;36;....}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2438400"/>
            <a:ext cx="4910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3. B(12) = {0;12;24;36;48;.....}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33600" y="3124200"/>
            <a:ext cx="4810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4. B(30) = {30;60;90;120;.....}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133600" y="10668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33600" y="24384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5125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Khẳng định sau đúng hay sai ?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124200" y="914400"/>
            <a:ext cx="2521844" cy="523220"/>
            <a:chOff x="3124200" y="914400"/>
            <a:chExt cx="2521844" cy="523220"/>
          </a:xfrm>
        </p:grpSpPr>
        <p:sp>
          <p:nvSpPr>
            <p:cNvPr id="5" name="Rectangle 4"/>
            <p:cNvSpPr/>
            <p:nvPr/>
          </p:nvSpPr>
          <p:spPr>
            <a:xfrm>
              <a:off x="3124200" y="914400"/>
              <a:ext cx="252184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1. 36   BC(4,6)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3962400" y="990600"/>
            <a:ext cx="355600" cy="3206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8" name="Equation" r:id="rId3" imgW="126720" imgH="126720" progId="Equation.DSMT4">
                    <p:embed/>
                  </p:oleObj>
                </mc:Choice>
                <mc:Fallback>
                  <p:oleObj name="Equation" r:id="rId3" imgW="126720" imgH="12672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990600"/>
                          <a:ext cx="355600" cy="3206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3124200" y="1676400"/>
            <a:ext cx="2521844" cy="523220"/>
            <a:chOff x="3124200" y="1676400"/>
            <a:chExt cx="2521844" cy="523220"/>
          </a:xfrm>
        </p:grpSpPr>
        <p:sp>
          <p:nvSpPr>
            <p:cNvPr id="6" name="Rectangle 5"/>
            <p:cNvSpPr/>
            <p:nvPr/>
          </p:nvSpPr>
          <p:spPr>
            <a:xfrm>
              <a:off x="3124200" y="1676400"/>
              <a:ext cx="252184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2. 32   BC(4,6)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123" name="Object 3"/>
            <p:cNvGraphicFramePr>
              <a:graphicFrameLocks noChangeAspect="1"/>
            </p:cNvGraphicFramePr>
            <p:nvPr/>
          </p:nvGraphicFramePr>
          <p:xfrm>
            <a:off x="3962400" y="1752600"/>
            <a:ext cx="3556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name="Equation" r:id="rId5" imgW="126720" imgH="126720" progId="Equation.DSMT4">
                    <p:embed/>
                  </p:oleObj>
                </mc:Choice>
                <mc:Fallback>
                  <p:oleObj name="Equation" r:id="rId5" imgW="126720" imgH="12672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1752600"/>
                          <a:ext cx="3556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3124200" y="2372380"/>
            <a:ext cx="3021981" cy="523220"/>
            <a:chOff x="3124200" y="2372380"/>
            <a:chExt cx="3021981" cy="523220"/>
          </a:xfrm>
        </p:grpSpPr>
        <p:sp>
          <p:nvSpPr>
            <p:cNvPr id="7" name="Rectangle 6"/>
            <p:cNvSpPr/>
            <p:nvPr/>
          </p:nvSpPr>
          <p:spPr>
            <a:xfrm>
              <a:off x="3124200" y="2372380"/>
              <a:ext cx="30219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3. 60   BC(4,30,6)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124" name="Object 4"/>
            <p:cNvGraphicFramePr>
              <a:graphicFrameLocks noChangeAspect="1"/>
            </p:cNvGraphicFramePr>
            <p:nvPr/>
          </p:nvGraphicFramePr>
          <p:xfrm>
            <a:off x="3962400" y="2448580"/>
            <a:ext cx="3556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0" name="Equation" r:id="rId6" imgW="126720" imgH="126720" progId="Equation.DSMT4">
                    <p:embed/>
                  </p:oleObj>
                </mc:Choice>
                <mc:Fallback>
                  <p:oleObj name="Equation" r:id="rId6" imgW="126720" imgH="12672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2448580"/>
                          <a:ext cx="3556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Oval 13"/>
          <p:cNvSpPr/>
          <p:nvPr/>
        </p:nvSpPr>
        <p:spPr>
          <a:xfrm>
            <a:off x="3124200" y="9144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124200" y="23622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553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latin typeface="Arial" pitchFamily="34" charset="0"/>
                <a:cs typeface="Arial" pitchFamily="34" charset="0"/>
              </a:rPr>
              <a:t>Tập hợp ƯC(4,6) = {1;2} minh họa bằng phần màu vàng như hình vẽ gọi là giao của hai tập hợp Ư(4) và Ư(6) 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E:\F\Cap 2_Moi\Toan\Toan So học 6 them\chuong I\Bai 16. Uoc chung va Boi chung\Data\image_paste_1210141454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5137" y="0"/>
            <a:ext cx="2328863" cy="180022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1295400"/>
            <a:ext cx="647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Giao của hai tập hợp là một tập hợp gồm các phần tử chung của hai tập hợp đó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286000"/>
            <a:ext cx="914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Kí hiệu giao của hai tập hợp A và B là AnB)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895600"/>
            <a:ext cx="7391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latin typeface="Arial" pitchFamily="34" charset="0"/>
                <a:cs typeface="Arial" pitchFamily="34" charset="0"/>
              </a:rPr>
              <a:t>ƯC(4,6) = Ư(4)nƯ(6)   ; BC(4,6) = B(4)nB(6)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429000"/>
            <a:ext cx="58388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latin typeface="Arial" pitchFamily="34" charset="0"/>
                <a:cs typeface="Arial" pitchFamily="34" charset="0"/>
              </a:rPr>
              <a:t>Ví dụ: Tìm giao của các tập hợp sau :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038600"/>
            <a:ext cx="56005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smtClean="0">
                <a:latin typeface="Arial" pitchFamily="34" charset="0"/>
                <a:cs typeface="Arial" pitchFamily="34" charset="0"/>
              </a:rPr>
              <a:t>a) A = {3;4;6;7;10} , B = {4;6;10;11} . 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4724400"/>
            <a:ext cx="40294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smtClean="0">
                <a:latin typeface="Arial" pitchFamily="34" charset="0"/>
                <a:cs typeface="Arial" pitchFamily="34" charset="0"/>
              </a:rPr>
              <a:t>b) X = {a,b,m,n} ; Y = {x,y}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0" y="4038600"/>
            <a:ext cx="28841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AnB = {4;6;10}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14800" y="4724400"/>
            <a:ext cx="1930721" cy="492443"/>
            <a:chOff x="4114800" y="4724400"/>
            <a:chExt cx="1930721" cy="492443"/>
          </a:xfrm>
        </p:grpSpPr>
        <p:sp>
          <p:nvSpPr>
            <p:cNvPr id="13" name="Rectangle 12"/>
            <p:cNvSpPr/>
            <p:nvPr/>
          </p:nvSpPr>
          <p:spPr>
            <a:xfrm>
              <a:off x="4114800" y="4724400"/>
              <a:ext cx="193072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26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=&gt; XnY = O</a:t>
              </a:r>
              <a:endParaRPr lang="en-US" sz="26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5600700" y="4914900"/>
              <a:ext cx="3810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3760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BÀI TẬP ÁP DỤNG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219200"/>
            <a:ext cx="6934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4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ƯC(12,18)                   b) 6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ƯC(12,18)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 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ƯC(4,6,8)                   d) 4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ƯC(4,6,8)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e) 80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BC(20,30)                  g) 60 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BC(20,30)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h) 12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BC(4,6,8)                    i) 24  </a:t>
            </a: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BC(4,6,8)</a:t>
            </a:r>
            <a:endParaRPr lang="vi-VN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685800"/>
            <a:ext cx="6629400" cy="513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371600" y="1419224"/>
          <a:ext cx="381000" cy="333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" imgW="126720" imgH="152280" progId="Equation.DSMT4">
                  <p:embed/>
                </p:oleObj>
              </mc:Choice>
              <mc:Fallback>
                <p:oleObj name="Equation" r:id="rId4" imgW="126720" imgH="152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19224"/>
                        <a:ext cx="381000" cy="3333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371600" y="1981200"/>
          <a:ext cx="304800" cy="274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304800" cy="274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524000" y="2486025"/>
          <a:ext cx="381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8" imgW="126720" imgH="152280" progId="Equation.DSMT4">
                  <p:embed/>
                </p:oleObj>
              </mc:Choice>
              <mc:Fallback>
                <p:oleObj name="Equation" r:id="rId8" imgW="126720" imgH="152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86025"/>
                        <a:ext cx="3810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3048000"/>
          <a:ext cx="381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0" imgW="126720" imgH="152280" progId="Equation.DSMT4">
                  <p:embed/>
                </p:oleObj>
              </mc:Choice>
              <mc:Fallback>
                <p:oleObj name="Equation" r:id="rId10" imgW="126720" imgH="152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3810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257800" y="1447800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1" imgW="126720" imgH="126720" progId="Equation.DSMT4">
                  <p:embed/>
                </p:oleObj>
              </mc:Choice>
              <mc:Fallback>
                <p:oleObj name="Equation" r:id="rId11" imgW="126720" imgH="126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447800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105400" y="1952625"/>
          <a:ext cx="381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2" imgW="126720" imgH="152280" progId="Equation.DSMT4">
                  <p:embed/>
                </p:oleObj>
              </mc:Choice>
              <mc:Fallback>
                <p:oleObj name="Equation" r:id="rId12" imgW="126720" imgH="152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52625"/>
                        <a:ext cx="3810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410200" y="2544762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3" imgW="126720" imgH="126720" progId="Equation.DSMT4">
                  <p:embed/>
                </p:oleObj>
              </mc:Choice>
              <mc:Fallback>
                <p:oleObj name="Equation" r:id="rId13" imgW="126720" imgH="1267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544762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410200" y="3078163"/>
          <a:ext cx="3048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4" imgW="126720" imgH="126720" progId="Equation.DSMT4">
                  <p:embed/>
                </p:oleObj>
              </mc:Choice>
              <mc:Fallback>
                <p:oleObj name="Equation" r:id="rId14" imgW="126720" imgH="126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078163"/>
                        <a:ext cx="304800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1&quot;/&gt;&lt;property id=&quot;20307&quot; value=&quot;268&quot;/&gt;&lt;/object&gt;&lt;object type=&quot;3&quot; unique_id=&quot;10468&quot;&gt;&lt;property id=&quot;20148&quot; value=&quot;5&quot;/&gt;&lt;property id=&quot;20300&quot; value=&quot;Slide 12&quot;/&gt;&lt;property id=&quot;20307&quot; value=&quot;278&quot;/&gt;&lt;/object&gt;&lt;object type=&quot;3&quot; unique_id=&quot;11202&quot;&gt;&lt;property id=&quot;20148&quot; value=&quot;5&quot;/&gt;&lt;property id=&quot;20300&quot; value=&quot;Slide 2&quot;/&gt;&lt;property id=&quot;20307&quot; value=&quot;279&quot;/&gt;&lt;/object&gt;&lt;object type=&quot;3&quot; unique_id=&quot;11203&quot;&gt;&lt;property id=&quot;20148&quot; value=&quot;5&quot;/&gt;&lt;property id=&quot;20300&quot; value=&quot;Slide 3&quot;/&gt;&lt;property id=&quot;20307&quot; value=&quot;280&quot;/&gt;&lt;/object&gt;&lt;object type=&quot;3&quot; unique_id=&quot;11204&quot;&gt;&lt;property id=&quot;20148&quot; value=&quot;5&quot;/&gt;&lt;property id=&quot;20300&quot; value=&quot;Slide 4&quot;/&gt;&lt;property id=&quot;20307&quot; value=&quot;281&quot;/&gt;&lt;/object&gt;&lt;object type=&quot;3&quot; unique_id=&quot;11239&quot;&gt;&lt;property id=&quot;20148&quot; value=&quot;5&quot;/&gt;&lt;property id=&quot;20300&quot; value=&quot;Slide 5&quot;/&gt;&lt;property id=&quot;20307&quot; value=&quot;282&quot;/&gt;&lt;/object&gt;&lt;object type=&quot;3&quot; unique_id=&quot;11267&quot;&gt;&lt;property id=&quot;20148&quot; value=&quot;5&quot;/&gt;&lt;property id=&quot;20300&quot; value=&quot;Slide 6&quot;/&gt;&lt;property id=&quot;20307&quot; value=&quot;283&quot;/&gt;&lt;/object&gt;&lt;object type=&quot;3&quot; unique_id=&quot;11308&quot;&gt;&lt;property id=&quot;20148&quot; value=&quot;5&quot;/&gt;&lt;property id=&quot;20300&quot; value=&quot;Slide 7&quot;/&gt;&lt;property id=&quot;20307&quot; value=&quot;284&quot;/&gt;&lt;/object&gt;&lt;object type=&quot;3&quot; unique_id=&quot;11309&quot;&gt;&lt;property id=&quot;20148&quot; value=&quot;5&quot;/&gt;&lt;property id=&quot;20300&quot; value=&quot;Slide 8&quot;/&gt;&lt;property id=&quot;20307&quot; value=&quot;285&quot;/&gt;&lt;/object&gt;&lt;object type=&quot;3&quot; unique_id=&quot;11358&quot;&gt;&lt;property id=&quot;20148&quot; value=&quot;5&quot;/&gt;&lt;property id=&quot;20300&quot; value=&quot;Slide 9&quot;/&gt;&lt;property id=&quot;20307&quot; value=&quot;286&quot;/&gt;&lt;/object&gt;&lt;object type=&quot;3&quot; unique_id=&quot;11359&quot;&gt;&lt;property id=&quot;20148&quot; value=&quot;5&quot;/&gt;&lt;property id=&quot;20300&quot; value=&quot;Slide 10&quot;/&gt;&lt;property id=&quot;20307&quot; value=&quot;287&quot;/&gt;&lt;/object&gt;&lt;/object&gt;&lt;/object&gt;&lt;/database&gt;"/>
  <p:tag name="ISPRING_RESOURCE_PATHS_HASH_PRESENTER" val="497bc424d27db3d1da4f479efddcc73784b87bb"/>
  <p:tag name="SECTOMILLISECCONVERTED" val="1"/>
  <p:tag name="GENSWF_OUTPUT_FILE_NAME" val="34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678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16. Uoc chung va Boi chung</dc:title>
  <dc:creator>Mr Diep</dc:creator>
  <cp:lastModifiedBy>Admin</cp:lastModifiedBy>
  <cp:revision>103</cp:revision>
  <dcterms:created xsi:type="dcterms:W3CDTF">2017-05-08T01:13:54Z</dcterms:created>
  <dcterms:modified xsi:type="dcterms:W3CDTF">2019-08-30T03:22:46Z</dcterms:modified>
</cp:coreProperties>
</file>