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9" r:id="rId3"/>
    <p:sldId id="280" r:id="rId4"/>
    <p:sldId id="281" r:id="rId5"/>
    <p:sldId id="282" r:id="rId6"/>
    <p:sldId id="283" r:id="rId7"/>
    <p:sldId id="284" r:id="rId8"/>
    <p:sldId id="285" r:id="rId9"/>
    <p:sldId id="286" r:id="rId10"/>
    <p:sldId id="287" r:id="rId11"/>
    <p:sldId id="288" r:id="rId12"/>
    <p:sldId id="268" r:id="rId13"/>
    <p:sldId id="278"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CC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64885-FC42-460B-8912-75144D41382A}" type="datetimeFigureOut">
              <a:rPr lang="en-US" smtClean="0"/>
              <a:pPr/>
              <a:t>8/30/2019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9FF7B5-C52C-47E8-B44A-ECF5D6838467}" type="slidenum">
              <a:rPr lang="en-US" smtClean="0"/>
              <a:pPr/>
              <a:t>‹#›</a:t>
            </a:fld>
            <a:endParaRPr lang="en-US"/>
          </a:p>
        </p:txBody>
      </p:sp>
    </p:spTree>
    <p:extLst>
      <p:ext uri="{BB962C8B-B14F-4D97-AF65-F5344CB8AC3E}">
        <p14:creationId xmlns:p14="http://schemas.microsoft.com/office/powerpoint/2010/main" val="2276861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59FF7B5-C52C-47E8-B44A-ECF5D6838467}"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      = 100 : {2 . 25}    = 2</a:t>
            </a:r>
            <a:endParaRPr lang="en-US"/>
          </a:p>
        </p:txBody>
      </p:sp>
      <p:sp>
        <p:nvSpPr>
          <p:cNvPr id="4" name="Slide Number Placeholder 3"/>
          <p:cNvSpPr>
            <a:spLocks noGrp="1"/>
          </p:cNvSpPr>
          <p:nvPr>
            <p:ph type="sldNum" sz="quarter" idx="10"/>
          </p:nvPr>
        </p:nvSpPr>
        <p:spPr/>
        <p:txBody>
          <a:bodyPr/>
          <a:lstStyle/>
          <a:p>
            <a:fld id="{659FF7B5-C52C-47E8-B44A-ECF5D6838467}"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B20695-954E-45FC-904B-77EDCF567417}"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B20695-954E-45FC-904B-77EDCF567417}"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B20695-954E-45FC-904B-77EDCF567417}"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B20695-954E-45FC-904B-77EDCF567417}"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B20695-954E-45FC-904B-77EDCF567417}" type="datetimeFigureOut">
              <a:rPr lang="en-US" smtClean="0"/>
              <a:pPr/>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B20695-954E-45FC-904B-77EDCF567417}"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B20695-954E-45FC-904B-77EDCF567417}" type="datetimeFigureOut">
              <a:rPr lang="en-US" smtClean="0"/>
              <a:pPr/>
              <a:t>8/30/2019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B20695-954E-45FC-904B-77EDCF567417}" type="datetimeFigureOut">
              <a:rPr lang="en-US" smtClean="0"/>
              <a:pPr/>
              <a:t>8/30/2019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B20695-954E-45FC-904B-77EDCF567417}" type="datetimeFigureOut">
              <a:rPr lang="en-US" smtClean="0"/>
              <a:pPr/>
              <a:t>8/30/2019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20695-954E-45FC-904B-77EDCF567417}"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B20695-954E-45FC-904B-77EDCF567417}" type="datetimeFigureOut">
              <a:rPr lang="en-US" smtClean="0"/>
              <a:pPr/>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28F9-2CA9-4F7B-AD9C-7B60B06A85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B20695-954E-45FC-904B-77EDCF567417}" type="datetimeFigureOut">
              <a:rPr lang="en-US" smtClean="0"/>
              <a:pPr/>
              <a:t>8/30/2019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228F9-2CA9-4F7B-AD9C-7B60B06A85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090455"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3913892" cy="523220"/>
          </a:xfrm>
          <a:prstGeom prst="rect">
            <a:avLst/>
          </a:prstGeom>
        </p:spPr>
        <p:txBody>
          <a:bodyPr wrap="none">
            <a:spAutoFit/>
          </a:bodyPr>
          <a:lstStyle/>
          <a:p>
            <a:r>
              <a:rPr lang="en-US" sz="2800" b="1" smtClean="0">
                <a:solidFill>
                  <a:srgbClr val="C00000"/>
                </a:solidFill>
                <a:latin typeface="Arial" pitchFamily="34" charset="0"/>
                <a:cs typeface="Arial" pitchFamily="34" charset="0"/>
              </a:rPr>
              <a:t>IV. BÀI TẬP CỦNG CỐ</a:t>
            </a:r>
            <a:endParaRPr lang="en-US" sz="2800" b="1">
              <a:solidFill>
                <a:srgbClr val="C00000"/>
              </a:solidFill>
              <a:latin typeface="Arial" pitchFamily="34" charset="0"/>
              <a:cs typeface="Arial" pitchFamily="34" charset="0"/>
            </a:endParaRPr>
          </a:p>
        </p:txBody>
      </p:sp>
      <p:sp>
        <p:nvSpPr>
          <p:cNvPr id="5" name="Rectangle 4"/>
          <p:cNvSpPr/>
          <p:nvPr/>
        </p:nvSpPr>
        <p:spPr>
          <a:xfrm>
            <a:off x="533400" y="695980"/>
            <a:ext cx="2002471" cy="523220"/>
          </a:xfrm>
          <a:prstGeom prst="rect">
            <a:avLst/>
          </a:prstGeom>
        </p:spPr>
        <p:txBody>
          <a:bodyPr wrap="none">
            <a:spAutoFit/>
          </a:bodyPr>
          <a:lstStyle/>
          <a:p>
            <a:r>
              <a:rPr lang="en-US" sz="2800" smtClean="0">
                <a:solidFill>
                  <a:srgbClr val="C00000"/>
                </a:solidFill>
                <a:latin typeface="Arial" pitchFamily="34" charset="0"/>
                <a:cs typeface="Arial" pitchFamily="34" charset="0"/>
              </a:rPr>
              <a:t>1. Bài tập 1</a:t>
            </a:r>
            <a:endParaRPr lang="en-US" sz="2800">
              <a:solidFill>
                <a:srgbClr val="C00000"/>
              </a:solidFill>
              <a:latin typeface="Arial" pitchFamily="34" charset="0"/>
              <a:cs typeface="Arial" pitchFamily="34" charset="0"/>
            </a:endParaRPr>
          </a:p>
        </p:txBody>
      </p:sp>
      <p:sp>
        <p:nvSpPr>
          <p:cNvPr id="7" name="Rectangle 6"/>
          <p:cNvSpPr/>
          <p:nvPr/>
        </p:nvSpPr>
        <p:spPr>
          <a:xfrm>
            <a:off x="762000" y="1219200"/>
            <a:ext cx="4921540"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Tính giá trị các biểu thức sau:</a:t>
            </a:r>
            <a:endParaRPr lang="en-US" sz="2800">
              <a:solidFill>
                <a:srgbClr val="FF0000"/>
              </a:solidFill>
              <a:latin typeface="Arial" pitchFamily="34" charset="0"/>
              <a:cs typeface="Arial" pitchFamily="34" charset="0"/>
            </a:endParaRPr>
          </a:p>
        </p:txBody>
      </p:sp>
      <p:sp>
        <p:nvSpPr>
          <p:cNvPr id="8" name="Rectangle 7"/>
          <p:cNvSpPr/>
          <p:nvPr/>
        </p:nvSpPr>
        <p:spPr>
          <a:xfrm>
            <a:off x="3200400" y="1828800"/>
            <a:ext cx="3429000" cy="3970318"/>
          </a:xfrm>
          <a:prstGeom prst="rect">
            <a:avLst/>
          </a:prstGeom>
        </p:spPr>
        <p:txBody>
          <a:bodyPr wrap="square">
            <a:spAutoFit/>
          </a:bodyPr>
          <a:lstStyle/>
          <a:p>
            <a:r>
              <a:rPr lang="en-US" sz="2800" smtClean="0">
                <a:solidFill>
                  <a:srgbClr val="0000CC"/>
                </a:solidFill>
                <a:latin typeface="Arial" pitchFamily="34" charset="0"/>
                <a:cs typeface="Arial" pitchFamily="34" charset="0"/>
              </a:rPr>
              <a:t>a) 48-32+8 = ?</a:t>
            </a:r>
          </a:p>
          <a:p>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 ……….</a:t>
            </a:r>
          </a:p>
          <a:p>
            <a:r>
              <a:rPr lang="en-US" sz="2800" smtClean="0">
                <a:solidFill>
                  <a:srgbClr val="0000CC"/>
                </a:solidFill>
                <a:latin typeface="Arial" pitchFamily="34" charset="0"/>
                <a:cs typeface="Arial" pitchFamily="34" charset="0"/>
              </a:rPr>
              <a:t>= ………</a:t>
            </a:r>
          </a:p>
          <a:p>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b) 60 : 2.5 = ?</a:t>
            </a:r>
          </a:p>
          <a:p>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 ………..</a:t>
            </a:r>
          </a:p>
          <a:p>
            <a:r>
              <a:rPr lang="en-US" sz="2800" smtClean="0">
                <a:solidFill>
                  <a:srgbClr val="0000CC"/>
                </a:solidFill>
                <a:latin typeface="Arial" pitchFamily="34" charset="0"/>
                <a:cs typeface="Arial" pitchFamily="34" charset="0"/>
              </a:rPr>
              <a:t>= ……….</a:t>
            </a:r>
            <a:endParaRPr lang="en-US" sz="2800">
              <a:solidFill>
                <a:srgbClr val="0000CC"/>
              </a:solidFill>
              <a:latin typeface="Arial" pitchFamily="34" charset="0"/>
              <a:cs typeface="Arial" pitchFamily="34" charset="0"/>
            </a:endParaRPr>
          </a:p>
        </p:txBody>
      </p:sp>
      <p:sp>
        <p:nvSpPr>
          <p:cNvPr id="9" name="Rectangle 8"/>
          <p:cNvSpPr/>
          <p:nvPr/>
        </p:nvSpPr>
        <p:spPr>
          <a:xfrm>
            <a:off x="3581400" y="2667000"/>
            <a:ext cx="995785"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16+8</a:t>
            </a:r>
            <a:endParaRPr lang="en-US" sz="2800">
              <a:solidFill>
                <a:srgbClr val="FF0000"/>
              </a:solidFill>
            </a:endParaRPr>
          </a:p>
        </p:txBody>
      </p:sp>
      <p:sp>
        <p:nvSpPr>
          <p:cNvPr id="10" name="Rectangle 9"/>
          <p:cNvSpPr/>
          <p:nvPr/>
        </p:nvSpPr>
        <p:spPr>
          <a:xfrm>
            <a:off x="3733800" y="3124200"/>
            <a:ext cx="58541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24</a:t>
            </a:r>
            <a:endParaRPr lang="en-US" sz="2800">
              <a:solidFill>
                <a:srgbClr val="FF0000"/>
              </a:solidFill>
            </a:endParaRPr>
          </a:p>
        </p:txBody>
      </p:sp>
      <p:sp>
        <p:nvSpPr>
          <p:cNvPr id="11" name="Rectangle 10"/>
          <p:cNvSpPr/>
          <p:nvPr/>
        </p:nvSpPr>
        <p:spPr>
          <a:xfrm>
            <a:off x="3733800" y="4800600"/>
            <a:ext cx="984565"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30 .5</a:t>
            </a:r>
            <a:endParaRPr lang="en-US" sz="2800">
              <a:solidFill>
                <a:srgbClr val="FF0000"/>
              </a:solidFill>
            </a:endParaRPr>
          </a:p>
        </p:txBody>
      </p:sp>
      <p:sp>
        <p:nvSpPr>
          <p:cNvPr id="12" name="Rectangle 11"/>
          <p:cNvSpPr/>
          <p:nvPr/>
        </p:nvSpPr>
        <p:spPr>
          <a:xfrm>
            <a:off x="3733800" y="5257800"/>
            <a:ext cx="78579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150</a:t>
            </a:r>
            <a:endParaRPr lang="en-US" sz="28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heckerboard(across)">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2082621" cy="523220"/>
          </a:xfrm>
          <a:prstGeom prst="rect">
            <a:avLst/>
          </a:prstGeom>
        </p:spPr>
        <p:txBody>
          <a:bodyPr wrap="none">
            <a:spAutoFit/>
          </a:bodyPr>
          <a:lstStyle/>
          <a:p>
            <a:r>
              <a:rPr lang="en-US" sz="2800" b="1" smtClean="0">
                <a:solidFill>
                  <a:srgbClr val="C00000"/>
                </a:solidFill>
                <a:latin typeface="Arial" pitchFamily="34" charset="0"/>
                <a:cs typeface="Arial" pitchFamily="34" charset="0"/>
              </a:rPr>
              <a:t>2. Bài tập 2</a:t>
            </a:r>
            <a:endParaRPr lang="en-US" sz="2800" b="1">
              <a:solidFill>
                <a:srgbClr val="C00000"/>
              </a:solidFill>
              <a:latin typeface="Arial" pitchFamily="34" charset="0"/>
              <a:cs typeface="Arial" pitchFamily="34" charset="0"/>
            </a:endParaRPr>
          </a:p>
        </p:txBody>
      </p:sp>
      <p:sp>
        <p:nvSpPr>
          <p:cNvPr id="5" name="Rectangle 4"/>
          <p:cNvSpPr/>
          <p:nvPr/>
        </p:nvSpPr>
        <p:spPr>
          <a:xfrm>
            <a:off x="609600" y="685800"/>
            <a:ext cx="424186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Tính giá trị các biểu thức:</a:t>
            </a:r>
            <a:endParaRPr lang="en-US" sz="2800">
              <a:solidFill>
                <a:srgbClr val="FF0000"/>
              </a:solidFill>
              <a:latin typeface="Arial" pitchFamily="34" charset="0"/>
              <a:cs typeface="Arial" pitchFamily="34" charset="0"/>
            </a:endParaRPr>
          </a:p>
        </p:txBody>
      </p:sp>
      <p:sp>
        <p:nvSpPr>
          <p:cNvPr id="6" name="Rectangle 5"/>
          <p:cNvSpPr/>
          <p:nvPr/>
        </p:nvSpPr>
        <p:spPr>
          <a:xfrm>
            <a:off x="2362200" y="1287482"/>
            <a:ext cx="6096000" cy="3539430"/>
          </a:xfrm>
          <a:prstGeom prst="rect">
            <a:avLst/>
          </a:prstGeom>
        </p:spPr>
        <p:txBody>
          <a:bodyPr wrap="square">
            <a:spAutoFit/>
          </a:bodyPr>
          <a:lstStyle/>
          <a:p>
            <a:r>
              <a:rPr lang="en-US" sz="2800" smtClean="0">
                <a:solidFill>
                  <a:srgbClr val="0000CC"/>
                </a:solidFill>
                <a:latin typeface="Arial" pitchFamily="34" charset="0"/>
                <a:cs typeface="Arial" pitchFamily="34" charset="0"/>
              </a:rPr>
              <a:t>a) 100: { 2 [52 – (35 – 8)]} = ?</a:t>
            </a:r>
          </a:p>
          <a:p>
            <a:r>
              <a:rPr lang="en-US" sz="2800" smtClean="0">
                <a:solidFill>
                  <a:srgbClr val="0000CC"/>
                </a:solidFill>
                <a:latin typeface="Arial" pitchFamily="34" charset="0"/>
                <a:cs typeface="Arial" pitchFamily="34" charset="0"/>
              </a:rPr>
              <a:t>= 100: ………………</a:t>
            </a:r>
          </a:p>
          <a:p>
            <a:r>
              <a:rPr lang="en-US" sz="2800" smtClean="0">
                <a:solidFill>
                  <a:srgbClr val="0000CC"/>
                </a:solidFill>
                <a:latin typeface="Arial" pitchFamily="34" charset="0"/>
                <a:cs typeface="Arial" pitchFamily="34" charset="0"/>
              </a:rPr>
              <a:t>= 100: ……….</a:t>
            </a:r>
          </a:p>
          <a:p>
            <a:r>
              <a:rPr lang="en-US" sz="2800" smtClean="0">
                <a:solidFill>
                  <a:srgbClr val="0000CC"/>
                </a:solidFill>
                <a:latin typeface="Arial" pitchFamily="34" charset="0"/>
                <a:cs typeface="Arial" pitchFamily="34" charset="0"/>
              </a:rPr>
              <a:t>= 100 : ….. = ……</a:t>
            </a:r>
          </a:p>
          <a:p>
            <a:r>
              <a:rPr lang="en-US" sz="2800" smtClean="0">
                <a:solidFill>
                  <a:srgbClr val="0000CC"/>
                </a:solidFill>
                <a:latin typeface="Arial" pitchFamily="34" charset="0"/>
                <a:cs typeface="Arial" pitchFamily="34" charset="0"/>
              </a:rPr>
              <a:t>b) 80 - [130 – (12 – 40</a:t>
            </a:r>
            <a:r>
              <a:rPr lang="en-US" sz="2800" baseline="30000" smtClean="0">
                <a:solidFill>
                  <a:srgbClr val="0000CC"/>
                </a:solidFill>
                <a:latin typeface="Arial" pitchFamily="34" charset="0"/>
                <a:cs typeface="Arial" pitchFamily="34" charset="0"/>
              </a:rPr>
              <a:t>2</a:t>
            </a:r>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 80 - ………………..</a:t>
            </a:r>
          </a:p>
          <a:p>
            <a:r>
              <a:rPr lang="en-US" sz="2800" smtClean="0">
                <a:solidFill>
                  <a:srgbClr val="0000CC"/>
                </a:solidFill>
                <a:latin typeface="Arial" pitchFamily="34" charset="0"/>
                <a:cs typeface="Arial" pitchFamily="34" charset="0"/>
              </a:rPr>
              <a:t>= 80 - …………………..</a:t>
            </a:r>
          </a:p>
          <a:p>
            <a:r>
              <a:rPr lang="en-US" sz="2800" smtClean="0">
                <a:solidFill>
                  <a:srgbClr val="0000CC"/>
                </a:solidFill>
                <a:latin typeface="Arial" pitchFamily="34" charset="0"/>
                <a:cs typeface="Arial" pitchFamily="34" charset="0"/>
              </a:rPr>
              <a:t>= 80 – …… = ……</a:t>
            </a:r>
            <a:endParaRPr lang="en-US" sz="2800">
              <a:solidFill>
                <a:srgbClr val="0000CC"/>
              </a:solidFill>
              <a:latin typeface="Arial" pitchFamily="34" charset="0"/>
              <a:cs typeface="Arial" pitchFamily="34" charset="0"/>
            </a:endParaRPr>
          </a:p>
        </p:txBody>
      </p:sp>
      <p:sp>
        <p:nvSpPr>
          <p:cNvPr id="7" name="Rectangle 6"/>
          <p:cNvSpPr/>
          <p:nvPr/>
        </p:nvSpPr>
        <p:spPr>
          <a:xfrm>
            <a:off x="3581400" y="1676400"/>
            <a:ext cx="202491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{2[52 – 27]}</a:t>
            </a:r>
            <a:endParaRPr lang="en-US" sz="2800">
              <a:solidFill>
                <a:srgbClr val="FF0000"/>
              </a:solidFill>
            </a:endParaRPr>
          </a:p>
        </p:txBody>
      </p:sp>
      <p:sp>
        <p:nvSpPr>
          <p:cNvPr id="8" name="Rectangle 7"/>
          <p:cNvSpPr/>
          <p:nvPr/>
        </p:nvSpPr>
        <p:spPr>
          <a:xfrm>
            <a:off x="3581400" y="2133600"/>
            <a:ext cx="1125629"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{2.25}</a:t>
            </a:r>
            <a:endParaRPr lang="en-US" sz="2800">
              <a:solidFill>
                <a:srgbClr val="FF0000"/>
              </a:solidFill>
            </a:endParaRPr>
          </a:p>
        </p:txBody>
      </p:sp>
      <p:sp>
        <p:nvSpPr>
          <p:cNvPr id="9" name="Rectangle 8"/>
          <p:cNvSpPr/>
          <p:nvPr/>
        </p:nvSpPr>
        <p:spPr>
          <a:xfrm>
            <a:off x="3657600" y="2590800"/>
            <a:ext cx="58541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50</a:t>
            </a:r>
            <a:endParaRPr lang="en-US" sz="2800">
              <a:solidFill>
                <a:srgbClr val="FF0000"/>
              </a:solidFill>
            </a:endParaRPr>
          </a:p>
        </p:txBody>
      </p:sp>
      <p:sp>
        <p:nvSpPr>
          <p:cNvPr id="10" name="Rectangle 9"/>
          <p:cNvSpPr/>
          <p:nvPr/>
        </p:nvSpPr>
        <p:spPr>
          <a:xfrm>
            <a:off x="4648200" y="2514600"/>
            <a:ext cx="385042"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2</a:t>
            </a:r>
            <a:endParaRPr lang="en-US" sz="2800">
              <a:solidFill>
                <a:srgbClr val="FF0000"/>
              </a:solidFill>
            </a:endParaRPr>
          </a:p>
        </p:txBody>
      </p:sp>
      <p:sp>
        <p:nvSpPr>
          <p:cNvPr id="11" name="Rectangle 10"/>
          <p:cNvSpPr/>
          <p:nvPr/>
        </p:nvSpPr>
        <p:spPr>
          <a:xfrm>
            <a:off x="3429000" y="3352800"/>
            <a:ext cx="171713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[130 – 8</a:t>
            </a:r>
            <a:r>
              <a:rPr lang="en-US" sz="2800" baseline="30000" smtClean="0">
                <a:solidFill>
                  <a:srgbClr val="FF0000"/>
                </a:solidFill>
                <a:latin typeface="Arial" pitchFamily="34" charset="0"/>
                <a:cs typeface="Arial" pitchFamily="34" charset="0"/>
              </a:rPr>
              <a:t>2</a:t>
            </a:r>
            <a:r>
              <a:rPr lang="en-US" sz="2800" smtClean="0">
                <a:solidFill>
                  <a:srgbClr val="FF0000"/>
                </a:solidFill>
                <a:latin typeface="Arial" pitchFamily="34" charset="0"/>
                <a:cs typeface="Arial" pitchFamily="34" charset="0"/>
              </a:rPr>
              <a:t>]</a:t>
            </a:r>
            <a:endParaRPr lang="en-US" sz="2800">
              <a:solidFill>
                <a:srgbClr val="FF0000"/>
              </a:solidFill>
            </a:endParaRPr>
          </a:p>
        </p:txBody>
      </p:sp>
      <p:sp>
        <p:nvSpPr>
          <p:cNvPr id="12" name="Rectangle 11"/>
          <p:cNvSpPr/>
          <p:nvPr/>
        </p:nvSpPr>
        <p:spPr>
          <a:xfrm>
            <a:off x="3429000" y="3810000"/>
            <a:ext cx="178446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[130 – 64]</a:t>
            </a:r>
            <a:endParaRPr lang="en-US" sz="2800">
              <a:solidFill>
                <a:srgbClr val="FF0000"/>
              </a:solidFill>
            </a:endParaRPr>
          </a:p>
        </p:txBody>
      </p:sp>
      <p:sp>
        <p:nvSpPr>
          <p:cNvPr id="13" name="Rectangle 12"/>
          <p:cNvSpPr/>
          <p:nvPr/>
        </p:nvSpPr>
        <p:spPr>
          <a:xfrm>
            <a:off x="3581400" y="4267200"/>
            <a:ext cx="58541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66</a:t>
            </a:r>
            <a:endParaRPr lang="en-US" sz="2800">
              <a:solidFill>
                <a:srgbClr val="FF0000"/>
              </a:solidFill>
            </a:endParaRPr>
          </a:p>
        </p:txBody>
      </p:sp>
      <p:sp>
        <p:nvSpPr>
          <p:cNvPr id="14" name="Rectangle 13"/>
          <p:cNvSpPr/>
          <p:nvPr/>
        </p:nvSpPr>
        <p:spPr>
          <a:xfrm>
            <a:off x="4648200" y="4267200"/>
            <a:ext cx="58541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14</a:t>
            </a:r>
            <a:endParaRPr lang="en-US" sz="28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heckerboard(across)">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E:\F\Cap 2_Moi\Toan\Toan So học 6 them\chuong I\Bai 3. Ghi so tu nhien\Data\huong_6.png"/>
          <p:cNvPicPr>
            <a:picLocks noChangeAspect="1" noChangeArrowheads="1"/>
          </p:cNvPicPr>
          <p:nvPr/>
        </p:nvPicPr>
        <p:blipFill>
          <a:blip r:embed="rId2"/>
          <a:srcRect/>
          <a:stretch>
            <a:fillRect/>
          </a:stretch>
        </p:blipFill>
        <p:spPr bwMode="auto">
          <a:xfrm>
            <a:off x="1600200" y="304800"/>
            <a:ext cx="5546725" cy="1200150"/>
          </a:xfrm>
          <a:prstGeom prst="rect">
            <a:avLst/>
          </a:prstGeom>
          <a:noFill/>
        </p:spPr>
      </p:pic>
      <p:sp>
        <p:nvSpPr>
          <p:cNvPr id="5" name="Rectangle 4"/>
          <p:cNvSpPr/>
          <p:nvPr/>
        </p:nvSpPr>
        <p:spPr>
          <a:xfrm>
            <a:off x="1752600" y="1629013"/>
            <a:ext cx="7315200" cy="4547079"/>
          </a:xfrm>
          <a:prstGeom prst="rect">
            <a:avLst/>
          </a:prstGeom>
        </p:spPr>
        <p:txBody>
          <a:bodyPr wrap="square">
            <a:spAutoFit/>
          </a:bodyPr>
          <a:lstStyle/>
          <a:p>
            <a:pPr>
              <a:lnSpc>
                <a:spcPct val="150000"/>
              </a:lnSpc>
            </a:pPr>
            <a:r>
              <a:rPr lang="en-US" sz="2800" b="1" smtClean="0">
                <a:solidFill>
                  <a:srgbClr val="0000CC"/>
                </a:solidFill>
              </a:rPr>
              <a:t>- </a:t>
            </a:r>
            <a:r>
              <a:rPr lang="vi-VN" sz="2800" b="1" smtClean="0">
                <a:solidFill>
                  <a:srgbClr val="0000CC"/>
                </a:solidFill>
              </a:rPr>
              <a:t>Học hiểu phần ghi trọng tâm của bài</a:t>
            </a:r>
          </a:p>
          <a:p>
            <a:pPr>
              <a:lnSpc>
                <a:spcPct val="150000"/>
              </a:lnSpc>
            </a:pPr>
            <a:r>
              <a:rPr lang="en-US" sz="2800" b="1" smtClean="0">
                <a:solidFill>
                  <a:srgbClr val="0000CC"/>
                </a:solidFill>
              </a:rPr>
              <a:t>- </a:t>
            </a:r>
            <a:r>
              <a:rPr lang="vi-VN" sz="2800" b="1" smtClean="0">
                <a:solidFill>
                  <a:srgbClr val="0000CC"/>
                </a:solidFill>
              </a:rPr>
              <a:t>Làm đủ các bài tập: 73, 74, 77, 78 (tr. 32, 33 SGK).</a:t>
            </a:r>
          </a:p>
          <a:p>
            <a:pPr>
              <a:lnSpc>
                <a:spcPct val="150000"/>
              </a:lnSpc>
            </a:pPr>
            <a:r>
              <a:rPr lang="en-US" sz="2800" b="1" smtClean="0">
                <a:solidFill>
                  <a:srgbClr val="0000CC"/>
                </a:solidFill>
              </a:rPr>
              <a:t>- </a:t>
            </a:r>
            <a:r>
              <a:rPr lang="vi-VN" sz="2800" b="1" smtClean="0">
                <a:solidFill>
                  <a:srgbClr val="0000CC"/>
                </a:solidFill>
              </a:rPr>
              <a:t>Đọc thêm phần có thể </a:t>
            </a:r>
          </a:p>
          <a:p>
            <a:pPr>
              <a:lnSpc>
                <a:spcPct val="150000"/>
              </a:lnSpc>
            </a:pPr>
            <a:r>
              <a:rPr lang="en-US" sz="2800" b="1" smtClean="0">
                <a:solidFill>
                  <a:srgbClr val="0000CC"/>
                </a:solidFill>
              </a:rPr>
              <a:t>- </a:t>
            </a:r>
            <a:r>
              <a:rPr lang="vi-VN" sz="2800" b="1" smtClean="0">
                <a:solidFill>
                  <a:srgbClr val="0000CC"/>
                </a:solidFill>
              </a:rPr>
              <a:t>Học thuộc phần đóng khung trong SGK</a:t>
            </a:r>
          </a:p>
          <a:p>
            <a:pPr>
              <a:lnSpc>
                <a:spcPct val="150000"/>
              </a:lnSpc>
            </a:pPr>
            <a:r>
              <a:rPr lang="en-US" sz="2800" b="1" smtClean="0">
                <a:solidFill>
                  <a:srgbClr val="0000CC"/>
                </a:solidFill>
              </a:rPr>
              <a:t>- </a:t>
            </a:r>
            <a:r>
              <a:rPr lang="vi-VN" sz="2800" b="1" smtClean="0">
                <a:solidFill>
                  <a:srgbClr val="0000CC"/>
                </a:solidFill>
              </a:rPr>
              <a:t>Chuẩn bị bài mới: Thứ tự thực hiện các phép tính</a:t>
            </a:r>
            <a:endParaRPr lang="en-US" sz="2800" b="1">
              <a:solidFill>
                <a:srgbClr val="0000CC"/>
              </a:solidFill>
            </a:endParaRPr>
          </a:p>
        </p:txBody>
      </p:sp>
      <p:pic>
        <p:nvPicPr>
          <p:cNvPr id="8195" name="Picture 3" descr="E:\F\Cap 2_Moi\Toan\Toan So học 6 them\chuong I\Bai 3. Ghi so tu nhien\Data\math-problems.gif"/>
          <p:cNvPicPr>
            <a:picLocks noChangeAspect="1" noChangeArrowheads="1"/>
          </p:cNvPicPr>
          <p:nvPr/>
        </p:nvPicPr>
        <p:blipFill>
          <a:blip r:embed="rId3"/>
          <a:srcRect/>
          <a:stretch>
            <a:fillRect/>
          </a:stretch>
        </p:blipFill>
        <p:spPr bwMode="auto">
          <a:xfrm>
            <a:off x="1" y="2438400"/>
            <a:ext cx="1676400" cy="19050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1" y="0"/>
            <a:ext cx="9152445"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3302955" cy="492443"/>
          </a:xfrm>
          <a:prstGeom prst="rect">
            <a:avLst/>
          </a:prstGeom>
        </p:spPr>
        <p:txBody>
          <a:bodyPr wrap="none">
            <a:spAutoFit/>
          </a:bodyPr>
          <a:lstStyle/>
          <a:p>
            <a:r>
              <a:rPr lang="it-IT" sz="2600" b="1" smtClean="0">
                <a:solidFill>
                  <a:srgbClr val="C00000"/>
                </a:solidFill>
                <a:latin typeface="Arial" pitchFamily="34" charset="0"/>
                <a:cs typeface="Arial" pitchFamily="34" charset="0"/>
              </a:rPr>
              <a:t>I. KIỂM TRA BÀI CŨ</a:t>
            </a:r>
            <a:endParaRPr lang="en-US" sz="2600" b="1">
              <a:solidFill>
                <a:srgbClr val="C00000"/>
              </a:solidFill>
              <a:latin typeface="Arial" pitchFamily="34" charset="0"/>
              <a:cs typeface="Arial" pitchFamily="34" charset="0"/>
            </a:endParaRPr>
          </a:p>
        </p:txBody>
      </p:sp>
      <p:sp>
        <p:nvSpPr>
          <p:cNvPr id="5" name="Rectangle 4"/>
          <p:cNvSpPr/>
          <p:nvPr/>
        </p:nvSpPr>
        <p:spPr>
          <a:xfrm>
            <a:off x="304800" y="650557"/>
            <a:ext cx="1947969" cy="492443"/>
          </a:xfrm>
          <a:prstGeom prst="rect">
            <a:avLst/>
          </a:prstGeom>
        </p:spPr>
        <p:txBody>
          <a:bodyPr wrap="none">
            <a:spAutoFit/>
          </a:bodyPr>
          <a:lstStyle/>
          <a:p>
            <a:r>
              <a:rPr lang="en-US" sz="2600" b="1" smtClean="0">
                <a:solidFill>
                  <a:srgbClr val="C00000"/>
                </a:solidFill>
                <a:latin typeface="Arial" pitchFamily="34" charset="0"/>
                <a:cs typeface="Arial" pitchFamily="34" charset="0"/>
              </a:rPr>
              <a:t>1. Bài tập 1</a:t>
            </a:r>
            <a:endParaRPr lang="en-US" sz="2600" b="1">
              <a:solidFill>
                <a:srgbClr val="C00000"/>
              </a:solidFill>
              <a:latin typeface="Arial" pitchFamily="34" charset="0"/>
              <a:cs typeface="Arial" pitchFamily="34" charset="0"/>
            </a:endParaRPr>
          </a:p>
        </p:txBody>
      </p:sp>
      <p:sp>
        <p:nvSpPr>
          <p:cNvPr id="6" name="Rectangle 5"/>
          <p:cNvSpPr/>
          <p:nvPr/>
        </p:nvSpPr>
        <p:spPr>
          <a:xfrm>
            <a:off x="304800" y="2155210"/>
            <a:ext cx="8839200" cy="2092881"/>
          </a:xfrm>
          <a:prstGeom prst="rect">
            <a:avLst/>
          </a:prstGeom>
        </p:spPr>
        <p:txBody>
          <a:bodyPr wrap="square">
            <a:spAutoFit/>
          </a:bodyPr>
          <a:lstStyle/>
          <a:p>
            <a:r>
              <a:rPr lang="en-US" sz="2600" smtClean="0">
                <a:solidFill>
                  <a:srgbClr val="0000CC"/>
                </a:solidFill>
                <a:latin typeface="Arial" pitchFamily="34" charset="0"/>
                <a:cs typeface="Arial" pitchFamily="34" charset="0"/>
              </a:rPr>
              <a:t>………………………………………………………………</a:t>
            </a:r>
            <a:endParaRPr lang="vi-VN" sz="2600" smtClean="0">
              <a:solidFill>
                <a:srgbClr val="0000CC"/>
              </a:solidFill>
              <a:latin typeface="Arial" pitchFamily="34" charset="0"/>
              <a:cs typeface="Arial" pitchFamily="34" charset="0"/>
            </a:endParaRPr>
          </a:p>
          <a:p>
            <a:endParaRPr lang="vi-VN" sz="2600" smtClean="0">
              <a:solidFill>
                <a:srgbClr val="0000CC"/>
              </a:solidFill>
              <a:latin typeface="Arial" pitchFamily="34" charset="0"/>
              <a:cs typeface="Arial" pitchFamily="34" charset="0"/>
            </a:endParaRPr>
          </a:p>
          <a:p>
            <a:r>
              <a:rPr lang="en-US" sz="2600" smtClean="0">
                <a:solidFill>
                  <a:srgbClr val="0000CC"/>
                </a:solidFill>
                <a:latin typeface="Arial" pitchFamily="34" charset="0"/>
                <a:cs typeface="Arial" pitchFamily="34" charset="0"/>
              </a:rPr>
              <a:t>………………………</a:t>
            </a:r>
            <a:endParaRPr lang="vi-VN" sz="2600" smtClean="0">
              <a:solidFill>
                <a:srgbClr val="0000CC"/>
              </a:solidFill>
              <a:latin typeface="Arial" pitchFamily="34" charset="0"/>
              <a:cs typeface="Arial" pitchFamily="34" charset="0"/>
            </a:endParaRPr>
          </a:p>
          <a:p>
            <a:endParaRPr lang="en-US" sz="2600" smtClean="0">
              <a:solidFill>
                <a:srgbClr val="0000CC"/>
              </a:solidFill>
              <a:latin typeface="Arial" pitchFamily="34" charset="0"/>
              <a:cs typeface="Arial" pitchFamily="34" charset="0"/>
            </a:endParaRPr>
          </a:p>
          <a:p>
            <a:r>
              <a:rPr lang="en-US" sz="2600" smtClean="0">
                <a:solidFill>
                  <a:srgbClr val="0000CC"/>
                </a:solidFill>
                <a:latin typeface="Arial" pitchFamily="34" charset="0"/>
                <a:cs typeface="Arial" pitchFamily="34" charset="0"/>
              </a:rPr>
              <a:t>…………………………………………………..</a:t>
            </a:r>
            <a:endParaRPr lang="vi-VN" sz="2600" smtClean="0">
              <a:solidFill>
                <a:srgbClr val="0000CC"/>
              </a:solidFill>
              <a:latin typeface="Arial" pitchFamily="34" charset="0"/>
              <a:cs typeface="Arial" pitchFamily="34" charset="0"/>
            </a:endParaRPr>
          </a:p>
        </p:txBody>
      </p:sp>
      <p:sp>
        <p:nvSpPr>
          <p:cNvPr id="7" name="Rectangle 6"/>
          <p:cNvSpPr/>
          <p:nvPr/>
        </p:nvSpPr>
        <p:spPr>
          <a:xfrm>
            <a:off x="304800" y="1219200"/>
            <a:ext cx="8458200" cy="892552"/>
          </a:xfrm>
          <a:prstGeom prst="rect">
            <a:avLst/>
          </a:prstGeom>
        </p:spPr>
        <p:txBody>
          <a:bodyPr wrap="square">
            <a:spAutoFit/>
          </a:bodyPr>
          <a:lstStyle/>
          <a:p>
            <a:r>
              <a:rPr lang="vi-VN" sz="2600" smtClean="0">
                <a:solidFill>
                  <a:srgbClr val="FF0000"/>
                </a:solidFill>
                <a:latin typeface="Arial" pitchFamily="34" charset="0"/>
                <a:cs typeface="Arial" pitchFamily="34" charset="0"/>
              </a:rPr>
              <a:t>Muốn nhân hai lũy thừa cùng cơ số ta làm như thế nào? Nêu tổng quát?</a:t>
            </a:r>
            <a:endParaRPr lang="vi-VN" sz="2600">
              <a:solidFill>
                <a:srgbClr val="FF0000"/>
              </a:solidFill>
              <a:latin typeface="Arial" pitchFamily="34" charset="0"/>
              <a:cs typeface="Arial" pitchFamily="34" charset="0"/>
            </a:endParaRPr>
          </a:p>
        </p:txBody>
      </p:sp>
      <p:sp>
        <p:nvSpPr>
          <p:cNvPr id="8" name="Rectangle 7"/>
          <p:cNvSpPr/>
          <p:nvPr/>
        </p:nvSpPr>
        <p:spPr>
          <a:xfrm>
            <a:off x="304800" y="2133600"/>
            <a:ext cx="8458200" cy="492443"/>
          </a:xfrm>
          <a:prstGeom prst="rect">
            <a:avLst/>
          </a:prstGeom>
        </p:spPr>
        <p:txBody>
          <a:bodyPr wrap="square">
            <a:spAutoFit/>
          </a:bodyPr>
          <a:lstStyle/>
          <a:p>
            <a:r>
              <a:rPr lang="vi-VN" sz="2600" smtClean="0">
                <a:solidFill>
                  <a:srgbClr val="0000CC"/>
                </a:solidFill>
                <a:latin typeface="Arial" pitchFamily="34" charset="0"/>
                <a:cs typeface="Arial" pitchFamily="34" charset="0"/>
              </a:rPr>
              <a:t>Muốn nhân hai lũy thừa cùng cơ số ta giữ nguyên cơ số</a:t>
            </a:r>
            <a:endParaRPr lang="en-US" sz="2600"/>
          </a:p>
        </p:txBody>
      </p:sp>
      <p:sp>
        <p:nvSpPr>
          <p:cNvPr id="9" name="Rectangle 8"/>
          <p:cNvSpPr/>
          <p:nvPr/>
        </p:nvSpPr>
        <p:spPr>
          <a:xfrm>
            <a:off x="304800" y="2936557"/>
            <a:ext cx="2969083" cy="492443"/>
          </a:xfrm>
          <a:prstGeom prst="rect">
            <a:avLst/>
          </a:prstGeom>
        </p:spPr>
        <p:txBody>
          <a:bodyPr wrap="none">
            <a:spAutoFit/>
          </a:bodyPr>
          <a:lstStyle/>
          <a:p>
            <a:r>
              <a:rPr lang="vi-VN" sz="2600" smtClean="0">
                <a:solidFill>
                  <a:srgbClr val="0000CC"/>
                </a:solidFill>
                <a:latin typeface="Arial" pitchFamily="34" charset="0"/>
                <a:cs typeface="Arial" pitchFamily="34" charset="0"/>
              </a:rPr>
              <a:t>và cộng các số mũ</a:t>
            </a:r>
            <a:endParaRPr lang="en-US" sz="2600"/>
          </a:p>
        </p:txBody>
      </p:sp>
      <p:sp>
        <p:nvSpPr>
          <p:cNvPr id="10" name="Rectangle 9"/>
          <p:cNvSpPr/>
          <p:nvPr/>
        </p:nvSpPr>
        <p:spPr>
          <a:xfrm>
            <a:off x="304800" y="3733800"/>
            <a:ext cx="3841116" cy="492443"/>
          </a:xfrm>
          <a:prstGeom prst="rect">
            <a:avLst/>
          </a:prstGeom>
        </p:spPr>
        <p:txBody>
          <a:bodyPr wrap="none">
            <a:spAutoFit/>
          </a:bodyPr>
          <a:lstStyle/>
          <a:p>
            <a:r>
              <a:rPr lang="vi-VN" sz="2600" smtClean="0">
                <a:solidFill>
                  <a:srgbClr val="0000CC"/>
                </a:solidFill>
                <a:latin typeface="Arial" pitchFamily="34" charset="0"/>
                <a:cs typeface="Arial" pitchFamily="34" charset="0"/>
              </a:rPr>
              <a:t>Tổng quát: a</a:t>
            </a:r>
            <a:r>
              <a:rPr lang="en-US" sz="2600" baseline="30000" smtClean="0">
                <a:solidFill>
                  <a:srgbClr val="0000CC"/>
                </a:solidFill>
                <a:latin typeface="Arial" pitchFamily="34" charset="0"/>
                <a:cs typeface="Arial" pitchFamily="34" charset="0"/>
              </a:rPr>
              <a:t>m</a:t>
            </a:r>
            <a:r>
              <a:rPr lang="en-US" sz="2600" smtClean="0">
                <a:solidFill>
                  <a:srgbClr val="0000CC"/>
                </a:solidFill>
                <a:latin typeface="Arial" pitchFamily="34" charset="0"/>
                <a:cs typeface="Arial" pitchFamily="34" charset="0"/>
              </a:rPr>
              <a:t> </a:t>
            </a:r>
            <a:r>
              <a:rPr lang="vi-VN" sz="2600" smtClean="0">
                <a:solidFill>
                  <a:srgbClr val="0000CC"/>
                </a:solidFill>
                <a:latin typeface="Arial" pitchFamily="34" charset="0"/>
                <a:cs typeface="Arial" pitchFamily="34" charset="0"/>
              </a:rPr>
              <a:t>.a</a:t>
            </a:r>
            <a:r>
              <a:rPr lang="en-US" sz="2600" baseline="30000" smtClean="0">
                <a:solidFill>
                  <a:srgbClr val="0000CC"/>
                </a:solidFill>
                <a:latin typeface="Arial" pitchFamily="34" charset="0"/>
                <a:cs typeface="Arial" pitchFamily="34" charset="0"/>
              </a:rPr>
              <a:t>n</a:t>
            </a:r>
            <a:r>
              <a:rPr lang="vi-VN" sz="2600" smtClean="0">
                <a:solidFill>
                  <a:srgbClr val="0000CC"/>
                </a:solidFill>
                <a:latin typeface="Arial" pitchFamily="34" charset="0"/>
                <a:cs typeface="Arial" pitchFamily="34" charset="0"/>
              </a:rPr>
              <a:t> = a</a:t>
            </a:r>
            <a:r>
              <a:rPr lang="en-US" sz="2600" baseline="30000" smtClean="0">
                <a:solidFill>
                  <a:srgbClr val="0000CC"/>
                </a:solidFill>
                <a:latin typeface="Arial" pitchFamily="34" charset="0"/>
                <a:cs typeface="Arial" pitchFamily="34" charset="0"/>
              </a:rPr>
              <a:t>m+n</a:t>
            </a:r>
            <a:r>
              <a:rPr lang="en-US" sz="2600" smtClean="0">
                <a:solidFill>
                  <a:srgbClr val="0000CC"/>
                </a:solidFill>
                <a:latin typeface="Arial" pitchFamily="34" charset="0"/>
                <a:cs typeface="Arial" pitchFamily="34" charset="0"/>
              </a:rPr>
              <a:t> </a:t>
            </a:r>
            <a:endParaRPr lang="en-US" sz="2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1947969" cy="492443"/>
          </a:xfrm>
          <a:prstGeom prst="rect">
            <a:avLst/>
          </a:prstGeom>
        </p:spPr>
        <p:txBody>
          <a:bodyPr wrap="none">
            <a:spAutoFit/>
          </a:bodyPr>
          <a:lstStyle/>
          <a:p>
            <a:r>
              <a:rPr lang="en-US" sz="2600" b="1" smtClean="0">
                <a:solidFill>
                  <a:srgbClr val="C00000"/>
                </a:solidFill>
                <a:latin typeface="Arial" pitchFamily="34" charset="0"/>
                <a:cs typeface="Arial" pitchFamily="34" charset="0"/>
              </a:rPr>
              <a:t>2. Bài tập 2</a:t>
            </a:r>
            <a:endParaRPr lang="en-US" sz="2600" b="1">
              <a:solidFill>
                <a:srgbClr val="C00000"/>
              </a:solidFill>
              <a:latin typeface="Arial" pitchFamily="34" charset="0"/>
              <a:cs typeface="Arial" pitchFamily="34" charset="0"/>
            </a:endParaRPr>
          </a:p>
        </p:txBody>
      </p:sp>
      <p:sp>
        <p:nvSpPr>
          <p:cNvPr id="5" name="Rectangle 4"/>
          <p:cNvSpPr/>
          <p:nvPr/>
        </p:nvSpPr>
        <p:spPr>
          <a:xfrm>
            <a:off x="2667000" y="1371600"/>
            <a:ext cx="4572000" cy="3293209"/>
          </a:xfrm>
          <a:prstGeom prst="rect">
            <a:avLst/>
          </a:prstGeom>
        </p:spPr>
        <p:txBody>
          <a:bodyPr>
            <a:spAutoFit/>
          </a:bodyPr>
          <a:lstStyle/>
          <a:p>
            <a:r>
              <a:rPr lang="en-US" sz="2600" smtClean="0">
                <a:solidFill>
                  <a:srgbClr val="0000CC"/>
                </a:solidFill>
                <a:latin typeface="Arial" pitchFamily="34" charset="0"/>
                <a:cs typeface="Arial" pitchFamily="34" charset="0"/>
              </a:rPr>
              <a:t>a) a</a:t>
            </a:r>
            <a:r>
              <a:rPr lang="en-US" sz="2600" baseline="30000" smtClean="0">
                <a:solidFill>
                  <a:srgbClr val="0000CC"/>
                </a:solidFill>
                <a:latin typeface="Arial" pitchFamily="34" charset="0"/>
                <a:cs typeface="Arial" pitchFamily="34" charset="0"/>
              </a:rPr>
              <a:t>3</a:t>
            </a:r>
            <a:r>
              <a:rPr lang="en-US" sz="2600" smtClean="0">
                <a:solidFill>
                  <a:srgbClr val="0000CC"/>
                </a:solidFill>
                <a:latin typeface="Arial" pitchFamily="34" charset="0"/>
                <a:cs typeface="Arial" pitchFamily="34" charset="0"/>
              </a:rPr>
              <a:t> .a</a:t>
            </a:r>
            <a:r>
              <a:rPr lang="en-US" sz="2600" baseline="30000" smtClean="0">
                <a:solidFill>
                  <a:srgbClr val="0000CC"/>
                </a:solidFill>
                <a:latin typeface="Arial" pitchFamily="34" charset="0"/>
                <a:cs typeface="Arial" pitchFamily="34" charset="0"/>
              </a:rPr>
              <a:t>5</a:t>
            </a:r>
            <a:r>
              <a:rPr lang="en-US" sz="2600" smtClean="0">
                <a:solidFill>
                  <a:srgbClr val="0000CC"/>
                </a:solidFill>
                <a:latin typeface="Arial" pitchFamily="34" charset="0"/>
                <a:cs typeface="Arial" pitchFamily="34" charset="0"/>
              </a:rPr>
              <a:t> </a:t>
            </a:r>
          </a:p>
          <a:p>
            <a:endParaRPr lang="en-US" sz="2600" smtClean="0">
              <a:solidFill>
                <a:srgbClr val="0000CC"/>
              </a:solidFill>
              <a:latin typeface="Arial" pitchFamily="34" charset="0"/>
              <a:cs typeface="Arial" pitchFamily="34" charset="0"/>
            </a:endParaRPr>
          </a:p>
          <a:p>
            <a:r>
              <a:rPr lang="en-US" sz="2600" smtClean="0">
                <a:solidFill>
                  <a:srgbClr val="0000CC"/>
                </a:solidFill>
                <a:latin typeface="Arial" pitchFamily="34" charset="0"/>
                <a:cs typeface="Arial" pitchFamily="34" charset="0"/>
              </a:rPr>
              <a:t>……………………………….</a:t>
            </a:r>
          </a:p>
          <a:p>
            <a:endParaRPr lang="en-US" sz="2600" smtClean="0">
              <a:solidFill>
                <a:srgbClr val="0000CC"/>
              </a:solidFill>
              <a:latin typeface="Arial" pitchFamily="34" charset="0"/>
              <a:cs typeface="Arial" pitchFamily="34" charset="0"/>
            </a:endParaRPr>
          </a:p>
          <a:p>
            <a:r>
              <a:rPr lang="en-US" sz="2600" smtClean="0">
                <a:solidFill>
                  <a:srgbClr val="0000CC"/>
                </a:solidFill>
                <a:latin typeface="Arial" pitchFamily="34" charset="0"/>
                <a:cs typeface="Arial" pitchFamily="34" charset="0"/>
              </a:rPr>
              <a:t>b) x</a:t>
            </a:r>
            <a:r>
              <a:rPr lang="en-US" sz="2600" baseline="30000" smtClean="0">
                <a:solidFill>
                  <a:srgbClr val="0000CC"/>
                </a:solidFill>
                <a:latin typeface="Arial" pitchFamily="34" charset="0"/>
                <a:cs typeface="Arial" pitchFamily="34" charset="0"/>
              </a:rPr>
              <a:t>7</a:t>
            </a:r>
            <a:r>
              <a:rPr lang="en-US" sz="2600" smtClean="0">
                <a:solidFill>
                  <a:srgbClr val="0000CC"/>
                </a:solidFill>
                <a:latin typeface="Arial" pitchFamily="34" charset="0"/>
                <a:cs typeface="Arial" pitchFamily="34" charset="0"/>
              </a:rPr>
              <a:t>.x.x</a:t>
            </a:r>
            <a:r>
              <a:rPr lang="en-US" sz="2600" baseline="30000" smtClean="0">
                <a:solidFill>
                  <a:srgbClr val="0000CC"/>
                </a:solidFill>
                <a:latin typeface="Arial" pitchFamily="34" charset="0"/>
                <a:cs typeface="Arial" pitchFamily="34" charset="0"/>
              </a:rPr>
              <a:t>4</a:t>
            </a:r>
            <a:r>
              <a:rPr lang="en-US" sz="2600" smtClean="0">
                <a:solidFill>
                  <a:srgbClr val="0000CC"/>
                </a:solidFill>
                <a:latin typeface="Arial" pitchFamily="34" charset="0"/>
                <a:cs typeface="Arial" pitchFamily="34" charset="0"/>
              </a:rPr>
              <a:t> </a:t>
            </a:r>
          </a:p>
          <a:p>
            <a:endParaRPr lang="en-US" sz="2600" smtClean="0">
              <a:solidFill>
                <a:srgbClr val="0000CC"/>
              </a:solidFill>
              <a:latin typeface="Arial" pitchFamily="34" charset="0"/>
              <a:cs typeface="Arial" pitchFamily="34" charset="0"/>
            </a:endParaRPr>
          </a:p>
          <a:p>
            <a:r>
              <a:rPr lang="en-US" sz="2600" smtClean="0">
                <a:solidFill>
                  <a:srgbClr val="0000CC"/>
                </a:solidFill>
                <a:latin typeface="Arial" pitchFamily="34" charset="0"/>
                <a:cs typeface="Arial" pitchFamily="34" charset="0"/>
              </a:rPr>
              <a:t>………………………………</a:t>
            </a:r>
          </a:p>
          <a:p>
            <a:endParaRPr lang="en-US" sz="2600" smtClean="0">
              <a:solidFill>
                <a:srgbClr val="0000CC"/>
              </a:solidFill>
              <a:latin typeface="Arial" pitchFamily="34" charset="0"/>
              <a:cs typeface="Arial" pitchFamily="34" charset="0"/>
            </a:endParaRPr>
          </a:p>
        </p:txBody>
      </p:sp>
      <p:sp>
        <p:nvSpPr>
          <p:cNvPr id="6" name="Rectangle 5"/>
          <p:cNvSpPr/>
          <p:nvPr/>
        </p:nvSpPr>
        <p:spPr>
          <a:xfrm>
            <a:off x="457200" y="762000"/>
            <a:ext cx="5616025" cy="492443"/>
          </a:xfrm>
          <a:prstGeom prst="rect">
            <a:avLst/>
          </a:prstGeom>
        </p:spPr>
        <p:txBody>
          <a:bodyPr wrap="none">
            <a:spAutoFit/>
          </a:bodyPr>
          <a:lstStyle/>
          <a:p>
            <a:r>
              <a:rPr lang="vi-VN" sz="2600" smtClean="0">
                <a:solidFill>
                  <a:srgbClr val="FF0000"/>
                </a:solidFill>
                <a:latin typeface="Arial" pitchFamily="34" charset="0"/>
                <a:cs typeface="Arial" pitchFamily="34" charset="0"/>
              </a:rPr>
              <a:t>Viết kết quả dưới dạng một lũy thừa:</a:t>
            </a:r>
            <a:endParaRPr lang="vi-VN" sz="2600">
              <a:solidFill>
                <a:srgbClr val="FF0000"/>
              </a:solidFill>
              <a:latin typeface="Arial" pitchFamily="34" charset="0"/>
              <a:cs typeface="Arial" pitchFamily="34" charset="0"/>
            </a:endParaRPr>
          </a:p>
        </p:txBody>
      </p:sp>
      <p:sp>
        <p:nvSpPr>
          <p:cNvPr id="7" name="Rectangle 6"/>
          <p:cNvSpPr/>
          <p:nvPr/>
        </p:nvSpPr>
        <p:spPr>
          <a:xfrm>
            <a:off x="2667000" y="2133600"/>
            <a:ext cx="1723549" cy="492443"/>
          </a:xfrm>
          <a:prstGeom prst="rect">
            <a:avLst/>
          </a:prstGeom>
        </p:spPr>
        <p:txBody>
          <a:bodyPr wrap="none">
            <a:spAutoFit/>
          </a:bodyPr>
          <a:lstStyle/>
          <a:p>
            <a:r>
              <a:rPr lang="en-US" sz="2600" smtClean="0">
                <a:solidFill>
                  <a:srgbClr val="FF0000"/>
                </a:solidFill>
                <a:latin typeface="Arial" pitchFamily="34" charset="0"/>
                <a:cs typeface="Arial" pitchFamily="34" charset="0"/>
              </a:rPr>
              <a:t>= a</a:t>
            </a:r>
            <a:r>
              <a:rPr lang="en-US" sz="2600" baseline="30000" smtClean="0">
                <a:solidFill>
                  <a:srgbClr val="FF0000"/>
                </a:solidFill>
                <a:latin typeface="Arial" pitchFamily="34" charset="0"/>
                <a:cs typeface="Arial" pitchFamily="34" charset="0"/>
              </a:rPr>
              <a:t>3+5</a:t>
            </a:r>
            <a:r>
              <a:rPr lang="en-US" sz="2600" smtClean="0">
                <a:solidFill>
                  <a:srgbClr val="FF0000"/>
                </a:solidFill>
                <a:latin typeface="Arial" pitchFamily="34" charset="0"/>
                <a:cs typeface="Arial" pitchFamily="34" charset="0"/>
              </a:rPr>
              <a:t> = a</a:t>
            </a:r>
            <a:r>
              <a:rPr lang="en-US" sz="2600" baseline="30000" smtClean="0">
                <a:solidFill>
                  <a:srgbClr val="FF0000"/>
                </a:solidFill>
                <a:latin typeface="Arial" pitchFamily="34" charset="0"/>
                <a:cs typeface="Arial" pitchFamily="34" charset="0"/>
              </a:rPr>
              <a:t>8</a:t>
            </a:r>
            <a:endParaRPr lang="en-US" sz="2600" smtClean="0">
              <a:solidFill>
                <a:srgbClr val="FF0000"/>
              </a:solidFill>
              <a:latin typeface="Arial" pitchFamily="34" charset="0"/>
              <a:cs typeface="Arial" pitchFamily="34" charset="0"/>
            </a:endParaRPr>
          </a:p>
        </p:txBody>
      </p:sp>
      <p:sp>
        <p:nvSpPr>
          <p:cNvPr id="8" name="Rectangle 7"/>
          <p:cNvSpPr/>
          <p:nvPr/>
        </p:nvSpPr>
        <p:spPr>
          <a:xfrm>
            <a:off x="2667000" y="3733800"/>
            <a:ext cx="2619628" cy="492443"/>
          </a:xfrm>
          <a:prstGeom prst="rect">
            <a:avLst/>
          </a:prstGeom>
        </p:spPr>
        <p:txBody>
          <a:bodyPr wrap="none">
            <a:spAutoFit/>
          </a:bodyPr>
          <a:lstStyle/>
          <a:p>
            <a:r>
              <a:rPr lang="en-US" sz="2600" smtClean="0">
                <a:solidFill>
                  <a:srgbClr val="FF0000"/>
                </a:solidFill>
                <a:latin typeface="Arial" pitchFamily="34" charset="0"/>
                <a:cs typeface="Arial" pitchFamily="34" charset="0"/>
              </a:rPr>
              <a:t>= x</a:t>
            </a:r>
            <a:r>
              <a:rPr lang="en-US" sz="2600" baseline="30000" smtClean="0">
                <a:solidFill>
                  <a:srgbClr val="FF0000"/>
                </a:solidFill>
                <a:latin typeface="Arial" pitchFamily="34" charset="0"/>
                <a:cs typeface="Arial" pitchFamily="34" charset="0"/>
              </a:rPr>
              <a:t>7+1+4</a:t>
            </a:r>
            <a:r>
              <a:rPr lang="en-US" sz="2600" smtClean="0">
                <a:solidFill>
                  <a:srgbClr val="FF0000"/>
                </a:solidFill>
                <a:latin typeface="Arial" pitchFamily="34" charset="0"/>
                <a:cs typeface="Arial" pitchFamily="34" charset="0"/>
              </a:rPr>
              <a:t>  = x</a:t>
            </a:r>
            <a:r>
              <a:rPr lang="en-US" sz="2600" baseline="30000" smtClean="0">
                <a:solidFill>
                  <a:srgbClr val="FF0000"/>
                </a:solidFill>
                <a:latin typeface="Arial" pitchFamily="34" charset="0"/>
                <a:cs typeface="Arial" pitchFamily="34" charset="0"/>
              </a:rPr>
              <a:t>12</a:t>
            </a:r>
            <a:r>
              <a:rPr lang="en-US" sz="2600" smtClean="0">
                <a:solidFill>
                  <a:srgbClr val="FF0000"/>
                </a:solidFill>
                <a:latin typeface="Arial" pitchFamily="34" charset="0"/>
                <a:cs typeface="Arial" pitchFamily="34" charset="0"/>
              </a:rPr>
              <a:t>     </a:t>
            </a:r>
            <a:endParaRPr lang="en-US" sz="260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4631396" cy="492443"/>
          </a:xfrm>
          <a:prstGeom prst="rect">
            <a:avLst/>
          </a:prstGeom>
        </p:spPr>
        <p:txBody>
          <a:bodyPr wrap="none">
            <a:spAutoFit/>
          </a:bodyPr>
          <a:lstStyle/>
          <a:p>
            <a:r>
              <a:rPr lang="en-US" sz="2600" b="1" smtClean="0">
                <a:solidFill>
                  <a:srgbClr val="C00000"/>
                </a:solidFill>
                <a:latin typeface="Arial" pitchFamily="34" charset="0"/>
                <a:cs typeface="Arial" pitchFamily="34" charset="0"/>
              </a:rPr>
              <a:t>II. NHẮC LẠI VỀ BIỂU THỨC</a:t>
            </a:r>
            <a:endParaRPr lang="en-US" sz="2600" b="1">
              <a:solidFill>
                <a:srgbClr val="C00000"/>
              </a:solidFill>
              <a:latin typeface="Arial" pitchFamily="34" charset="0"/>
              <a:cs typeface="Arial" pitchFamily="34" charset="0"/>
            </a:endParaRPr>
          </a:p>
        </p:txBody>
      </p:sp>
      <p:sp>
        <p:nvSpPr>
          <p:cNvPr id="5" name="Rectangle 4"/>
          <p:cNvSpPr/>
          <p:nvPr/>
        </p:nvSpPr>
        <p:spPr>
          <a:xfrm>
            <a:off x="533400" y="762000"/>
            <a:ext cx="2730235" cy="492443"/>
          </a:xfrm>
          <a:prstGeom prst="rect">
            <a:avLst/>
          </a:prstGeom>
        </p:spPr>
        <p:txBody>
          <a:bodyPr wrap="none">
            <a:spAutoFit/>
          </a:bodyPr>
          <a:lstStyle/>
          <a:p>
            <a:r>
              <a:rPr lang="pt-BR" sz="2600" smtClean="0">
                <a:solidFill>
                  <a:srgbClr val="FF0000"/>
                </a:solidFill>
                <a:latin typeface="Arial" pitchFamily="34" charset="0"/>
                <a:cs typeface="Arial" pitchFamily="34" charset="0"/>
              </a:rPr>
              <a:t>1. Quan sát ví dụ</a:t>
            </a:r>
            <a:endParaRPr lang="en-US" sz="2600">
              <a:solidFill>
                <a:srgbClr val="FF0000"/>
              </a:solidFill>
              <a:latin typeface="Arial" pitchFamily="34" charset="0"/>
              <a:cs typeface="Arial" pitchFamily="34" charset="0"/>
            </a:endParaRPr>
          </a:p>
        </p:txBody>
      </p:sp>
      <p:sp>
        <p:nvSpPr>
          <p:cNvPr id="6" name="Rectangle 5"/>
          <p:cNvSpPr/>
          <p:nvPr/>
        </p:nvSpPr>
        <p:spPr>
          <a:xfrm>
            <a:off x="685800" y="1295400"/>
            <a:ext cx="6553200" cy="892552"/>
          </a:xfrm>
          <a:prstGeom prst="rect">
            <a:avLst/>
          </a:prstGeom>
        </p:spPr>
        <p:txBody>
          <a:bodyPr wrap="square">
            <a:spAutoFit/>
          </a:bodyPr>
          <a:lstStyle/>
          <a:p>
            <a:r>
              <a:rPr lang="fr-FR" sz="2600" smtClean="0">
                <a:solidFill>
                  <a:srgbClr val="0000CC"/>
                </a:solidFill>
                <a:latin typeface="Arial" pitchFamily="34" charset="0"/>
                <a:cs typeface="Arial" pitchFamily="34" charset="0"/>
              </a:rPr>
              <a:t>5 – 3; 15.6</a:t>
            </a:r>
          </a:p>
          <a:p>
            <a:r>
              <a:rPr lang="fr-FR" sz="2600" smtClean="0">
                <a:solidFill>
                  <a:srgbClr val="0000CC"/>
                </a:solidFill>
                <a:latin typeface="Arial" pitchFamily="34" charset="0"/>
                <a:cs typeface="Arial" pitchFamily="34" charset="0"/>
              </a:rPr>
              <a:t>60 – (13 – 2 – 4) là các biểu thức.</a:t>
            </a:r>
            <a:endParaRPr lang="en-US" sz="2600">
              <a:solidFill>
                <a:srgbClr val="0000CC"/>
              </a:solidFill>
              <a:latin typeface="Arial" pitchFamily="34" charset="0"/>
              <a:cs typeface="Arial" pitchFamily="34" charset="0"/>
            </a:endParaRPr>
          </a:p>
        </p:txBody>
      </p:sp>
      <p:sp>
        <p:nvSpPr>
          <p:cNvPr id="7" name="Rectangle 6"/>
          <p:cNvSpPr/>
          <p:nvPr/>
        </p:nvSpPr>
        <p:spPr>
          <a:xfrm>
            <a:off x="685800" y="2286000"/>
            <a:ext cx="7620000" cy="892552"/>
          </a:xfrm>
          <a:prstGeom prst="rect">
            <a:avLst/>
          </a:prstGeom>
        </p:spPr>
        <p:txBody>
          <a:bodyPr wrap="square">
            <a:spAutoFit/>
          </a:bodyPr>
          <a:lstStyle/>
          <a:p>
            <a:r>
              <a:rPr lang="vi-VN" sz="2600" smtClean="0">
                <a:solidFill>
                  <a:srgbClr val="0000CC"/>
                </a:solidFill>
                <a:latin typeface="Arial" pitchFamily="34" charset="0"/>
                <a:cs typeface="Arial" pitchFamily="34" charset="0"/>
              </a:rPr>
              <a:t>Vậy các số được nối với nhau bởi dấu các phép tính làm thành một biểu thức.</a:t>
            </a:r>
            <a:endParaRPr lang="en-US" sz="260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81400" y="304800"/>
            <a:ext cx="1909497" cy="769441"/>
          </a:xfrm>
          <a:prstGeom prst="rect">
            <a:avLst/>
          </a:prstGeom>
        </p:spPr>
        <p:txBody>
          <a:bodyPr wrap="none">
            <a:spAutoFit/>
          </a:bodyPr>
          <a:lstStyle/>
          <a:p>
            <a:pPr algn="ctr"/>
            <a:r>
              <a:rPr lang="en-US" sz="4400" b="1" smtClean="0">
                <a:solidFill>
                  <a:srgbClr val="FF0000"/>
                </a:solidFill>
                <a:latin typeface="Arial" pitchFamily="34" charset="0"/>
                <a:cs typeface="Arial" pitchFamily="34" charset="0"/>
              </a:rPr>
              <a:t> Chú ý</a:t>
            </a:r>
            <a:endParaRPr lang="en-US" sz="4400" b="1">
              <a:solidFill>
                <a:srgbClr val="FF0000"/>
              </a:solidFill>
              <a:latin typeface="Arial" pitchFamily="34" charset="0"/>
              <a:cs typeface="Arial" pitchFamily="34" charset="0"/>
            </a:endParaRPr>
          </a:p>
        </p:txBody>
      </p:sp>
      <p:sp>
        <p:nvSpPr>
          <p:cNvPr id="5" name="Rectangle 4"/>
          <p:cNvSpPr/>
          <p:nvPr/>
        </p:nvSpPr>
        <p:spPr>
          <a:xfrm>
            <a:off x="685800" y="1143000"/>
            <a:ext cx="6417141" cy="523220"/>
          </a:xfrm>
          <a:prstGeom prst="rect">
            <a:avLst/>
          </a:prstGeom>
        </p:spPr>
        <p:txBody>
          <a:bodyPr wrap="none">
            <a:spAutoFit/>
          </a:bodyPr>
          <a:lstStyle/>
          <a:p>
            <a:r>
              <a:rPr lang="vi-VN" sz="2800" smtClean="0">
                <a:solidFill>
                  <a:srgbClr val="0000CC"/>
                </a:solidFill>
                <a:latin typeface="Arial" pitchFamily="34" charset="0"/>
                <a:cs typeface="Arial" pitchFamily="34" charset="0"/>
              </a:rPr>
              <a:t>Mỗi số cũng được coi là một biểu thức.</a:t>
            </a:r>
            <a:endParaRPr lang="vi-VN" sz="2800">
              <a:solidFill>
                <a:srgbClr val="0000CC"/>
              </a:solidFill>
              <a:latin typeface="Arial" pitchFamily="34" charset="0"/>
              <a:cs typeface="Arial" pitchFamily="34" charset="0"/>
            </a:endParaRPr>
          </a:p>
        </p:txBody>
      </p:sp>
      <p:sp>
        <p:nvSpPr>
          <p:cNvPr id="6" name="Rectangle 5"/>
          <p:cNvSpPr/>
          <p:nvPr/>
        </p:nvSpPr>
        <p:spPr>
          <a:xfrm>
            <a:off x="609600" y="1774448"/>
            <a:ext cx="8001000" cy="954107"/>
          </a:xfrm>
          <a:prstGeom prst="rect">
            <a:avLst/>
          </a:prstGeom>
        </p:spPr>
        <p:txBody>
          <a:bodyPr wrap="square">
            <a:spAutoFit/>
          </a:bodyPr>
          <a:lstStyle/>
          <a:p>
            <a:r>
              <a:rPr lang="vi-VN" sz="2800" smtClean="0">
                <a:solidFill>
                  <a:srgbClr val="0000CC"/>
                </a:solidFill>
                <a:latin typeface="Arial" pitchFamily="34" charset="0"/>
                <a:cs typeface="Arial" pitchFamily="34" charset="0"/>
              </a:rPr>
              <a:t> Trong biểu thức có thể có các dấu ngoặc để chỉ thứ tự thực hiện các phép tính.</a:t>
            </a:r>
            <a:endParaRPr lang="en-US" sz="280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47935"/>
            <a:ext cx="8839200" cy="461665"/>
          </a:xfrm>
          <a:prstGeom prst="rect">
            <a:avLst/>
          </a:prstGeom>
        </p:spPr>
        <p:txBody>
          <a:bodyPr wrap="square">
            <a:spAutoFit/>
          </a:bodyPr>
          <a:lstStyle/>
          <a:p>
            <a:r>
              <a:rPr lang="en-US" sz="2400" smtClean="0">
                <a:solidFill>
                  <a:srgbClr val="C00000"/>
                </a:solidFill>
                <a:latin typeface="Arial" pitchFamily="34" charset="0"/>
                <a:cs typeface="Arial" pitchFamily="34" charset="0"/>
              </a:rPr>
              <a:t>III. THỨ TỰ THỰC HIỆN PHÉP TÍNH TRONG BIỂU THỨC</a:t>
            </a:r>
            <a:endParaRPr lang="en-US" sz="2400">
              <a:solidFill>
                <a:srgbClr val="C00000"/>
              </a:solidFill>
              <a:latin typeface="Arial" pitchFamily="34" charset="0"/>
              <a:cs typeface="Arial" pitchFamily="34" charset="0"/>
            </a:endParaRPr>
          </a:p>
        </p:txBody>
      </p:sp>
      <p:sp>
        <p:nvSpPr>
          <p:cNvPr id="5" name="Rectangle 4"/>
          <p:cNvSpPr/>
          <p:nvPr/>
        </p:nvSpPr>
        <p:spPr>
          <a:xfrm>
            <a:off x="381000" y="609600"/>
            <a:ext cx="5729454" cy="461665"/>
          </a:xfrm>
          <a:prstGeom prst="rect">
            <a:avLst/>
          </a:prstGeom>
        </p:spPr>
        <p:txBody>
          <a:bodyPr wrap="none">
            <a:spAutoFit/>
          </a:bodyPr>
          <a:lstStyle/>
          <a:p>
            <a:r>
              <a:rPr lang="en-US" sz="2400" smtClean="0">
                <a:solidFill>
                  <a:srgbClr val="FF0000"/>
                </a:solidFill>
                <a:latin typeface="Arial" pitchFamily="34" charset="0"/>
                <a:cs typeface="Arial" pitchFamily="34" charset="0"/>
              </a:rPr>
              <a:t>1. Đối với biểu thức không có dấu ngoặc</a:t>
            </a:r>
            <a:endParaRPr lang="en-US" sz="2400">
              <a:solidFill>
                <a:srgbClr val="FF0000"/>
              </a:solidFill>
              <a:latin typeface="Arial" pitchFamily="34" charset="0"/>
              <a:cs typeface="Arial" pitchFamily="34" charset="0"/>
            </a:endParaRPr>
          </a:p>
        </p:txBody>
      </p:sp>
      <p:sp>
        <p:nvSpPr>
          <p:cNvPr id="6" name="Rectangle 5"/>
          <p:cNvSpPr/>
          <p:nvPr/>
        </p:nvSpPr>
        <p:spPr>
          <a:xfrm>
            <a:off x="685800" y="1066800"/>
            <a:ext cx="7772400" cy="461665"/>
          </a:xfrm>
          <a:prstGeom prst="rect">
            <a:avLst/>
          </a:prstGeom>
        </p:spPr>
        <p:txBody>
          <a:bodyPr wrap="square">
            <a:spAutoFit/>
          </a:bodyPr>
          <a:lstStyle/>
          <a:p>
            <a:pPr algn="ctr"/>
            <a:r>
              <a:rPr lang="en-US" sz="2400" b="1" smtClean="0">
                <a:solidFill>
                  <a:srgbClr val="006600"/>
                </a:solidFill>
                <a:latin typeface="Arial" pitchFamily="34" charset="0"/>
                <a:cs typeface="Arial" pitchFamily="34" charset="0"/>
              </a:rPr>
              <a:t>Nếu chỉ có cộng trừ hoặc nhân chia ta làm thế nào?</a:t>
            </a:r>
            <a:endParaRPr lang="en-US" sz="2400" b="1">
              <a:solidFill>
                <a:srgbClr val="006600"/>
              </a:solidFill>
              <a:latin typeface="Arial" pitchFamily="34" charset="0"/>
              <a:cs typeface="Arial" pitchFamily="34" charset="0"/>
            </a:endParaRPr>
          </a:p>
        </p:txBody>
      </p:sp>
      <p:sp>
        <p:nvSpPr>
          <p:cNvPr id="7" name="Rectangle 6"/>
          <p:cNvSpPr/>
          <p:nvPr/>
        </p:nvSpPr>
        <p:spPr>
          <a:xfrm>
            <a:off x="304800" y="1611868"/>
            <a:ext cx="8458200" cy="830997"/>
          </a:xfrm>
          <a:prstGeom prst="rect">
            <a:avLst/>
          </a:prstGeom>
        </p:spPr>
        <p:txBody>
          <a:bodyPr wrap="square">
            <a:spAutoFit/>
          </a:bodyPr>
          <a:lstStyle/>
          <a:p>
            <a:r>
              <a:rPr lang="en-US" sz="2400" smtClean="0">
                <a:solidFill>
                  <a:srgbClr val="0000CC"/>
                </a:solidFill>
                <a:latin typeface="Arial" pitchFamily="34" charset="0"/>
                <a:cs typeface="Arial" pitchFamily="34" charset="0"/>
              </a:rPr>
              <a:t>Nếu chỉ có phép cộng trừ hoặc nhân chia ta thực hiện phép tính theo thứ tự từ trái sang phải.</a:t>
            </a:r>
            <a:endParaRPr lang="en-US" sz="2400">
              <a:solidFill>
                <a:srgbClr val="0000CC"/>
              </a:solidFill>
              <a:latin typeface="Arial" pitchFamily="34" charset="0"/>
              <a:cs typeface="Arial" pitchFamily="34" charset="0"/>
            </a:endParaRPr>
          </a:p>
        </p:txBody>
      </p:sp>
      <p:sp>
        <p:nvSpPr>
          <p:cNvPr id="8" name="Rectangle 7"/>
          <p:cNvSpPr/>
          <p:nvPr/>
        </p:nvSpPr>
        <p:spPr>
          <a:xfrm>
            <a:off x="304800" y="2442865"/>
            <a:ext cx="1037463" cy="461665"/>
          </a:xfrm>
          <a:prstGeom prst="rect">
            <a:avLst/>
          </a:prstGeom>
        </p:spPr>
        <p:txBody>
          <a:bodyPr wrap="none">
            <a:spAutoFit/>
          </a:bodyPr>
          <a:lstStyle/>
          <a:p>
            <a:r>
              <a:rPr lang="en-US" sz="2400" b="1" u="sng" smtClean="0">
                <a:solidFill>
                  <a:srgbClr val="FF0000"/>
                </a:solidFill>
                <a:latin typeface="Arial" pitchFamily="34" charset="0"/>
                <a:cs typeface="Arial" pitchFamily="34" charset="0"/>
              </a:rPr>
              <a:t>Ví dụ:</a:t>
            </a:r>
            <a:endParaRPr lang="en-US" sz="2400" b="1" u="sng">
              <a:solidFill>
                <a:srgbClr val="FF0000"/>
              </a:solidFill>
              <a:latin typeface="Arial" pitchFamily="34" charset="0"/>
              <a:cs typeface="Arial" pitchFamily="34" charset="0"/>
            </a:endParaRPr>
          </a:p>
        </p:txBody>
      </p:sp>
      <p:sp>
        <p:nvSpPr>
          <p:cNvPr id="9" name="Rectangle 8"/>
          <p:cNvSpPr/>
          <p:nvPr/>
        </p:nvSpPr>
        <p:spPr>
          <a:xfrm>
            <a:off x="1600200" y="2671465"/>
            <a:ext cx="4572000" cy="830997"/>
          </a:xfrm>
          <a:prstGeom prst="rect">
            <a:avLst/>
          </a:prstGeom>
        </p:spPr>
        <p:txBody>
          <a:bodyPr>
            <a:spAutoFit/>
          </a:bodyPr>
          <a:lstStyle/>
          <a:p>
            <a:r>
              <a:rPr lang="pt-BR" sz="2400" smtClean="0">
                <a:latin typeface="Arial" pitchFamily="34" charset="0"/>
                <a:cs typeface="Arial" pitchFamily="34" charset="0"/>
              </a:rPr>
              <a:t>a) 48-32+8=16+8=24</a:t>
            </a:r>
          </a:p>
          <a:p>
            <a:r>
              <a:rPr lang="pt-BR" sz="2400" smtClean="0">
                <a:latin typeface="Arial" pitchFamily="34" charset="0"/>
                <a:cs typeface="Arial" pitchFamily="34" charset="0"/>
              </a:rPr>
              <a:t>b) 60 : 2.5 = 30 .5 = 150</a:t>
            </a:r>
            <a:endParaRPr lang="en-US" sz="2400">
              <a:latin typeface="Arial" pitchFamily="34" charset="0"/>
              <a:cs typeface="Arial" pitchFamily="34" charset="0"/>
            </a:endParaRPr>
          </a:p>
        </p:txBody>
      </p:sp>
      <p:sp>
        <p:nvSpPr>
          <p:cNvPr id="10" name="Rectangle 9"/>
          <p:cNvSpPr/>
          <p:nvPr/>
        </p:nvSpPr>
        <p:spPr>
          <a:xfrm>
            <a:off x="304800" y="3585865"/>
            <a:ext cx="8458200" cy="830997"/>
          </a:xfrm>
          <a:prstGeom prst="rect">
            <a:avLst/>
          </a:prstGeom>
        </p:spPr>
        <p:txBody>
          <a:bodyPr wrap="square">
            <a:spAutoFit/>
          </a:bodyPr>
          <a:lstStyle/>
          <a:p>
            <a:r>
              <a:rPr lang="en-US" sz="2400" b="1" smtClean="0">
                <a:solidFill>
                  <a:srgbClr val="006600"/>
                </a:solidFill>
                <a:latin typeface="Arial" pitchFamily="34" charset="0"/>
                <a:cs typeface="Arial" pitchFamily="34" charset="0"/>
              </a:rPr>
              <a:t>Nếu có các phép tính cộng trừ nhân chia, nâng lên lũy thừa ta làm thế nào?</a:t>
            </a:r>
            <a:endParaRPr lang="en-US" sz="2400" b="1">
              <a:solidFill>
                <a:srgbClr val="006600"/>
              </a:solidFill>
              <a:latin typeface="Arial" pitchFamily="34" charset="0"/>
              <a:cs typeface="Arial" pitchFamily="34" charset="0"/>
            </a:endParaRPr>
          </a:p>
        </p:txBody>
      </p:sp>
      <p:sp>
        <p:nvSpPr>
          <p:cNvPr id="11" name="Rectangle 10"/>
          <p:cNvSpPr/>
          <p:nvPr/>
        </p:nvSpPr>
        <p:spPr>
          <a:xfrm>
            <a:off x="304800" y="4424065"/>
            <a:ext cx="8229600" cy="1200329"/>
          </a:xfrm>
          <a:prstGeom prst="rect">
            <a:avLst/>
          </a:prstGeom>
        </p:spPr>
        <p:txBody>
          <a:bodyPr wrap="square">
            <a:spAutoFit/>
          </a:bodyPr>
          <a:lstStyle/>
          <a:p>
            <a:r>
              <a:rPr lang="vi-VN" sz="2400" smtClean="0">
                <a:solidFill>
                  <a:srgbClr val="0000CC"/>
                </a:solidFill>
                <a:latin typeface="Arial" pitchFamily="34" charset="0"/>
                <a:cs typeface="Arial" pitchFamily="34" charset="0"/>
              </a:rPr>
              <a:t>Nếu có các phép tính cộng trừ nhân chia, nâng lên lũy thừa ta thực hiện phép tính nâng lên lũy thừa trước rồi đến nhân chia, cuối cùng là cộng trừ.</a:t>
            </a:r>
            <a:endParaRPr lang="en-US" sz="2400">
              <a:solidFill>
                <a:srgbClr val="0000CC"/>
              </a:solidFill>
              <a:latin typeface="Arial" pitchFamily="34" charset="0"/>
              <a:cs typeface="Arial" pitchFamily="34" charset="0"/>
            </a:endParaRPr>
          </a:p>
        </p:txBody>
      </p:sp>
      <p:sp>
        <p:nvSpPr>
          <p:cNvPr id="12" name="Rectangle 11"/>
          <p:cNvSpPr/>
          <p:nvPr/>
        </p:nvSpPr>
        <p:spPr>
          <a:xfrm>
            <a:off x="381000" y="5562600"/>
            <a:ext cx="1037463" cy="461665"/>
          </a:xfrm>
          <a:prstGeom prst="rect">
            <a:avLst/>
          </a:prstGeom>
        </p:spPr>
        <p:txBody>
          <a:bodyPr wrap="none">
            <a:spAutoFit/>
          </a:bodyPr>
          <a:lstStyle/>
          <a:p>
            <a:r>
              <a:rPr lang="en-US" sz="2400" b="1" u="sng" smtClean="0">
                <a:solidFill>
                  <a:srgbClr val="FF0000"/>
                </a:solidFill>
                <a:latin typeface="Arial" pitchFamily="34" charset="0"/>
                <a:cs typeface="Arial" pitchFamily="34" charset="0"/>
              </a:rPr>
              <a:t>Ví dụ:</a:t>
            </a:r>
            <a:endParaRPr lang="en-US" sz="2400" b="1" u="sng">
              <a:solidFill>
                <a:srgbClr val="FF0000"/>
              </a:solidFill>
              <a:latin typeface="Arial" pitchFamily="34" charset="0"/>
              <a:cs typeface="Arial" pitchFamily="34" charset="0"/>
            </a:endParaRPr>
          </a:p>
        </p:txBody>
      </p:sp>
      <p:sp>
        <p:nvSpPr>
          <p:cNvPr id="13" name="Rectangle 12"/>
          <p:cNvSpPr/>
          <p:nvPr/>
        </p:nvSpPr>
        <p:spPr>
          <a:xfrm>
            <a:off x="2133600" y="5802868"/>
            <a:ext cx="4572000" cy="830997"/>
          </a:xfrm>
          <a:prstGeom prst="rect">
            <a:avLst/>
          </a:prstGeom>
        </p:spPr>
        <p:txBody>
          <a:bodyPr>
            <a:spAutoFit/>
          </a:bodyPr>
          <a:lstStyle/>
          <a:p>
            <a:r>
              <a:rPr lang="en-US" sz="2400" smtClean="0">
                <a:latin typeface="Arial" pitchFamily="34" charset="0"/>
                <a:cs typeface="Arial" pitchFamily="34" charset="0"/>
              </a:rPr>
              <a:t>4.3</a:t>
            </a:r>
            <a:r>
              <a:rPr lang="en-US" sz="2400" baseline="30000" smtClean="0">
                <a:latin typeface="Arial" pitchFamily="34" charset="0"/>
                <a:cs typeface="Arial" pitchFamily="34" charset="0"/>
              </a:rPr>
              <a:t>2</a:t>
            </a:r>
            <a:r>
              <a:rPr lang="en-US" sz="2400" smtClean="0">
                <a:latin typeface="Arial" pitchFamily="34" charset="0"/>
                <a:cs typeface="Arial" pitchFamily="34" charset="0"/>
              </a:rPr>
              <a:t>  – 5.6 = 4.9 – 5.6</a:t>
            </a:r>
          </a:p>
          <a:p>
            <a:r>
              <a:rPr lang="en-US" sz="2400" smtClean="0">
                <a:latin typeface="Arial" pitchFamily="34" charset="0"/>
                <a:cs typeface="Arial" pitchFamily="34" charset="0"/>
              </a:rPr>
              <a:t>                 = 36 – 30 = 6</a:t>
            </a:r>
            <a:endParaRPr lang="en-US" sz="240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heckerboard(across)">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heckerboard(across)">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checkerboard(across)">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checkerboard(across)">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147935"/>
            <a:ext cx="5134739" cy="461665"/>
          </a:xfrm>
          <a:prstGeom prst="rect">
            <a:avLst/>
          </a:prstGeom>
        </p:spPr>
        <p:txBody>
          <a:bodyPr wrap="none">
            <a:spAutoFit/>
          </a:bodyPr>
          <a:lstStyle/>
          <a:p>
            <a:r>
              <a:rPr lang="en-US" sz="2400" b="1" smtClean="0">
                <a:solidFill>
                  <a:srgbClr val="C00000"/>
                </a:solidFill>
                <a:latin typeface="Arial" pitchFamily="34" charset="0"/>
                <a:cs typeface="Arial" pitchFamily="34" charset="0"/>
              </a:rPr>
              <a:t>2. Đối với biểu thức có dấu ngoặc</a:t>
            </a:r>
            <a:endParaRPr lang="en-US" sz="2400" b="1">
              <a:solidFill>
                <a:srgbClr val="C00000"/>
              </a:solidFill>
              <a:latin typeface="Arial" pitchFamily="34" charset="0"/>
              <a:cs typeface="Arial" pitchFamily="34" charset="0"/>
            </a:endParaRPr>
          </a:p>
        </p:txBody>
      </p:sp>
      <p:sp>
        <p:nvSpPr>
          <p:cNvPr id="5" name="Rectangle 4"/>
          <p:cNvSpPr/>
          <p:nvPr/>
        </p:nvSpPr>
        <p:spPr>
          <a:xfrm>
            <a:off x="76200" y="609600"/>
            <a:ext cx="9067800" cy="1569660"/>
          </a:xfrm>
          <a:prstGeom prst="rect">
            <a:avLst/>
          </a:prstGeom>
        </p:spPr>
        <p:txBody>
          <a:bodyPr wrap="square">
            <a:spAutoFit/>
          </a:bodyPr>
          <a:lstStyle/>
          <a:p>
            <a:r>
              <a:rPr lang="vi-VN" sz="2400" smtClean="0">
                <a:solidFill>
                  <a:srgbClr val="0000CC"/>
                </a:solidFill>
                <a:latin typeface="Arial" pitchFamily="34" charset="0"/>
                <a:cs typeface="Arial" pitchFamily="34" charset="0"/>
              </a:rPr>
              <a:t>Nếu biểu thức có các dấu ngoặc: ngoặc tròn ( ), ngoặc vuông [ ], ngoặc nhọn { }, ta thực hiện phép tính trong dấu ngoặc tròn trước, rồi thực hiện phép tính trong dấu ngoặc vuông, cuối cùng thực hiện phép tính trong dấu ngoặc nhọn.</a:t>
            </a:r>
            <a:endParaRPr lang="en-US" sz="2400">
              <a:solidFill>
                <a:srgbClr val="0000CC"/>
              </a:solidFill>
              <a:latin typeface="Arial" pitchFamily="34" charset="0"/>
              <a:cs typeface="Arial" pitchFamily="34" charset="0"/>
            </a:endParaRPr>
          </a:p>
        </p:txBody>
      </p:sp>
      <p:sp>
        <p:nvSpPr>
          <p:cNvPr id="6" name="Rectangle 5"/>
          <p:cNvSpPr/>
          <p:nvPr/>
        </p:nvSpPr>
        <p:spPr>
          <a:xfrm>
            <a:off x="29337" y="2209800"/>
            <a:ext cx="1037463" cy="461665"/>
          </a:xfrm>
          <a:prstGeom prst="rect">
            <a:avLst/>
          </a:prstGeom>
        </p:spPr>
        <p:txBody>
          <a:bodyPr wrap="none">
            <a:spAutoFit/>
          </a:bodyPr>
          <a:lstStyle/>
          <a:p>
            <a:r>
              <a:rPr lang="en-US" sz="2400" b="1" u="sng" smtClean="0">
                <a:solidFill>
                  <a:srgbClr val="FF0000"/>
                </a:solidFill>
                <a:latin typeface="Arial" pitchFamily="34" charset="0"/>
                <a:cs typeface="Arial" pitchFamily="34" charset="0"/>
              </a:rPr>
              <a:t>Ví dụ:</a:t>
            </a:r>
            <a:endParaRPr lang="en-US" sz="2400" b="1" u="sng">
              <a:solidFill>
                <a:srgbClr val="FF0000"/>
              </a:solidFill>
              <a:latin typeface="Arial" pitchFamily="34" charset="0"/>
              <a:cs typeface="Arial" pitchFamily="34" charset="0"/>
            </a:endParaRPr>
          </a:p>
        </p:txBody>
      </p:sp>
      <p:sp>
        <p:nvSpPr>
          <p:cNvPr id="7" name="Rectangle 6"/>
          <p:cNvSpPr/>
          <p:nvPr/>
        </p:nvSpPr>
        <p:spPr>
          <a:xfrm>
            <a:off x="457200" y="2831068"/>
            <a:ext cx="3624710" cy="461665"/>
          </a:xfrm>
          <a:prstGeom prst="rect">
            <a:avLst/>
          </a:prstGeom>
        </p:spPr>
        <p:txBody>
          <a:bodyPr wrap="none">
            <a:spAutoFit/>
          </a:bodyPr>
          <a:lstStyle/>
          <a:p>
            <a:r>
              <a:rPr lang="en-US" sz="2400" smtClean="0">
                <a:solidFill>
                  <a:srgbClr val="006600"/>
                </a:solidFill>
                <a:latin typeface="Arial" pitchFamily="34" charset="0"/>
                <a:cs typeface="Arial" pitchFamily="34" charset="0"/>
              </a:rPr>
              <a:t>Hãy tính giá trị biểu thức:</a:t>
            </a:r>
            <a:endParaRPr lang="en-US" sz="2400">
              <a:solidFill>
                <a:srgbClr val="006600"/>
              </a:solidFill>
              <a:latin typeface="Arial" pitchFamily="34" charset="0"/>
              <a:cs typeface="Arial" pitchFamily="34" charset="0"/>
            </a:endParaRPr>
          </a:p>
        </p:txBody>
      </p:sp>
      <p:sp>
        <p:nvSpPr>
          <p:cNvPr id="8" name="Rectangle 7"/>
          <p:cNvSpPr/>
          <p:nvPr/>
        </p:nvSpPr>
        <p:spPr>
          <a:xfrm>
            <a:off x="2971800" y="3429000"/>
            <a:ext cx="3416320" cy="461665"/>
          </a:xfrm>
          <a:prstGeom prst="rect">
            <a:avLst/>
          </a:prstGeom>
        </p:spPr>
        <p:txBody>
          <a:bodyPr wrap="none">
            <a:spAutoFit/>
          </a:bodyPr>
          <a:lstStyle/>
          <a:p>
            <a:r>
              <a:rPr lang="en-US" sz="2400" smtClean="0">
                <a:latin typeface="Arial" pitchFamily="34" charset="0"/>
                <a:cs typeface="Arial" pitchFamily="34" charset="0"/>
              </a:rPr>
              <a:t>100: {2 . [52 – (35 – 8)]}</a:t>
            </a:r>
            <a:endParaRPr lang="en-US" sz="2400">
              <a:latin typeface="Arial" pitchFamily="34" charset="0"/>
              <a:cs typeface="Arial" pitchFamily="34" charset="0"/>
            </a:endParaRPr>
          </a:p>
        </p:txBody>
      </p:sp>
      <p:sp>
        <p:nvSpPr>
          <p:cNvPr id="9" name="Rectangle 8"/>
          <p:cNvSpPr/>
          <p:nvPr/>
        </p:nvSpPr>
        <p:spPr>
          <a:xfrm>
            <a:off x="2971800" y="3886200"/>
            <a:ext cx="2978701" cy="461665"/>
          </a:xfrm>
          <a:prstGeom prst="rect">
            <a:avLst/>
          </a:prstGeom>
        </p:spPr>
        <p:txBody>
          <a:bodyPr wrap="none">
            <a:spAutoFit/>
          </a:bodyPr>
          <a:lstStyle/>
          <a:p>
            <a:r>
              <a:rPr lang="en-US" sz="2400" smtClean="0">
                <a:latin typeface="Arial" pitchFamily="34" charset="0"/>
                <a:cs typeface="Arial" pitchFamily="34" charset="0"/>
              </a:rPr>
              <a:t>= 100 : {2 . [52 - 27]}</a:t>
            </a:r>
            <a:endParaRPr lang="en-US" sz="2400">
              <a:latin typeface="Arial" pitchFamily="34" charset="0"/>
              <a:cs typeface="Arial" pitchFamily="34" charset="0"/>
            </a:endParaRPr>
          </a:p>
        </p:txBody>
      </p:sp>
      <p:sp>
        <p:nvSpPr>
          <p:cNvPr id="10" name="Rectangle 9"/>
          <p:cNvSpPr/>
          <p:nvPr/>
        </p:nvSpPr>
        <p:spPr>
          <a:xfrm>
            <a:off x="2987912" y="4419600"/>
            <a:ext cx="2278188" cy="461665"/>
          </a:xfrm>
          <a:prstGeom prst="rect">
            <a:avLst/>
          </a:prstGeom>
        </p:spPr>
        <p:txBody>
          <a:bodyPr wrap="none">
            <a:spAutoFit/>
          </a:bodyPr>
          <a:lstStyle/>
          <a:p>
            <a:r>
              <a:rPr lang="en-US" sz="2400" smtClean="0">
                <a:latin typeface="Arial" pitchFamily="34" charset="0"/>
                <a:cs typeface="Arial" pitchFamily="34" charset="0"/>
              </a:rPr>
              <a:t>= 100 : {2 . 25} </a:t>
            </a:r>
            <a:endParaRPr lang="en-US" sz="2400">
              <a:latin typeface="Arial" pitchFamily="34" charset="0"/>
              <a:cs typeface="Arial" pitchFamily="34" charset="0"/>
            </a:endParaRPr>
          </a:p>
        </p:txBody>
      </p:sp>
      <p:sp>
        <p:nvSpPr>
          <p:cNvPr id="11" name="Rectangle 10"/>
          <p:cNvSpPr/>
          <p:nvPr/>
        </p:nvSpPr>
        <p:spPr>
          <a:xfrm>
            <a:off x="2971800" y="5029200"/>
            <a:ext cx="1646605" cy="461665"/>
          </a:xfrm>
          <a:prstGeom prst="rect">
            <a:avLst/>
          </a:prstGeom>
        </p:spPr>
        <p:txBody>
          <a:bodyPr wrap="none">
            <a:spAutoFit/>
          </a:bodyPr>
          <a:lstStyle/>
          <a:p>
            <a:r>
              <a:rPr lang="en-US" sz="2400" smtClean="0">
                <a:latin typeface="Arial" pitchFamily="34" charset="0"/>
                <a:cs typeface="Arial" pitchFamily="34" charset="0"/>
              </a:rPr>
              <a:t>= 100 : 50 </a:t>
            </a:r>
            <a:endParaRPr lang="en-US" sz="2400">
              <a:latin typeface="Arial" pitchFamily="34" charset="0"/>
              <a:cs typeface="Arial" pitchFamily="34" charset="0"/>
            </a:endParaRPr>
          </a:p>
        </p:txBody>
      </p:sp>
      <p:sp>
        <p:nvSpPr>
          <p:cNvPr id="12" name="Rectangle 11"/>
          <p:cNvSpPr/>
          <p:nvPr/>
        </p:nvSpPr>
        <p:spPr>
          <a:xfrm>
            <a:off x="2971800" y="5574268"/>
            <a:ext cx="620683" cy="461665"/>
          </a:xfrm>
          <a:prstGeom prst="rect">
            <a:avLst/>
          </a:prstGeom>
        </p:spPr>
        <p:txBody>
          <a:bodyPr wrap="none">
            <a:spAutoFit/>
          </a:bodyPr>
          <a:lstStyle/>
          <a:p>
            <a:r>
              <a:rPr lang="en-US" sz="2400" smtClean="0">
                <a:latin typeface="Arial" pitchFamily="34" charset="0"/>
                <a:cs typeface="Arial" pitchFamily="34" charset="0"/>
              </a:rPr>
              <a:t>= 2</a:t>
            </a:r>
            <a:endParaRPr lang="en-US" sz="240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heckerboard(across)">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heckerboard(across)">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checkerboard(across)">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checkerboard(across)">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0800" y="152400"/>
            <a:ext cx="3738524" cy="523220"/>
          </a:xfrm>
          <a:prstGeom prst="rect">
            <a:avLst/>
          </a:prstGeom>
        </p:spPr>
        <p:txBody>
          <a:bodyPr wrap="none">
            <a:spAutoFit/>
          </a:bodyPr>
          <a:lstStyle/>
          <a:p>
            <a:pPr algn="ctr"/>
            <a:r>
              <a:rPr lang="en-US" sz="2800" b="1" smtClean="0">
                <a:solidFill>
                  <a:srgbClr val="C00000"/>
                </a:solidFill>
                <a:latin typeface="Arial" pitchFamily="34" charset="0"/>
                <a:cs typeface="Arial" pitchFamily="34" charset="0"/>
              </a:rPr>
              <a:t>* Câu hỏi thảo luận 1</a:t>
            </a:r>
            <a:endParaRPr lang="en-US" sz="2800" b="1">
              <a:solidFill>
                <a:srgbClr val="C00000"/>
              </a:solidFill>
              <a:latin typeface="Arial" pitchFamily="34" charset="0"/>
              <a:cs typeface="Arial" pitchFamily="34" charset="0"/>
            </a:endParaRPr>
          </a:p>
        </p:txBody>
      </p:sp>
      <p:sp>
        <p:nvSpPr>
          <p:cNvPr id="5" name="Rectangle 4"/>
          <p:cNvSpPr/>
          <p:nvPr/>
        </p:nvSpPr>
        <p:spPr>
          <a:xfrm>
            <a:off x="304800" y="762000"/>
            <a:ext cx="4163319"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Tính giá trị của biểu thức</a:t>
            </a:r>
            <a:endParaRPr lang="en-US" sz="2800">
              <a:solidFill>
                <a:srgbClr val="FF0000"/>
              </a:solidFill>
              <a:latin typeface="Arial" pitchFamily="34" charset="0"/>
              <a:cs typeface="Arial" pitchFamily="34" charset="0"/>
            </a:endParaRPr>
          </a:p>
        </p:txBody>
      </p:sp>
      <p:sp>
        <p:nvSpPr>
          <p:cNvPr id="6" name="Rectangle 5"/>
          <p:cNvSpPr/>
          <p:nvPr/>
        </p:nvSpPr>
        <p:spPr>
          <a:xfrm>
            <a:off x="2209800" y="1371600"/>
            <a:ext cx="5638800" cy="4401205"/>
          </a:xfrm>
          <a:prstGeom prst="rect">
            <a:avLst/>
          </a:prstGeom>
        </p:spPr>
        <p:txBody>
          <a:bodyPr wrap="square">
            <a:spAutoFit/>
          </a:bodyPr>
          <a:lstStyle/>
          <a:p>
            <a:r>
              <a:rPr lang="en-US" sz="2800" smtClean="0">
                <a:solidFill>
                  <a:srgbClr val="0000CC"/>
                </a:solidFill>
                <a:latin typeface="Arial" pitchFamily="34" charset="0"/>
                <a:cs typeface="Arial" pitchFamily="34" charset="0"/>
              </a:rPr>
              <a:t>a) 6</a:t>
            </a:r>
            <a:r>
              <a:rPr lang="en-US" sz="2800" baseline="30000" smtClean="0">
                <a:solidFill>
                  <a:srgbClr val="0000CC"/>
                </a:solidFill>
                <a:latin typeface="Arial" pitchFamily="34" charset="0"/>
                <a:cs typeface="Arial" pitchFamily="34" charset="0"/>
              </a:rPr>
              <a:t>2</a:t>
            </a:r>
            <a:r>
              <a:rPr lang="en-US" sz="2800" smtClean="0">
                <a:solidFill>
                  <a:srgbClr val="0000CC"/>
                </a:solidFill>
                <a:latin typeface="Arial" pitchFamily="34" charset="0"/>
                <a:cs typeface="Arial" pitchFamily="34" charset="0"/>
              </a:rPr>
              <a:t> : 4 . 3 + 2 . 5</a:t>
            </a:r>
            <a:r>
              <a:rPr lang="en-US" sz="2800" baseline="30000" smtClean="0">
                <a:solidFill>
                  <a:srgbClr val="0000CC"/>
                </a:solidFill>
                <a:latin typeface="Arial" pitchFamily="34" charset="0"/>
                <a:cs typeface="Arial" pitchFamily="34" charset="0"/>
              </a:rPr>
              <a:t>2</a:t>
            </a:r>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b) 2 (5 . 4</a:t>
            </a:r>
            <a:r>
              <a:rPr lang="en-US" sz="2800" baseline="30000" smtClean="0">
                <a:solidFill>
                  <a:srgbClr val="0000CC"/>
                </a:solidFill>
                <a:latin typeface="Arial" pitchFamily="34" charset="0"/>
                <a:cs typeface="Arial" pitchFamily="34" charset="0"/>
              </a:rPr>
              <a:t>2</a:t>
            </a:r>
            <a:r>
              <a:rPr lang="en-US" sz="2800" smtClean="0">
                <a:solidFill>
                  <a:srgbClr val="0000CC"/>
                </a:solidFill>
                <a:latin typeface="Arial" pitchFamily="34" charset="0"/>
                <a:cs typeface="Arial" pitchFamily="34" charset="0"/>
              </a:rPr>
              <a:t> - 18)</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p>
          <a:p>
            <a:r>
              <a:rPr lang="en-US" sz="2800" smtClean="0">
                <a:solidFill>
                  <a:srgbClr val="0000CC"/>
                </a:solidFill>
                <a:latin typeface="Arial" pitchFamily="34" charset="0"/>
                <a:cs typeface="Arial" pitchFamily="34" charset="0"/>
              </a:rPr>
              <a:t>……………………….</a:t>
            </a:r>
            <a:endParaRPr lang="en-US" sz="2800">
              <a:solidFill>
                <a:srgbClr val="0000CC"/>
              </a:solidFill>
              <a:latin typeface="Arial" pitchFamily="34" charset="0"/>
              <a:cs typeface="Arial" pitchFamily="34" charset="0"/>
            </a:endParaRPr>
          </a:p>
        </p:txBody>
      </p:sp>
      <p:sp>
        <p:nvSpPr>
          <p:cNvPr id="7" name="Rectangle 6"/>
          <p:cNvSpPr/>
          <p:nvPr/>
        </p:nvSpPr>
        <p:spPr>
          <a:xfrm>
            <a:off x="2362200" y="1828800"/>
            <a:ext cx="2802370"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36 : 4.3 + 2.25</a:t>
            </a:r>
            <a:endParaRPr lang="en-US" sz="2800">
              <a:solidFill>
                <a:srgbClr val="FF0000"/>
              </a:solidFill>
            </a:endParaRPr>
          </a:p>
        </p:txBody>
      </p:sp>
      <p:sp>
        <p:nvSpPr>
          <p:cNvPr id="8" name="Rectangle 7"/>
          <p:cNvSpPr/>
          <p:nvPr/>
        </p:nvSpPr>
        <p:spPr>
          <a:xfrm>
            <a:off x="2362200" y="2209800"/>
            <a:ext cx="2103461"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9.3 + 2.25</a:t>
            </a:r>
            <a:endParaRPr lang="en-US" sz="2800">
              <a:solidFill>
                <a:srgbClr val="FF0000"/>
              </a:solidFill>
            </a:endParaRPr>
          </a:p>
        </p:txBody>
      </p:sp>
      <p:sp>
        <p:nvSpPr>
          <p:cNvPr id="9" name="Rectangle 8"/>
          <p:cNvSpPr/>
          <p:nvPr/>
        </p:nvSpPr>
        <p:spPr>
          <a:xfrm>
            <a:off x="2362200" y="2667000"/>
            <a:ext cx="170431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27 + 50</a:t>
            </a:r>
            <a:endParaRPr lang="en-US" sz="2800">
              <a:solidFill>
                <a:srgbClr val="FF0000"/>
              </a:solidFill>
            </a:endParaRPr>
          </a:p>
        </p:txBody>
      </p:sp>
      <p:sp>
        <p:nvSpPr>
          <p:cNvPr id="10" name="Rectangle 9"/>
          <p:cNvSpPr/>
          <p:nvPr/>
        </p:nvSpPr>
        <p:spPr>
          <a:xfrm>
            <a:off x="2362200" y="3124200"/>
            <a:ext cx="89479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77</a:t>
            </a:r>
            <a:endParaRPr lang="en-US" sz="2800">
              <a:solidFill>
                <a:srgbClr val="FF0000"/>
              </a:solidFill>
            </a:endParaRPr>
          </a:p>
        </p:txBody>
      </p:sp>
      <p:sp>
        <p:nvSpPr>
          <p:cNvPr id="11" name="Rectangle 10"/>
          <p:cNvSpPr/>
          <p:nvPr/>
        </p:nvSpPr>
        <p:spPr>
          <a:xfrm>
            <a:off x="2286000" y="3972580"/>
            <a:ext cx="2553904"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2(5 . 16 - 18)</a:t>
            </a:r>
            <a:endParaRPr lang="en-US" sz="2800">
              <a:solidFill>
                <a:srgbClr val="FF0000"/>
              </a:solidFill>
            </a:endParaRPr>
          </a:p>
        </p:txBody>
      </p:sp>
      <p:sp>
        <p:nvSpPr>
          <p:cNvPr id="12" name="Rectangle 11"/>
          <p:cNvSpPr/>
          <p:nvPr/>
        </p:nvSpPr>
        <p:spPr>
          <a:xfrm>
            <a:off x="2288029" y="4419600"/>
            <a:ext cx="2055371"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2(80 - 18)</a:t>
            </a:r>
            <a:endParaRPr lang="en-US" sz="2800">
              <a:solidFill>
                <a:srgbClr val="FF0000"/>
              </a:solidFill>
            </a:endParaRPr>
          </a:p>
        </p:txBody>
      </p:sp>
      <p:sp>
        <p:nvSpPr>
          <p:cNvPr id="13" name="Rectangle 12"/>
          <p:cNvSpPr/>
          <p:nvPr/>
        </p:nvSpPr>
        <p:spPr>
          <a:xfrm>
            <a:off x="2286000" y="4800600"/>
            <a:ext cx="1492716"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2 . 62 </a:t>
            </a:r>
            <a:endParaRPr lang="en-US" sz="2800">
              <a:solidFill>
                <a:srgbClr val="FF0000"/>
              </a:solidFill>
            </a:endParaRPr>
          </a:p>
        </p:txBody>
      </p:sp>
      <p:sp>
        <p:nvSpPr>
          <p:cNvPr id="14" name="Rectangle 13"/>
          <p:cNvSpPr/>
          <p:nvPr/>
        </p:nvSpPr>
        <p:spPr>
          <a:xfrm>
            <a:off x="2286000" y="5257800"/>
            <a:ext cx="1095172"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 124</a:t>
            </a:r>
            <a:endParaRPr lang="en-US" sz="28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heckerboard(across)">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7000" y="152400"/>
            <a:ext cx="3544560" cy="523220"/>
          </a:xfrm>
          <a:prstGeom prst="rect">
            <a:avLst/>
          </a:prstGeom>
        </p:spPr>
        <p:txBody>
          <a:bodyPr wrap="none">
            <a:spAutoFit/>
          </a:bodyPr>
          <a:lstStyle/>
          <a:p>
            <a:pPr algn="ctr"/>
            <a:r>
              <a:rPr lang="en-US" sz="2800" smtClean="0">
                <a:solidFill>
                  <a:srgbClr val="FF0000"/>
                </a:solidFill>
                <a:latin typeface="Arial" pitchFamily="34" charset="0"/>
                <a:cs typeface="Arial" pitchFamily="34" charset="0"/>
              </a:rPr>
              <a:t>* Câu hỏi thảo luận 2</a:t>
            </a:r>
            <a:endParaRPr lang="en-US" sz="2800">
              <a:solidFill>
                <a:srgbClr val="FF0000"/>
              </a:solidFill>
              <a:latin typeface="Arial" pitchFamily="34" charset="0"/>
              <a:cs typeface="Arial" pitchFamily="34" charset="0"/>
            </a:endParaRPr>
          </a:p>
        </p:txBody>
      </p:sp>
      <p:sp>
        <p:nvSpPr>
          <p:cNvPr id="5" name="Rectangle 4"/>
          <p:cNvSpPr/>
          <p:nvPr/>
        </p:nvSpPr>
        <p:spPr>
          <a:xfrm>
            <a:off x="304800" y="685800"/>
            <a:ext cx="3760966" cy="523220"/>
          </a:xfrm>
          <a:prstGeom prst="rect">
            <a:avLst/>
          </a:prstGeom>
        </p:spPr>
        <p:txBody>
          <a:bodyPr wrap="none">
            <a:spAutoFit/>
          </a:bodyPr>
          <a:lstStyle/>
          <a:p>
            <a:r>
              <a:rPr lang="en-US" sz="2800" smtClean="0">
                <a:solidFill>
                  <a:srgbClr val="006600"/>
                </a:solidFill>
                <a:latin typeface="Arial" pitchFamily="34" charset="0"/>
                <a:cs typeface="Arial" pitchFamily="34" charset="0"/>
              </a:rPr>
              <a:t>Tìm số tự nhiên </a:t>
            </a:r>
            <a:r>
              <a:rPr lang="en-US" sz="2800" smtClean="0">
                <a:solidFill>
                  <a:srgbClr val="006600"/>
                </a:solidFill>
                <a:latin typeface=".VnGothic" pitchFamily="34" charset="0"/>
                <a:cs typeface="Arial" pitchFamily="34" charset="0"/>
              </a:rPr>
              <a:t>x</a:t>
            </a:r>
            <a:r>
              <a:rPr lang="en-US" sz="2800" smtClean="0">
                <a:solidFill>
                  <a:srgbClr val="006600"/>
                </a:solidFill>
                <a:latin typeface="Arial" pitchFamily="34" charset="0"/>
                <a:cs typeface="Arial" pitchFamily="34" charset="0"/>
              </a:rPr>
              <a:t> biết:</a:t>
            </a:r>
            <a:endParaRPr lang="en-US" sz="2800">
              <a:solidFill>
                <a:srgbClr val="006600"/>
              </a:solidFill>
              <a:latin typeface="Arial" pitchFamily="34" charset="0"/>
              <a:cs typeface="Arial" pitchFamily="34" charset="0"/>
            </a:endParaRPr>
          </a:p>
        </p:txBody>
      </p:sp>
      <p:sp>
        <p:nvSpPr>
          <p:cNvPr id="6" name="Rectangle 5"/>
          <p:cNvSpPr/>
          <p:nvPr/>
        </p:nvSpPr>
        <p:spPr>
          <a:xfrm>
            <a:off x="2286000" y="1295400"/>
            <a:ext cx="5715000" cy="5016758"/>
          </a:xfrm>
          <a:prstGeom prst="rect">
            <a:avLst/>
          </a:prstGeom>
        </p:spPr>
        <p:txBody>
          <a:bodyPr wrap="square">
            <a:spAutoFit/>
          </a:bodyPr>
          <a:lstStyle/>
          <a:p>
            <a:r>
              <a:rPr lang="en-US" sz="2800" smtClean="0">
                <a:solidFill>
                  <a:srgbClr val="0000CC"/>
                </a:solidFill>
                <a:latin typeface="Arial" pitchFamily="34" charset="0"/>
                <a:cs typeface="Arial" pitchFamily="34" charset="0"/>
              </a:rPr>
              <a:t>a) (6</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39): 3 = 201</a:t>
            </a:r>
          </a:p>
          <a:p>
            <a:r>
              <a:rPr lang="en-US" sz="2800" smtClean="0">
                <a:solidFill>
                  <a:srgbClr val="0000CC"/>
                </a:solidFill>
                <a:latin typeface="Arial" pitchFamily="34" charset="0"/>
                <a:cs typeface="Arial" pitchFamily="34" charset="0"/>
              </a:rPr>
              <a:t>    …………… = ……. </a:t>
            </a:r>
            <a:r>
              <a:rPr lang="en-US" sz="4000" smtClean="0">
                <a:solidFill>
                  <a:srgbClr val="0000CC"/>
                </a:solidFill>
                <a:latin typeface="Arial" pitchFamily="34" charset="0"/>
                <a:cs typeface="Arial" pitchFamily="34" charset="0"/>
              </a:rPr>
              <a:t>.</a:t>
            </a:r>
            <a:r>
              <a:rPr lang="en-US" sz="2800" smtClean="0">
                <a:solidFill>
                  <a:srgbClr val="0000CC"/>
                </a:solidFill>
                <a:latin typeface="Arial" pitchFamily="34" charset="0"/>
                <a:cs typeface="Arial" pitchFamily="34" charset="0"/>
              </a:rPr>
              <a:t>  ....</a:t>
            </a:r>
          </a:p>
          <a:p>
            <a:r>
              <a:rPr lang="en-US" sz="2800" smtClean="0">
                <a:solidFill>
                  <a:srgbClr val="0000CC"/>
                </a:solidFill>
                <a:latin typeface="Arial" pitchFamily="34" charset="0"/>
                <a:cs typeface="Arial" pitchFamily="34" charset="0"/>
              </a:rPr>
              <a:t>    ….. = ……………</a:t>
            </a:r>
          </a:p>
          <a:p>
            <a:r>
              <a:rPr lang="en-US" sz="2800" smtClean="0">
                <a:solidFill>
                  <a:srgbClr val="0000CC"/>
                </a:solidFill>
                <a:latin typeface="Arial" pitchFamily="34" charset="0"/>
                <a:cs typeface="Arial" pitchFamily="34" charset="0"/>
              </a:rPr>
              <a:t>    </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 : ……</a:t>
            </a:r>
          </a:p>
          <a:p>
            <a:r>
              <a:rPr lang="en-US" sz="2800" smtClean="0">
                <a:solidFill>
                  <a:srgbClr val="0000CC"/>
                </a:solidFill>
                <a:latin typeface="Arial" pitchFamily="34" charset="0"/>
                <a:cs typeface="Arial" pitchFamily="34" charset="0"/>
              </a:rPr>
              <a:t>   </a:t>
            </a:r>
            <a:r>
              <a:rPr lang="en-US" sz="2800" smtClean="0">
                <a:solidFill>
                  <a:srgbClr val="0000CC"/>
                </a:solidFill>
                <a:latin typeface=".VnGothic" pitchFamily="34" charset="0"/>
                <a:cs typeface="Arial" pitchFamily="34" charset="0"/>
              </a:rPr>
              <a:t> x </a:t>
            </a:r>
            <a:r>
              <a:rPr lang="en-US" sz="2800" smtClean="0">
                <a:solidFill>
                  <a:srgbClr val="0000CC"/>
                </a:solidFill>
                <a:latin typeface="Arial" pitchFamily="34" charset="0"/>
                <a:cs typeface="Arial" pitchFamily="34" charset="0"/>
              </a:rPr>
              <a:t>= …….</a:t>
            </a:r>
          </a:p>
          <a:p>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b) 23 + 3</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5</a:t>
            </a:r>
            <a:r>
              <a:rPr lang="en-US" sz="2800" baseline="30000" smtClean="0">
                <a:solidFill>
                  <a:srgbClr val="0000CC"/>
                </a:solidFill>
                <a:latin typeface="Arial" pitchFamily="34" charset="0"/>
                <a:cs typeface="Arial" pitchFamily="34" charset="0"/>
              </a:rPr>
              <a:t>6</a:t>
            </a:r>
            <a:r>
              <a:rPr lang="en-US" sz="2800" smtClean="0">
                <a:solidFill>
                  <a:srgbClr val="0000CC"/>
                </a:solidFill>
                <a:latin typeface="Arial" pitchFamily="34" charset="0"/>
                <a:cs typeface="Arial" pitchFamily="34" charset="0"/>
              </a:rPr>
              <a:t> : 5</a:t>
            </a:r>
            <a:r>
              <a:rPr lang="en-US" sz="2800" baseline="30000" smtClean="0">
                <a:solidFill>
                  <a:srgbClr val="0000CC"/>
                </a:solidFill>
                <a:latin typeface="Arial" pitchFamily="34" charset="0"/>
                <a:cs typeface="Arial" pitchFamily="34" charset="0"/>
              </a:rPr>
              <a:t>3</a:t>
            </a:r>
            <a:endParaRPr lang="en-US" sz="2800" smtClean="0">
              <a:solidFill>
                <a:srgbClr val="0000CC"/>
              </a:solidFill>
              <a:latin typeface="Arial" pitchFamily="34" charset="0"/>
              <a:cs typeface="Arial" pitchFamily="34" charset="0"/>
            </a:endParaRPr>
          </a:p>
          <a:p>
            <a:r>
              <a:rPr lang="en-US" sz="2800" smtClean="0">
                <a:solidFill>
                  <a:srgbClr val="0000CC"/>
                </a:solidFill>
                <a:latin typeface="Arial" pitchFamily="34" charset="0"/>
                <a:cs typeface="Arial" pitchFamily="34" charset="0"/>
              </a:rPr>
              <a:t>    23 + 3</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a:t>
            </a:r>
          </a:p>
          <a:p>
            <a:r>
              <a:rPr lang="en-US" sz="2800" smtClean="0">
                <a:solidFill>
                  <a:srgbClr val="0000CC"/>
                </a:solidFill>
                <a:latin typeface="Arial" pitchFamily="34" charset="0"/>
                <a:cs typeface="Arial" pitchFamily="34" charset="0"/>
              </a:rPr>
              <a:t>    3</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a:t>
            </a:r>
          </a:p>
          <a:p>
            <a:r>
              <a:rPr lang="en-US" sz="2800" smtClean="0">
                <a:solidFill>
                  <a:srgbClr val="0000CC"/>
                </a:solidFill>
                <a:latin typeface="Arial" pitchFamily="34" charset="0"/>
                <a:cs typeface="Arial" pitchFamily="34" charset="0"/>
              </a:rPr>
              <a:t>    </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 : ……</a:t>
            </a:r>
          </a:p>
          <a:p>
            <a:r>
              <a:rPr lang="en-US" sz="2800" smtClean="0">
                <a:solidFill>
                  <a:srgbClr val="0000CC"/>
                </a:solidFill>
                <a:latin typeface="Arial" pitchFamily="34" charset="0"/>
                <a:cs typeface="Arial" pitchFamily="34" charset="0"/>
              </a:rPr>
              <a:t>    </a:t>
            </a:r>
            <a:r>
              <a:rPr lang="en-US" sz="2800" smtClean="0">
                <a:solidFill>
                  <a:srgbClr val="0000CC"/>
                </a:solidFill>
                <a:latin typeface=".VnGothic" pitchFamily="34" charset="0"/>
                <a:cs typeface="Arial" pitchFamily="34" charset="0"/>
              </a:rPr>
              <a:t>x</a:t>
            </a:r>
            <a:r>
              <a:rPr lang="en-US" sz="2800" smtClean="0">
                <a:solidFill>
                  <a:srgbClr val="0000CC"/>
                </a:solidFill>
                <a:latin typeface="Arial" pitchFamily="34" charset="0"/>
                <a:cs typeface="Arial" pitchFamily="34" charset="0"/>
              </a:rPr>
              <a:t> = …….</a:t>
            </a:r>
            <a:endParaRPr lang="en-US" sz="2800">
              <a:solidFill>
                <a:srgbClr val="0000CC"/>
              </a:solidFill>
              <a:latin typeface="Arial" pitchFamily="34" charset="0"/>
              <a:cs typeface="Arial" pitchFamily="34" charset="0"/>
            </a:endParaRPr>
          </a:p>
        </p:txBody>
      </p:sp>
      <p:sp>
        <p:nvSpPr>
          <p:cNvPr id="7" name="Rectangle 6"/>
          <p:cNvSpPr/>
          <p:nvPr/>
        </p:nvSpPr>
        <p:spPr>
          <a:xfrm>
            <a:off x="2819400" y="1838980"/>
            <a:ext cx="1364476"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a:t>
            </a:r>
            <a:r>
              <a:rPr lang="en-US" sz="2800" smtClean="0">
                <a:solidFill>
                  <a:srgbClr val="FF0000"/>
                </a:solidFill>
                <a:latin typeface=".VnGothic" pitchFamily="34" charset="0"/>
                <a:cs typeface="Arial" pitchFamily="34" charset="0"/>
              </a:rPr>
              <a:t>x</a:t>
            </a:r>
            <a:r>
              <a:rPr lang="en-US" sz="2800" smtClean="0">
                <a:solidFill>
                  <a:srgbClr val="FF0000"/>
                </a:solidFill>
                <a:latin typeface="Arial" pitchFamily="34" charset="0"/>
                <a:cs typeface="Arial" pitchFamily="34" charset="0"/>
              </a:rPr>
              <a:t> – 39</a:t>
            </a:r>
            <a:endParaRPr lang="en-US" sz="2800">
              <a:solidFill>
                <a:srgbClr val="FF0000"/>
              </a:solidFill>
            </a:endParaRPr>
          </a:p>
        </p:txBody>
      </p:sp>
      <p:sp>
        <p:nvSpPr>
          <p:cNvPr id="8" name="Rectangle 7"/>
          <p:cNvSpPr/>
          <p:nvPr/>
        </p:nvSpPr>
        <p:spPr>
          <a:xfrm>
            <a:off x="5005407" y="1838980"/>
            <a:ext cx="78579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201</a:t>
            </a:r>
            <a:endParaRPr lang="en-US" sz="2800">
              <a:solidFill>
                <a:srgbClr val="FF0000"/>
              </a:solidFill>
            </a:endParaRPr>
          </a:p>
        </p:txBody>
      </p:sp>
      <p:sp>
        <p:nvSpPr>
          <p:cNvPr id="9" name="Rectangle 8"/>
          <p:cNvSpPr/>
          <p:nvPr/>
        </p:nvSpPr>
        <p:spPr>
          <a:xfrm>
            <a:off x="6091958" y="1838980"/>
            <a:ext cx="385042"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3</a:t>
            </a:r>
            <a:endParaRPr lang="en-US" sz="2800">
              <a:solidFill>
                <a:srgbClr val="FF0000"/>
              </a:solidFill>
            </a:endParaRPr>
          </a:p>
        </p:txBody>
      </p:sp>
      <p:sp>
        <p:nvSpPr>
          <p:cNvPr id="10" name="Rectangle 9"/>
          <p:cNvSpPr/>
          <p:nvPr/>
        </p:nvSpPr>
        <p:spPr>
          <a:xfrm>
            <a:off x="2788222" y="2362200"/>
            <a:ext cx="564578"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a:t>
            </a:r>
            <a:r>
              <a:rPr lang="en-US" sz="2800" smtClean="0">
                <a:solidFill>
                  <a:srgbClr val="FF0000"/>
                </a:solidFill>
                <a:latin typeface=".VnGothic" pitchFamily="34" charset="0"/>
                <a:cs typeface="Arial" pitchFamily="34" charset="0"/>
              </a:rPr>
              <a:t>x</a:t>
            </a:r>
            <a:endParaRPr lang="en-US" sz="2800">
              <a:solidFill>
                <a:srgbClr val="FF0000"/>
              </a:solidFill>
              <a:latin typeface=".VnGothic" pitchFamily="34" charset="0"/>
            </a:endParaRPr>
          </a:p>
        </p:txBody>
      </p:sp>
      <p:sp>
        <p:nvSpPr>
          <p:cNvPr id="11" name="Rectangle 10"/>
          <p:cNvSpPr/>
          <p:nvPr/>
        </p:nvSpPr>
        <p:spPr>
          <a:xfrm>
            <a:off x="3733800" y="2362200"/>
            <a:ext cx="1595309"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603 + 39</a:t>
            </a:r>
            <a:endParaRPr lang="en-US" sz="2800">
              <a:solidFill>
                <a:srgbClr val="FF0000"/>
              </a:solidFill>
            </a:endParaRPr>
          </a:p>
        </p:txBody>
      </p:sp>
      <p:sp>
        <p:nvSpPr>
          <p:cNvPr id="12" name="Rectangle 11"/>
          <p:cNvSpPr/>
          <p:nvPr/>
        </p:nvSpPr>
        <p:spPr>
          <a:xfrm>
            <a:off x="3352800" y="2743200"/>
            <a:ext cx="78579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642</a:t>
            </a:r>
            <a:endParaRPr lang="en-US" sz="2800">
              <a:solidFill>
                <a:srgbClr val="FF0000"/>
              </a:solidFill>
            </a:endParaRPr>
          </a:p>
        </p:txBody>
      </p:sp>
      <p:sp>
        <p:nvSpPr>
          <p:cNvPr id="13" name="Rectangle 12"/>
          <p:cNvSpPr/>
          <p:nvPr/>
        </p:nvSpPr>
        <p:spPr>
          <a:xfrm>
            <a:off x="4572000" y="2743200"/>
            <a:ext cx="385042"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6</a:t>
            </a:r>
            <a:endParaRPr lang="en-US" sz="2800">
              <a:solidFill>
                <a:srgbClr val="FF0000"/>
              </a:solidFill>
            </a:endParaRPr>
          </a:p>
        </p:txBody>
      </p:sp>
      <p:sp>
        <p:nvSpPr>
          <p:cNvPr id="14" name="Rectangle 13"/>
          <p:cNvSpPr/>
          <p:nvPr/>
        </p:nvSpPr>
        <p:spPr>
          <a:xfrm>
            <a:off x="3429000" y="3210580"/>
            <a:ext cx="78579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107</a:t>
            </a:r>
            <a:endParaRPr lang="en-US" sz="2800">
              <a:solidFill>
                <a:srgbClr val="FF0000"/>
              </a:solidFill>
            </a:endParaRPr>
          </a:p>
        </p:txBody>
      </p:sp>
      <p:sp>
        <p:nvSpPr>
          <p:cNvPr id="15" name="Rectangle 14"/>
          <p:cNvSpPr/>
          <p:nvPr/>
        </p:nvSpPr>
        <p:spPr>
          <a:xfrm>
            <a:off x="3657600" y="4876800"/>
            <a:ext cx="1585690"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125 – 23</a:t>
            </a:r>
            <a:endParaRPr lang="en-US" sz="2800">
              <a:solidFill>
                <a:srgbClr val="FF0000"/>
              </a:solidFill>
            </a:endParaRPr>
          </a:p>
        </p:txBody>
      </p:sp>
      <p:sp>
        <p:nvSpPr>
          <p:cNvPr id="16" name="Rectangle 15"/>
          <p:cNvSpPr/>
          <p:nvPr/>
        </p:nvSpPr>
        <p:spPr>
          <a:xfrm>
            <a:off x="4343400" y="4429780"/>
            <a:ext cx="518091"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5</a:t>
            </a:r>
            <a:r>
              <a:rPr lang="en-US" sz="2800" baseline="30000" smtClean="0">
                <a:solidFill>
                  <a:srgbClr val="FF0000"/>
                </a:solidFill>
                <a:latin typeface="Arial" pitchFamily="34" charset="0"/>
                <a:cs typeface="Arial" pitchFamily="34" charset="0"/>
              </a:rPr>
              <a:t>3</a:t>
            </a:r>
            <a:endParaRPr lang="en-US" sz="2800">
              <a:solidFill>
                <a:srgbClr val="FF0000"/>
              </a:solidFill>
            </a:endParaRPr>
          </a:p>
        </p:txBody>
      </p:sp>
      <p:sp>
        <p:nvSpPr>
          <p:cNvPr id="17" name="Rectangle 16"/>
          <p:cNvSpPr/>
          <p:nvPr/>
        </p:nvSpPr>
        <p:spPr>
          <a:xfrm>
            <a:off x="3429000" y="5334000"/>
            <a:ext cx="785793"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102</a:t>
            </a:r>
            <a:endParaRPr lang="en-US" sz="2800">
              <a:solidFill>
                <a:srgbClr val="FF0000"/>
              </a:solidFill>
            </a:endParaRPr>
          </a:p>
        </p:txBody>
      </p:sp>
      <p:sp>
        <p:nvSpPr>
          <p:cNvPr id="18" name="Rectangle 17"/>
          <p:cNvSpPr/>
          <p:nvPr/>
        </p:nvSpPr>
        <p:spPr>
          <a:xfrm>
            <a:off x="4648200" y="5334000"/>
            <a:ext cx="385042"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3</a:t>
            </a:r>
            <a:endParaRPr lang="en-US" sz="2800">
              <a:solidFill>
                <a:srgbClr val="FF0000"/>
              </a:solidFill>
            </a:endParaRPr>
          </a:p>
        </p:txBody>
      </p:sp>
      <p:sp>
        <p:nvSpPr>
          <p:cNvPr id="19" name="Rectangle 18"/>
          <p:cNvSpPr/>
          <p:nvPr/>
        </p:nvSpPr>
        <p:spPr>
          <a:xfrm>
            <a:off x="3529383" y="5715000"/>
            <a:ext cx="585417" cy="523220"/>
          </a:xfrm>
          <a:prstGeom prst="rect">
            <a:avLst/>
          </a:prstGeom>
        </p:spPr>
        <p:txBody>
          <a:bodyPr wrap="none">
            <a:spAutoFit/>
          </a:bodyPr>
          <a:lstStyle/>
          <a:p>
            <a:r>
              <a:rPr lang="en-US" sz="2800" smtClean="0">
                <a:solidFill>
                  <a:srgbClr val="FF0000"/>
                </a:solidFill>
                <a:latin typeface="Arial" pitchFamily="34" charset="0"/>
                <a:cs typeface="Arial" pitchFamily="34" charset="0"/>
              </a:rPr>
              <a:t>34</a:t>
            </a:r>
            <a:endParaRPr lang="en-US" sz="28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heckerboard(across)">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checkerboard(across)">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checkerboard(across)">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checkerboard(across)">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checkerboard(across)">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checkerboard(across)">
                                      <p:cBhvr>
                                        <p:cTn id="6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P spid="16" grpId="0"/>
      <p:bldP spid="17" grpId="0"/>
      <p:bldP spid="18" grpId="0"/>
      <p:bldP spid="19"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272&quot;&gt;&lt;property id=&quot;20148&quot; value=&quot;5&quot;/&gt;&lt;property id=&quot;20300&quot; value=&quot;Slide 12&quot;/&gt;&lt;property id=&quot;20307&quot; value=&quot;268&quot;/&gt;&lt;/object&gt;&lt;object type=&quot;3&quot; unique_id=&quot;10468&quot;&gt;&lt;property id=&quot;20148&quot; value=&quot;5&quot;/&gt;&lt;property id=&quot;20300&quot; value=&quot;Slide 13&quot;/&gt;&lt;property id=&quot;20307&quot; value=&quot;278&quot;/&gt;&lt;/object&gt;&lt;object type=&quot;3&quot; unique_id=&quot;10649&quot;&gt;&lt;property id=&quot;20148&quot; value=&quot;5&quot;/&gt;&lt;property id=&quot;20300&quot; value=&quot;Slide 2&quot;/&gt;&lt;property id=&quot;20307&quot; value=&quot;279&quot;/&gt;&lt;/object&gt;&lt;object type=&quot;3&quot; unique_id=&quot;10650&quot;&gt;&lt;property id=&quot;20148&quot; value=&quot;5&quot;/&gt;&lt;property id=&quot;20300&quot; value=&quot;Slide 3&quot;/&gt;&lt;property id=&quot;20307&quot; value=&quot;280&quot;/&gt;&lt;/object&gt;&lt;object type=&quot;3&quot; unique_id=&quot;10693&quot;&gt;&lt;property id=&quot;20148&quot; value=&quot;5&quot;/&gt;&lt;property id=&quot;20300&quot; value=&quot;Slide 4&quot;/&gt;&lt;property id=&quot;20307&quot; value=&quot;281&quot;/&gt;&lt;/object&gt;&lt;object type=&quot;3&quot; unique_id=&quot;10734&quot;&gt;&lt;property id=&quot;20148&quot; value=&quot;5&quot;/&gt;&lt;property id=&quot;20300&quot; value=&quot;Slide 5&quot;/&gt;&lt;property id=&quot;20307&quot; value=&quot;282&quot;/&gt;&lt;/object&gt;&lt;object type=&quot;3&quot; unique_id=&quot;10735&quot;&gt;&lt;property id=&quot;20148&quot; value=&quot;5&quot;/&gt;&lt;property id=&quot;20300&quot; value=&quot;Slide 6&quot;/&gt;&lt;property id=&quot;20307&quot; value=&quot;283&quot;/&gt;&lt;/object&gt;&lt;object type=&quot;3&quot; unique_id=&quot;10736&quot;&gt;&lt;property id=&quot;20148&quot; value=&quot;5&quot;/&gt;&lt;property id=&quot;20300&quot; value=&quot;Slide 7&quot;/&gt;&lt;property id=&quot;20307&quot; value=&quot;284&quot;/&gt;&lt;/object&gt;&lt;object type=&quot;3&quot; unique_id=&quot;10781&quot;&gt;&lt;property id=&quot;20148&quot; value=&quot;5&quot;/&gt;&lt;property id=&quot;20300&quot; value=&quot;Slide 8&quot;/&gt;&lt;property id=&quot;20307&quot; value=&quot;285&quot;/&gt;&lt;/object&gt;&lt;object type=&quot;3&quot; unique_id=&quot;10782&quot;&gt;&lt;property id=&quot;20148&quot; value=&quot;5&quot;/&gt;&lt;property id=&quot;20300&quot; value=&quot;Slide 9&quot;/&gt;&lt;property id=&quot;20307&quot; value=&quot;286&quot;/&gt;&lt;/object&gt;&lt;object type=&quot;3&quot; unique_id=&quot;10822&quot;&gt;&lt;property id=&quot;20148&quot; value=&quot;5&quot;/&gt;&lt;property id=&quot;20300&quot; value=&quot;Slide 10&quot;/&gt;&lt;property id=&quot;20307&quot; value=&quot;287&quot;/&gt;&lt;/object&gt;&lt;object type=&quot;3&quot; unique_id=&quot;10865&quot;&gt;&lt;property id=&quot;20148&quot; value=&quot;5&quot;/&gt;&lt;property id=&quot;20300&quot; value=&quot;Slide 11&quot;/&gt;&lt;property id=&quot;20307&quot; value=&quot;288&quot;/&gt;&lt;/object&gt;&lt;/object&gt;&lt;/object&gt;&lt;/database&gt;"/>
  <p:tag name="SECTOMILLISECCONVERTED" val="1"/>
  <p:tag name="ISPRING_RESOURCE_PATHS_HASH_PRESENTER" val="4dad59bed3285c5a9b76fd3f348a350a269da9"/>
  <p:tag name="GENSWF_OUTPUT_FILE_NAME" val="26"/>
  <p:tag name="GENSWF_MOVIE_ONCLICK_URL" val="http://"/>
  <p:tag name="GENSWF_MOVIE_PRESENTATION_END_URL" val="http://"/>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801</Words>
  <Application>Microsoft Office PowerPoint</Application>
  <PresentationFormat>On-screen Show (4:3)</PresentationFormat>
  <Paragraphs>139</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Bai 9 Thu tu thuc hien cac phep tinh</dc:title>
  <dc:creator>Mr Diep</dc:creator>
  <cp:lastModifiedBy>Admin</cp:lastModifiedBy>
  <cp:revision>68</cp:revision>
  <dcterms:created xsi:type="dcterms:W3CDTF">2017-05-08T01:13:54Z</dcterms:created>
  <dcterms:modified xsi:type="dcterms:W3CDTF">2019-08-30T03:05:00Z</dcterms:modified>
</cp:coreProperties>
</file>