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70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68" r:id="rId11"/>
    <p:sldId id="278" r:id="rId12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664885-FC42-460B-8912-75144D41382A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9FF7B5-C52C-47E8-B44A-ECF5D68384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521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9FF7B5-C52C-47E8-B44A-ECF5D6838467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B20695-954E-45FC-904B-77EDCF567417}" type="datetimeFigureOut">
              <a:rPr lang="en-US" smtClean="0"/>
              <a:pPr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4228F9-2CA9-4F7B-AD9C-7B60B06A850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E:\F\Cap 2_Moi\Toan\Toan So học 6 them\chuong I\Bai 3. Ghi so tu nhien\Data\huong_6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304800"/>
            <a:ext cx="5546725" cy="120015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2133600" y="1629013"/>
            <a:ext cx="67818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smtClean="0">
                <a:solidFill>
                  <a:srgbClr val="0000CC"/>
                </a:solidFill>
              </a:rPr>
              <a:t>- </a:t>
            </a:r>
            <a:r>
              <a:rPr lang="vi-VN" sz="2800" b="1" smtClean="0">
                <a:solidFill>
                  <a:srgbClr val="0000CC"/>
                </a:solidFill>
              </a:rPr>
              <a:t>Học hiểu phần ghi trọng tâm của bài</a:t>
            </a:r>
          </a:p>
          <a:p>
            <a:pPr>
              <a:lnSpc>
                <a:spcPct val="150000"/>
              </a:lnSpc>
            </a:pPr>
            <a:r>
              <a:rPr lang="en-US" sz="2800" b="1" smtClean="0">
                <a:solidFill>
                  <a:srgbClr val="0000CC"/>
                </a:solidFill>
              </a:rPr>
              <a:t>- </a:t>
            </a:r>
            <a:r>
              <a:rPr lang="vi-VN" sz="2800" b="1" smtClean="0">
                <a:solidFill>
                  <a:srgbClr val="0000CC"/>
                </a:solidFill>
              </a:rPr>
              <a:t>Làm đủ các bài tập ở SBT</a:t>
            </a:r>
          </a:p>
          <a:p>
            <a:pPr>
              <a:lnSpc>
                <a:spcPct val="150000"/>
              </a:lnSpc>
            </a:pPr>
            <a:r>
              <a:rPr lang="en-US" sz="2800" b="1" smtClean="0">
                <a:solidFill>
                  <a:srgbClr val="0000CC"/>
                </a:solidFill>
              </a:rPr>
              <a:t>- </a:t>
            </a:r>
            <a:r>
              <a:rPr lang="vi-VN" sz="2800" b="1" smtClean="0">
                <a:solidFill>
                  <a:srgbClr val="0000CC"/>
                </a:solidFill>
              </a:rPr>
              <a:t>Đọc thêm phần có thể </a:t>
            </a:r>
          </a:p>
          <a:p>
            <a:pPr>
              <a:lnSpc>
                <a:spcPct val="150000"/>
              </a:lnSpc>
            </a:pPr>
            <a:r>
              <a:rPr lang="en-US" sz="2800" b="1" smtClean="0">
                <a:solidFill>
                  <a:srgbClr val="0000CC"/>
                </a:solidFill>
              </a:rPr>
              <a:t>- </a:t>
            </a:r>
            <a:r>
              <a:rPr lang="vi-VN" sz="2800" b="1" smtClean="0">
                <a:solidFill>
                  <a:srgbClr val="0000CC"/>
                </a:solidFill>
              </a:rPr>
              <a:t>Chuẩn bị bài mới: Phép cộng và phép nhân.</a:t>
            </a:r>
            <a:endParaRPr lang="en-US" sz="2800" b="1">
              <a:solidFill>
                <a:srgbClr val="0000CC"/>
              </a:solidFill>
            </a:endParaRPr>
          </a:p>
        </p:txBody>
      </p:sp>
      <p:pic>
        <p:nvPicPr>
          <p:cNvPr id="8195" name="Picture 3" descr="E:\F\Cap 2_Moi\Toan\Toan So học 6 them\chuong I\Bai 3. Ghi so tu nhien\Data\math-problems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" y="2133600"/>
            <a:ext cx="2076450" cy="2133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0"/>
            <a:ext cx="915244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86380"/>
            <a:ext cx="56150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u="sng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I. SỐ PHẦN TỬ CỦA 1 TẬP HỢP</a:t>
            </a:r>
            <a:endParaRPr lang="en-US" sz="2800" b="1" u="sng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619780"/>
            <a:ext cx="31598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b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1. Quan sát ví dụ </a:t>
            </a:r>
            <a:endParaRPr lang="en-US" sz="2800" b="1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2400" y="1143000"/>
            <a:ext cx="14814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Ví dụ 1:</a:t>
            </a:r>
            <a:endParaRPr lang="en-US" sz="28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6200" y="1663005"/>
            <a:ext cx="9067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Cho các tập hợp sau:</a:t>
            </a:r>
          </a:p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A={5}; B={x, y}; C={1; 2; 3; …; 100}; N={0; 1; 2; 3; 4; …}</a:t>
            </a:r>
          </a:p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Hãy cho biết mỗi tập hợp trên có bao nhiêu phần tử?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41545" y="3048000"/>
            <a:ext cx="13975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Trả lời:</a:t>
            </a:r>
            <a:endParaRPr lang="en-US" sz="28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362200" y="3429000"/>
            <a:ext cx="4572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Tập A có 1 phần tử</a:t>
            </a:r>
          </a:p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Tập B có 2 phần tử</a:t>
            </a:r>
          </a:p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Tập C có 100 phần tử</a:t>
            </a:r>
          </a:p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Tập N có vô số phần tử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4904" y="152400"/>
            <a:ext cx="14814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Ví dụ 2:</a:t>
            </a:r>
            <a:endParaRPr lang="en-US" sz="28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" y="685800"/>
            <a:ext cx="89154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600" smtClean="0">
                <a:solidFill>
                  <a:srgbClr val="0000CC"/>
                </a:solidFill>
              </a:rPr>
              <a:t>Các tập hợp sau có bao nhiêu phần tử?</a:t>
            </a:r>
          </a:p>
          <a:p>
            <a:endParaRPr lang="vi-VN" sz="2600" smtClean="0">
              <a:solidFill>
                <a:srgbClr val="0000CC"/>
              </a:solidFill>
            </a:endParaRPr>
          </a:p>
          <a:p>
            <a:r>
              <a:rPr lang="vi-VN" sz="2600" smtClean="0">
                <a:solidFill>
                  <a:srgbClr val="0000CC"/>
                </a:solidFill>
              </a:rPr>
              <a:t>D = {0}; E = {bút; thước}; H = {x latex(in) N/ x latex(&lt;=)10}</a:t>
            </a:r>
          </a:p>
          <a:p>
            <a:endParaRPr lang="vi-VN" sz="2600" smtClean="0">
              <a:solidFill>
                <a:srgbClr val="0000CC"/>
              </a:solidFill>
            </a:endParaRPr>
          </a:p>
          <a:p>
            <a:r>
              <a:rPr lang="en-US" sz="2600" smtClean="0">
                <a:solidFill>
                  <a:srgbClr val="0000CC"/>
                </a:solidFill>
              </a:rPr>
              <a:t>……………………………………………….</a:t>
            </a:r>
            <a:endParaRPr lang="vi-VN" sz="2600" smtClean="0">
              <a:solidFill>
                <a:srgbClr val="0000CC"/>
              </a:solidFill>
            </a:endParaRPr>
          </a:p>
          <a:p>
            <a:endParaRPr lang="vi-VN" sz="2600" smtClean="0">
              <a:solidFill>
                <a:srgbClr val="0000CC"/>
              </a:solidFill>
            </a:endParaRPr>
          </a:p>
          <a:p>
            <a:r>
              <a:rPr lang="en-US" sz="2600" smtClean="0">
                <a:solidFill>
                  <a:srgbClr val="0000CC"/>
                </a:solidFill>
              </a:rPr>
              <a:t>……………………………………………….</a:t>
            </a:r>
            <a:endParaRPr lang="vi-VN" sz="2600" smtClean="0">
              <a:solidFill>
                <a:srgbClr val="0000CC"/>
              </a:solidFill>
            </a:endParaRPr>
          </a:p>
          <a:p>
            <a:endParaRPr lang="vi-VN" sz="2600" smtClean="0">
              <a:solidFill>
                <a:srgbClr val="0000CC"/>
              </a:solidFill>
            </a:endParaRPr>
          </a:p>
          <a:p>
            <a:r>
              <a:rPr lang="en-US" sz="2600" smtClean="0">
                <a:solidFill>
                  <a:srgbClr val="0000CC"/>
                </a:solidFill>
              </a:rPr>
              <a:t>……………………………………………….</a:t>
            </a:r>
            <a:endParaRPr lang="vi-VN" sz="2600">
              <a:solidFill>
                <a:srgbClr val="0000CC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1000" y="2209800"/>
            <a:ext cx="306365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600" smtClean="0">
                <a:solidFill>
                  <a:srgbClr val="FF0000"/>
                </a:solidFill>
              </a:rPr>
              <a:t>Tập D có 1 phần tử</a:t>
            </a:r>
            <a:endParaRPr lang="en-US" sz="260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81000" y="2971800"/>
            <a:ext cx="3046027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600" smtClean="0">
                <a:solidFill>
                  <a:srgbClr val="FF0000"/>
                </a:solidFill>
              </a:rPr>
              <a:t>Tập E có 2 phần tử</a:t>
            </a:r>
            <a:endParaRPr lang="en-US" sz="260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81000" y="3810000"/>
            <a:ext cx="324960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600" smtClean="0">
                <a:solidFill>
                  <a:srgbClr val="FF0000"/>
                </a:solidFill>
              </a:rPr>
              <a:t>Tập H có 10 phần tử</a:t>
            </a:r>
            <a:endParaRPr lang="en-US" sz="26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238780"/>
            <a:ext cx="14814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u="sng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Ví dụ 3:</a:t>
            </a:r>
            <a:endParaRPr lang="en-US" sz="2800" b="1" u="sng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43000" y="990600"/>
            <a:ext cx="6858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Tìm số tự nhiên x sao cho x+5=2</a:t>
            </a:r>
          </a:p>
          <a:p>
            <a:endParaRPr lang="vi-VN" sz="280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…………………………………………….</a:t>
            </a:r>
            <a:endParaRPr lang="vi-VN" sz="280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vi-VN" sz="280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…………………………………………….</a:t>
            </a:r>
            <a:endParaRPr lang="vi-VN" sz="280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vi-VN" sz="280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…………………………………………….</a:t>
            </a:r>
            <a:endParaRPr lang="vi-VN" sz="280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vi-VN" sz="280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…………………………………………….</a:t>
            </a:r>
            <a:endParaRPr lang="vi-VN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19200" y="1752600"/>
            <a:ext cx="61831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Không có số tự nhiên x nào để x+5=2</a:t>
            </a:r>
            <a:endParaRPr lang="en-US" sz="280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219200" y="2667000"/>
            <a:ext cx="47115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Đặt M={x latex(in) N/x+2=5} </a:t>
            </a:r>
            <a:endParaRPr lang="en-US" sz="280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93464" y="3505200"/>
            <a:ext cx="37401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Tập M là tập hợp rỗng</a:t>
            </a:r>
            <a:endParaRPr lang="en-US" sz="280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19200" y="4343400"/>
            <a:ext cx="38106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Ký hiệu: M = latex(Phi)</a:t>
            </a:r>
            <a:endParaRPr lang="en-US" sz="28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228600"/>
            <a:ext cx="20024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u="sng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2. Kết luận</a:t>
            </a:r>
            <a:endParaRPr lang="en-US" sz="2800" b="1" u="sng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914400"/>
            <a:ext cx="7924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Một tập hợp có thể có một phần tử, có nhiều phần tử, có vô số phần tử, cũng có thể không có phần tử nào.</a:t>
            </a:r>
            <a:endParaRPr lang="en-US" sz="32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228600"/>
            <a:ext cx="26525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II. TẬP HỢP CON</a:t>
            </a:r>
            <a:endParaRPr lang="en-US" sz="2400" b="1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0" y="685800"/>
            <a:ext cx="26436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1. Quan sát ví dụ</a:t>
            </a:r>
            <a:endParaRPr lang="en-US" sz="2400" b="1" i="1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62000" y="1371600"/>
            <a:ext cx="10374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u="sng" smtClean="0">
                <a:latin typeface="Arial" pitchFamily="34" charset="0"/>
                <a:cs typeface="Arial" pitchFamily="34" charset="0"/>
              </a:rPr>
              <a:t>Ví dụ:</a:t>
            </a:r>
            <a:endParaRPr lang="en-US" sz="2400" b="1" u="sng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14400" y="3352800"/>
            <a:ext cx="51988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Tập hợp F gồm những phần tử nào?</a:t>
            </a:r>
            <a:endParaRPr lang="en-US" sz="24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666979" y="3897868"/>
            <a:ext cx="25138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=&gt; F = {x; y; c; d}</a:t>
            </a:r>
            <a:endParaRPr lang="en-US" sz="24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14400" y="4431268"/>
            <a:ext cx="521649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Tập hợp E gồm những phần tử nào?</a:t>
            </a:r>
            <a:endParaRPr lang="en-US" sz="24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676400" y="4964668"/>
            <a:ext cx="18662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=&gt; E = {x; y}</a:t>
            </a:r>
            <a:endParaRPr lang="en-US" sz="24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914400" y="5498068"/>
            <a:ext cx="8001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Em có nhận xét gì về phần tử của hai tập hợp này?</a:t>
            </a:r>
            <a:endParaRPr lang="en-US" sz="24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676400" y="6096000"/>
            <a:ext cx="48614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=&gt; Tập E là tập hợp con của tập F</a:t>
            </a:r>
            <a:endParaRPr lang="en-US" sz="24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3048000" y="1295400"/>
            <a:ext cx="3352800" cy="19812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5" name="Straight Connector 14"/>
          <p:cNvCxnSpPr>
            <a:stCxn id="13" idx="7"/>
          </p:cNvCxnSpPr>
          <p:nvPr/>
        </p:nvCxnSpPr>
        <p:spPr>
          <a:xfrm rot="5400000" flipH="1" flipV="1">
            <a:off x="6315026" y="737767"/>
            <a:ext cx="442540" cy="125300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239000" y="990600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F</a:t>
            </a:r>
            <a:endParaRPr lang="en-US" sz="24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3962400" y="18288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3810000" y="22098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114800" y="16764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x</a:t>
            </a:r>
            <a:endParaRPr lang="en-US" sz="24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886200" y="2069068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y</a:t>
            </a:r>
            <a:endParaRPr lang="en-US" sz="24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5486400" y="2045732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562600" y="19050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</a:t>
            </a:r>
            <a:endParaRPr lang="en-US" sz="24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5257800" y="24384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334000" y="2297668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d</a:t>
            </a:r>
            <a:endParaRPr lang="en-US" sz="24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3581400" y="1676400"/>
            <a:ext cx="838200" cy="838200"/>
          </a:xfrm>
          <a:prstGeom prst="ellipse">
            <a:avLst/>
          </a:prstGeom>
          <a:solidFill>
            <a:schemeClr val="bg1"/>
          </a:solidFill>
          <a:ln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 flipV="1">
            <a:off x="4191000" y="761999"/>
            <a:ext cx="1600202" cy="99060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791200" y="533400"/>
            <a:ext cx="3898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E</a:t>
            </a:r>
            <a:endParaRPr lang="en-US" sz="24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3886200" y="19050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928646" y="16764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x</a:t>
            </a:r>
            <a:endParaRPr lang="en-US" sz="24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Oval 37"/>
          <p:cNvSpPr/>
          <p:nvPr/>
        </p:nvSpPr>
        <p:spPr>
          <a:xfrm>
            <a:off x="3810000" y="220980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886200" y="1981200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y</a:t>
            </a:r>
            <a:endParaRPr lang="en-US" sz="24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 animBg="1"/>
      <p:bldP spid="16" grpId="0"/>
      <p:bldP spid="18" grpId="0" animBg="1"/>
      <p:bldP spid="19" grpId="0" animBg="1"/>
      <p:bldP spid="20" grpId="0"/>
      <p:bldP spid="21" grpId="0"/>
      <p:bldP spid="22" grpId="0" animBg="1"/>
      <p:bldP spid="23" grpId="0"/>
      <p:bldP spid="24" grpId="0" animBg="1"/>
      <p:bldP spid="25" grpId="0"/>
      <p:bldP spid="26" grpId="0" animBg="1"/>
      <p:bldP spid="32" grpId="0"/>
      <p:bldP spid="35" grpId="0" animBg="1"/>
      <p:bldP spid="36" grpId="0"/>
      <p:bldP spid="38" grpId="0" animBg="1"/>
      <p:bldP spid="3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76200"/>
            <a:ext cx="23006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2. Khái niệm</a:t>
            </a:r>
            <a:endParaRPr lang="en-US" sz="2800" b="1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533400"/>
            <a:ext cx="84582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Nếu mọi phần tử của tập hợp A đều thuộc tâp hợp B thì tập hợp A gọi là con của tập hợp B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1447800"/>
            <a:ext cx="16818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Ký hiệu : 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7200" y="1981200"/>
            <a:ext cx="83058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Cho ba tập hợp: </a:t>
            </a:r>
          </a:p>
          <a:p>
            <a:r>
              <a:rPr lang="vi-VN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M = {1; 5};  A = {1; 3; 5};  B = {5; 1; 3}</a:t>
            </a:r>
          </a:p>
          <a:p>
            <a:r>
              <a:rPr lang="vi-VN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Dùng ký hiệu để thể hiện quan hệ giữa hai trong ba tập hợp trên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57200" y="4419600"/>
            <a:ext cx="15424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u="sng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* Chú ý:</a:t>
            </a:r>
            <a:endParaRPr lang="en-US" sz="2800" b="1" u="sng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33400" y="5039380"/>
            <a:ext cx="66627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 latex(sub) B và B latex(sub) A thì A = B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1905000" y="1524000"/>
          <a:ext cx="4419600" cy="4902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3" imgW="1143000" imgH="203040" progId="Equation.DSMT4">
                  <p:embed/>
                </p:oleObj>
              </mc:Choice>
              <mc:Fallback>
                <p:oleObj name="Equation" r:id="rId3" imgW="1143000" imgH="2030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524000"/>
                        <a:ext cx="4419600" cy="4902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3835400" y="1928813"/>
          <a:ext cx="19304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5" imgW="1930320" imgH="203040" progId="Equation.DSMT4">
                  <p:embed/>
                </p:oleObj>
              </mc:Choice>
              <mc:Fallback>
                <p:oleObj name="Equation" r:id="rId5" imgW="1930320" imgH="2030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5400" y="1928813"/>
                        <a:ext cx="1930400" cy="203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609600" y="3874168"/>
          <a:ext cx="6019800" cy="4692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7" imgW="1930320" imgH="203040" progId="Equation.DSMT4">
                  <p:embed/>
                </p:oleObj>
              </mc:Choice>
              <mc:Fallback>
                <p:oleObj name="Equation" r:id="rId7" imgW="1930320" imgH="2030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874168"/>
                        <a:ext cx="6019800" cy="4692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609599" y="5714999"/>
          <a:ext cx="6309357" cy="4572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9" imgW="1765080" imgH="177480" progId="Equation.DSMT4">
                  <p:embed/>
                </p:oleObj>
              </mc:Choice>
              <mc:Fallback>
                <p:oleObj name="Equation" r:id="rId9" imgW="1765080" imgH="177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599" y="5714999"/>
                        <a:ext cx="6309357" cy="45720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76200"/>
            <a:ext cx="390677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u="sng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III. BÀI TẬP CỦNG CỐ</a:t>
            </a:r>
            <a:endParaRPr lang="en-US" sz="2800" b="1" u="sng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609600"/>
            <a:ext cx="20826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1. Bài tập 1</a:t>
            </a:r>
            <a:endParaRPr lang="en-US" sz="2800" b="1" i="1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1000" y="1066800"/>
            <a:ext cx="8686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Viết tập A gồm các số tự nhiên nhỏ hơn 10, </a:t>
            </a:r>
          </a:p>
          <a:p>
            <a:r>
              <a:rPr lang="vi-VN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tập B các số tự nhiên nhỏ hơn 5. </a:t>
            </a:r>
          </a:p>
          <a:p>
            <a:r>
              <a:rPr lang="vi-VN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Dùng ký hiệu  thể hiện mối quan hệ giữa hai tập trên</a:t>
            </a:r>
          </a:p>
          <a:p>
            <a:endParaRPr lang="vi-VN" sz="280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…………………………………..</a:t>
            </a:r>
            <a:endParaRPr lang="vi-VN" sz="280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vi-VN" sz="280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…………………………………..</a:t>
            </a:r>
            <a:endParaRPr lang="vi-VN" sz="280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endParaRPr lang="vi-VN" sz="280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…………………………………..</a:t>
            </a:r>
            <a:endParaRPr lang="vi-VN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7200" y="2743200"/>
            <a:ext cx="44262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i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A={0; 1; 2; 3; 4; 5; 6; …; 9}</a:t>
            </a:r>
            <a:endParaRPr lang="en-US" sz="2800" i="1">
              <a:solidFill>
                <a:srgbClr val="0000CC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57200" y="3581400"/>
            <a:ext cx="26709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2800" i="1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B={0; 1; 2; 3; 4}</a:t>
            </a:r>
            <a:endParaRPr lang="en-US" sz="2800" i="1">
              <a:solidFill>
                <a:srgbClr val="0000CC"/>
              </a:solidFill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457200" y="4488756"/>
          <a:ext cx="914400" cy="414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6" name="Equation" r:id="rId3" imgW="431640" imgH="164880" progId="Equation.DSMT4">
                  <p:embed/>
                </p:oleObj>
              </mc:Choice>
              <mc:Fallback>
                <p:oleObj name="Equation" r:id="rId3" imgW="431640" imgH="164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4488756"/>
                        <a:ext cx="914400" cy="414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152400"/>
            <a:ext cx="20826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u="sng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2. Bài tập 2</a:t>
            </a:r>
            <a:endParaRPr lang="en-US" sz="2800" b="1" u="sng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762000"/>
            <a:ext cx="82296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Cho M = {a; b; c}</a:t>
            </a:r>
          </a:p>
          <a:p>
            <a:endParaRPr lang="en-US" sz="280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Hãy viết tập hợp con của tập M mà mỗi tập hợp có 2 phần tử</a:t>
            </a:r>
          </a:p>
          <a:p>
            <a:endParaRPr lang="en-US" sz="2800" smtClean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80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……………………………………..</a:t>
            </a:r>
          </a:p>
        </p:txBody>
      </p:sp>
      <p:sp>
        <p:nvSpPr>
          <p:cNvPr id="6" name="Rectangle 5"/>
          <p:cNvSpPr/>
          <p:nvPr/>
        </p:nvSpPr>
        <p:spPr>
          <a:xfrm>
            <a:off x="421561" y="2905780"/>
            <a:ext cx="31598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{a; b}; {a; c}; {b; c} </a:t>
            </a:r>
            <a:endParaRPr lang="en-US" sz="28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272&quot;&gt;&lt;property id=&quot;20148&quot; value=&quot;5&quot;/&gt;&lt;property id=&quot;20300&quot; value=&quot;Slide 10&quot;/&gt;&lt;property id=&quot;20307&quot; value=&quot;268&quot;/&gt;&lt;/object&gt;&lt;object type=&quot;3&quot; unique_id=&quot;10370&quot;&gt;&lt;property id=&quot;20148&quot; value=&quot;5&quot;/&gt;&lt;property id=&quot;20300&quot; value=&quot;Slide 2&quot;/&gt;&lt;property id=&quot;20307&quot; value=&quot;270&quot;/&gt;&lt;/object&gt;&lt;object type=&quot;3&quot; unique_id=&quot;10371&quot;&gt;&lt;property id=&quot;20148&quot; value=&quot;5&quot;/&gt;&lt;property id=&quot;20300&quot; value=&quot;Slide 3&quot;/&gt;&lt;property id=&quot;20307&quot; value=&quot;271&quot;/&gt;&lt;/object&gt;&lt;object type=&quot;3&quot; unique_id=&quot;10372&quot;&gt;&lt;property id=&quot;20148&quot; value=&quot;5&quot;/&gt;&lt;property id=&quot;20300&quot; value=&quot;Slide 4&quot;/&gt;&lt;property id=&quot;20307&quot; value=&quot;272&quot;/&gt;&lt;/object&gt;&lt;object type=&quot;3&quot; unique_id=&quot;10373&quot;&gt;&lt;property id=&quot;20148&quot; value=&quot;5&quot;/&gt;&lt;property id=&quot;20300&quot; value=&quot;Slide 5&quot;/&gt;&lt;property id=&quot;20307&quot; value=&quot;273&quot;/&gt;&lt;/object&gt;&lt;object type=&quot;3&quot; unique_id=&quot;10374&quot;&gt;&lt;property id=&quot;20148&quot; value=&quot;5&quot;/&gt;&lt;property id=&quot;20300&quot; value=&quot;Slide 6&quot;/&gt;&lt;property id=&quot;20307&quot; value=&quot;274&quot;/&gt;&lt;/object&gt;&lt;object type=&quot;3&quot; unique_id=&quot;10375&quot;&gt;&lt;property id=&quot;20148&quot; value=&quot;5&quot;/&gt;&lt;property id=&quot;20300&quot; value=&quot;Slide 7&quot;/&gt;&lt;property id=&quot;20307&quot; value=&quot;275&quot;/&gt;&lt;/object&gt;&lt;object type=&quot;3&quot; unique_id=&quot;10386&quot;&gt;&lt;property id=&quot;20148&quot; value=&quot;5&quot;/&gt;&lt;property id=&quot;20300&quot; value=&quot;Slide 8&quot;/&gt;&lt;property id=&quot;20307&quot; value=&quot;276&quot;/&gt;&lt;/object&gt;&lt;object type=&quot;3&quot; unique_id=&quot;10431&quot;&gt;&lt;property id=&quot;20148&quot; value=&quot;5&quot;/&gt;&lt;property id=&quot;20300&quot; value=&quot;Slide 9&quot;/&gt;&lt;property id=&quot;20307&quot; value=&quot;277&quot;/&gt;&lt;/object&gt;&lt;object type=&quot;3&quot; unique_id=&quot;10468&quot;&gt;&lt;property id=&quot;20148&quot; value=&quot;5&quot;/&gt;&lt;property id=&quot;20300&quot; value=&quot;Slide 11&quot;/&gt;&lt;property id=&quot;20307&quot; value=&quot;278&quot;/&gt;&lt;/object&gt;&lt;/object&gt;&lt;/object&gt;&lt;/database&gt;"/>
  <p:tag name="SECTOMILLISECCONVERTED" val="1"/>
  <p:tag name="ISPRING_RESOURCE_PATHS_HASH_PRESENTER" val="35b35d3d8124667e79d54ee80b93d28ad743631"/>
  <p:tag name="GENSWF_OUTPUT_FILE_NAME" val="23"/>
  <p:tag name="GENSWF_MOVIE_ONCLICK_URL" val="http://"/>
  <p:tag name="GENSWF_MOVIE_PRESENTATION_END_URL" val="http://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579</Words>
  <Application>Microsoft Office PowerPoint</Application>
  <PresentationFormat>On-screen Show (4:3)</PresentationFormat>
  <Paragraphs>90</Paragraphs>
  <Slides>11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Bai 4. So phan tu cua mot tap hop. Tap hop con</dc:title>
  <dc:creator>Mr Diep</dc:creator>
  <cp:lastModifiedBy>Admin</cp:lastModifiedBy>
  <cp:revision>39</cp:revision>
  <dcterms:created xsi:type="dcterms:W3CDTF">2017-05-08T01:13:54Z</dcterms:created>
  <dcterms:modified xsi:type="dcterms:W3CDTF">2019-08-30T02:57:24Z</dcterms:modified>
</cp:coreProperties>
</file>