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64885-FC42-460B-8912-75144D41382A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FF7B5-C52C-47E8-B44A-ECF5D6838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76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mtClean="0"/>
              <a:t>Số chục là số nào?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FF7B5-C52C-47E8-B44A-ECF5D6838467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20695-954E-45FC-904B-77EDCF567417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228F9-2CA9-4F7B-AD9C-7B60B06A850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05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39067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III. BÀI TẬP CỦNG CỐ</a:t>
            </a:r>
            <a:endParaRPr lang="en-US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695980"/>
            <a:ext cx="26212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Bài 15/10/SGK</a:t>
            </a:r>
            <a:endParaRPr lang="en-US" sz="2800" b="1" u="sng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71600" y="1331893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Đọc các số La Mã sau :</a:t>
            </a:r>
          </a:p>
          <a:p>
            <a:r>
              <a:rPr lang="en-US" sz="28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XIV; XXVI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71600" y="2398693"/>
            <a:ext cx="6781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Viết các số sau bằng chữ số La Mã :</a:t>
            </a:r>
          </a:p>
          <a:p>
            <a:r>
              <a:rPr lang="en-US" sz="28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17; 25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E:\F\Cap 2_Moi\Toan\Toan So học 6 them\chuong I\Bai 3. Ghi so tu nhien\Data\Image-12-4_(WordArt_75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3657600"/>
            <a:ext cx="4572000" cy="88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8867" y="152400"/>
            <a:ext cx="2141933" cy="76944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Đố vui:</a:t>
            </a:r>
            <a:endParaRPr lang="en-US" sz="44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219200"/>
            <a:ext cx="694721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81000" y="3276600"/>
            <a:ext cx="6477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smtClean="0">
                <a:solidFill>
                  <a:srgbClr val="FF0000"/>
                </a:solidFill>
              </a:rPr>
              <a:t>Hãy di chuyển chổ một que diêm để được kết quả đúng?</a:t>
            </a:r>
            <a:endParaRPr lang="en-US" sz="2800" b="1">
              <a:solidFill>
                <a:srgbClr val="FF0000"/>
              </a:solidFill>
            </a:endParaRPr>
          </a:p>
        </p:txBody>
      </p:sp>
      <p:pic>
        <p:nvPicPr>
          <p:cNvPr id="6147" name="Picture 3" descr="E:\F\Cap 2_Moi\Toan\Toan So học 6 them\chuong I\Bai 3. Ghi so tu nhien\Data\Image-14-11_(Picture_53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59600" y="4038600"/>
            <a:ext cx="20320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524000"/>
            <a:ext cx="7982577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48867" y="152400"/>
            <a:ext cx="2141933" cy="76944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Đố vui:</a:t>
            </a:r>
            <a:endParaRPr lang="en-US" sz="44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1524000"/>
            <a:ext cx="694721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 descr="E:\F\Cap 2_Moi\Toan\Toan So học 6 them\chuong I\Bai 3. Ghi so tu nhien\Data\Image-14-11_(Picture_53)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59600" y="4038600"/>
            <a:ext cx="2032000" cy="2743200"/>
          </a:xfrm>
          <a:prstGeom prst="rect">
            <a:avLst/>
          </a:prstGeom>
          <a:noFill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600" y="1524000"/>
            <a:ext cx="8001000" cy="19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F\Cap 2_Moi\Toan\Toan So học 6 them\chuong I\Bai 3. Ghi so tu nhien\Data\huong_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304800"/>
            <a:ext cx="5546725" cy="12001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133600" y="1629013"/>
            <a:ext cx="6781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CC"/>
                </a:solidFill>
              </a:rPr>
              <a:t>- </a:t>
            </a:r>
            <a:r>
              <a:rPr lang="vi-VN" sz="2800" b="1" smtClean="0">
                <a:solidFill>
                  <a:srgbClr val="0000CC"/>
                </a:solidFill>
              </a:rPr>
              <a:t>Học hiểu phần trọng tâm của bài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CC"/>
                </a:solidFill>
              </a:rPr>
              <a:t>- </a:t>
            </a:r>
            <a:r>
              <a:rPr lang="vi-VN" sz="2800" b="1" smtClean="0">
                <a:solidFill>
                  <a:srgbClr val="0000CC"/>
                </a:solidFill>
              </a:rPr>
              <a:t>Đọc phần có thể em chưa biết 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CC"/>
                </a:solidFill>
              </a:rPr>
              <a:t>- </a:t>
            </a:r>
            <a:r>
              <a:rPr lang="vi-VN" sz="2800" b="1" smtClean="0">
                <a:solidFill>
                  <a:srgbClr val="0000CC"/>
                </a:solidFill>
              </a:rPr>
              <a:t>Bài 16, 17, 18, 19, 20/56/SBT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CC"/>
                </a:solidFill>
              </a:rPr>
              <a:t>- </a:t>
            </a:r>
            <a:r>
              <a:rPr lang="vi-VN" sz="2800" b="1" smtClean="0">
                <a:solidFill>
                  <a:srgbClr val="0000CC"/>
                </a:solidFill>
              </a:rPr>
              <a:t>Chuẩn bị bài sau: Số phần tử của một tập hợp. Tập hợp con</a:t>
            </a:r>
            <a:endParaRPr lang="en-US" sz="2800" b="1">
              <a:solidFill>
                <a:srgbClr val="0000CC"/>
              </a:solidFill>
            </a:endParaRPr>
          </a:p>
        </p:txBody>
      </p:sp>
      <p:pic>
        <p:nvPicPr>
          <p:cNvPr id="8195" name="Picture 3" descr="E:\F\Cap 2_Moi\Toan\Toan So học 6 them\chuong I\Bai 3. Ghi so tu nhien\Data\math-problems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2133600"/>
            <a:ext cx="2076450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69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685800" y="990600"/>
            <a:ext cx="7924800" cy="1143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3209" y="76200"/>
            <a:ext cx="30885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I. GHI SỐ TỰ NHIÊN</a:t>
            </a:r>
            <a:endParaRPr lang="en-US" sz="24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457200"/>
            <a:ext cx="25426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u="sng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Số và chữ số </a:t>
            </a:r>
            <a:endParaRPr lang="en-US" sz="2400" b="1" i="1" u="sng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19200" y="1143000"/>
            <a:ext cx="7162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Để ghi các số tự nhiên, ta dùng 10 chữ số :</a:t>
            </a:r>
          </a:p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  0; 1; 2; 3; 4; 5; 6; 7; 8; 9 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2286000"/>
            <a:ext cx="769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Mỗi số tự nhiên có thể có một, hai, ba, … chữ số.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62200" y="2819400"/>
            <a:ext cx="5105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dụ: Số 12 có 2 chữ số</a:t>
            </a:r>
          </a:p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       Số 1345 có 4 chữ số 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800" y="3733800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Khi số có 4 chữ số trở lên, thường viết tách riêng từng nhóm có 3 chữ số từ trái sang phải:</a:t>
            </a:r>
          </a:p>
          <a:p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        1 345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4953000"/>
            <a:ext cx="853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Phân biệt số với chữ số, số chục với chữ số hàng chục, số trăm với chữ số hàng trăm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26276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 2 : Số 1580</a:t>
            </a:r>
            <a:endParaRPr lang="en-US" sz="24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838200"/>
            <a:ext cx="21178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Các chữ số :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29494" y="838200"/>
            <a:ext cx="13805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1; 5; 8; 0</a:t>
            </a:r>
            <a:endParaRPr lang="en-US" sz="2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4876800" y="685800"/>
            <a:ext cx="3886200" cy="762000"/>
            <a:chOff x="4876800" y="685800"/>
            <a:chExt cx="3886200" cy="762000"/>
          </a:xfrm>
        </p:grpSpPr>
        <p:sp>
          <p:nvSpPr>
            <p:cNvPr id="7" name="Rounded Rectangle 6"/>
            <p:cNvSpPr/>
            <p:nvPr/>
          </p:nvSpPr>
          <p:spPr>
            <a:xfrm>
              <a:off x="4876800" y="685800"/>
              <a:ext cx="3886200" cy="762000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4953000" y="833735"/>
              <a:ext cx="360868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Số 3895 có mấy chữ số?</a:t>
              </a:r>
              <a:endPara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381000" y="1828800"/>
            <a:ext cx="29402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Chữ số hàng trăm: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01412" y="1840468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2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4876800" y="1676400"/>
            <a:ext cx="3886200" cy="914400"/>
            <a:chOff x="4876800" y="1676400"/>
            <a:chExt cx="3886200" cy="914400"/>
          </a:xfrm>
        </p:grpSpPr>
        <p:sp>
          <p:nvSpPr>
            <p:cNvPr id="12" name="Rounded Rectangle 11"/>
            <p:cNvSpPr/>
            <p:nvPr/>
          </p:nvSpPr>
          <p:spPr>
            <a:xfrm>
              <a:off x="4876800" y="1676400"/>
              <a:ext cx="3886200" cy="914400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900072" y="1676400"/>
              <a:ext cx="3786728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vi-VN" sz="24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Chữ số hàng trăm là chữ số nào?</a:t>
              </a:r>
              <a:endPara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381000" y="2895600"/>
            <a:ext cx="15343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Số trăm: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05000" y="2895600"/>
            <a:ext cx="5277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15</a:t>
            </a:r>
            <a:endParaRPr lang="en-US" sz="2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1000" y="3505200"/>
            <a:ext cx="29754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Chữ số hàng chục: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301412" y="3505200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2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4876800" y="3200400"/>
            <a:ext cx="3886200" cy="914400"/>
            <a:chOff x="4876800" y="3200400"/>
            <a:chExt cx="3886200" cy="914400"/>
          </a:xfrm>
        </p:grpSpPr>
        <p:sp>
          <p:nvSpPr>
            <p:cNvPr id="18" name="Rounded Rectangle 17"/>
            <p:cNvSpPr/>
            <p:nvPr/>
          </p:nvSpPr>
          <p:spPr>
            <a:xfrm>
              <a:off x="4876800" y="3200400"/>
              <a:ext cx="3886200" cy="914400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926638" y="3200400"/>
              <a:ext cx="3683962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Chữ số hàng chục là chữ số nào?</a:t>
              </a:r>
              <a:endPara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381000" y="4648200"/>
            <a:ext cx="1569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Số chục: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133600" y="4648200"/>
            <a:ext cx="8691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1 5 8</a:t>
            </a:r>
            <a:endParaRPr lang="en-US" sz="2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4876800" y="4343400"/>
            <a:ext cx="3886200" cy="914400"/>
            <a:chOff x="4876800" y="4343400"/>
            <a:chExt cx="3886200" cy="914400"/>
          </a:xfrm>
        </p:grpSpPr>
        <p:sp>
          <p:nvSpPr>
            <p:cNvPr id="21" name="Rounded Rectangle 20"/>
            <p:cNvSpPr/>
            <p:nvPr/>
          </p:nvSpPr>
          <p:spPr>
            <a:xfrm>
              <a:off x="4876800" y="4343400"/>
              <a:ext cx="3886200" cy="914400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029200" y="4567535"/>
              <a:ext cx="280397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24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Số chục là số nào?</a:t>
              </a:r>
              <a:endParaRPr lang="en-US" sz="24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4" grpId="0"/>
      <p:bldP spid="16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40957"/>
            <a:ext cx="252428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Bài 11/10/SGK </a:t>
            </a:r>
            <a:endParaRPr lang="en-US" sz="26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555248"/>
            <a:ext cx="88392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5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a. Viết số tự nhiên có số chục là 135, chữ số hàng đơn vị là 7</a:t>
            </a:r>
            <a:endParaRPr lang="en-US" sz="25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0400" y="1143000"/>
            <a:ext cx="76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1</a:t>
            </a:r>
            <a:endParaRPr lang="en-US" sz="72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0" y="1143000"/>
            <a:ext cx="76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3</a:t>
            </a:r>
            <a:endParaRPr lang="en-US" sz="72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1161871"/>
            <a:ext cx="76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5</a:t>
            </a:r>
            <a:endParaRPr lang="en-US" sz="72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0" y="1143000"/>
            <a:ext cx="76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7</a:t>
            </a:r>
            <a:endParaRPr lang="en-US" sz="72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" y="2286000"/>
            <a:ext cx="2606804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5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b. Điền vào bảng</a:t>
            </a:r>
            <a:endParaRPr lang="en-US" sz="25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76200" y="2971800"/>
          <a:ext cx="89154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3080"/>
                <a:gridCol w="1783080"/>
                <a:gridCol w="1783080"/>
                <a:gridCol w="1783080"/>
                <a:gridCol w="1783080"/>
              </a:tblGrid>
              <a:tr h="10668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7" name="Group 26"/>
          <p:cNvGrpSpPr/>
          <p:nvPr/>
        </p:nvGrpSpPr>
        <p:grpSpPr>
          <a:xfrm>
            <a:off x="304800" y="3048000"/>
            <a:ext cx="8789939" cy="830997"/>
            <a:chOff x="304800" y="3048000"/>
            <a:chExt cx="8789939" cy="830997"/>
          </a:xfrm>
        </p:grpSpPr>
        <p:sp>
          <p:nvSpPr>
            <p:cNvPr id="12" name="TextBox 11"/>
            <p:cNvSpPr txBox="1"/>
            <p:nvPr/>
          </p:nvSpPr>
          <p:spPr>
            <a:xfrm>
              <a:off x="304800" y="3124200"/>
              <a:ext cx="15712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Số đã cho</a:t>
              </a:r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169987" y="3124200"/>
              <a:ext cx="12618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Số trăm</a:t>
              </a:r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733800" y="3048000"/>
              <a:ext cx="172071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smtClean="0">
                  <a:latin typeface="Arial" pitchFamily="34" charset="0"/>
                  <a:cs typeface="Arial" pitchFamily="34" charset="0"/>
                </a:rPr>
                <a:t>Chữ số hàng trăm</a:t>
              </a:r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38800" y="3124200"/>
              <a:ext cx="12971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Số chục</a:t>
              </a:r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162800" y="3124200"/>
              <a:ext cx="19319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Arial" pitchFamily="34" charset="0"/>
                  <a:cs typeface="Arial" pitchFamily="34" charset="0"/>
                </a:rPr>
                <a:t>Chữ số chục</a:t>
              </a:r>
              <a:endParaRPr lang="en-US" sz="24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57200" y="4343400"/>
            <a:ext cx="1153877" cy="1663243"/>
            <a:chOff x="457200" y="4343400"/>
            <a:chExt cx="1153877" cy="1663243"/>
          </a:xfrm>
        </p:grpSpPr>
        <p:sp>
          <p:nvSpPr>
            <p:cNvPr id="17" name="TextBox 16"/>
            <p:cNvSpPr txBox="1"/>
            <p:nvPr/>
          </p:nvSpPr>
          <p:spPr>
            <a:xfrm>
              <a:off x="457200" y="4343400"/>
              <a:ext cx="112082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cap="all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Arial" pitchFamily="34" charset="0"/>
                  <a:cs typeface="Arial" pitchFamily="34" charset="0"/>
                </a:rPr>
                <a:t>1425</a:t>
              </a:r>
              <a:endParaRPr lang="en-US" sz="32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90257" y="5421868"/>
              <a:ext cx="112082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cap="all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  <a:latin typeface="Arial" pitchFamily="34" charset="0"/>
                  <a:cs typeface="Arial" pitchFamily="34" charset="0"/>
                </a:rPr>
                <a:t>2307</a:t>
              </a:r>
              <a:endParaRPr lang="en-US" sz="32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2438400" y="4419600"/>
            <a:ext cx="652743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14</a:t>
            </a:r>
            <a:endParaRPr lang="en-US" sz="32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381896" y="4419600"/>
            <a:ext cx="652743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23</a:t>
            </a:r>
            <a:endParaRPr lang="en-US" sz="32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19800" y="4419600"/>
            <a:ext cx="886781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142</a:t>
            </a:r>
            <a:endParaRPr lang="en-US" sz="32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927914" y="4419600"/>
            <a:ext cx="418704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en-US" sz="32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438400" y="5410200"/>
            <a:ext cx="652743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23</a:t>
            </a:r>
            <a:endParaRPr lang="en-US" sz="32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67200" y="5410200"/>
            <a:ext cx="418704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  <a:endParaRPr lang="en-US" sz="32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019800" y="5410200"/>
            <a:ext cx="886781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230</a:t>
            </a:r>
            <a:endParaRPr lang="en-US" sz="32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848600" y="5410200"/>
            <a:ext cx="418704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0</a:t>
            </a:r>
            <a:endParaRPr lang="en-US" sz="32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533400" y="4572000"/>
            <a:ext cx="8077200" cy="1676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" y="76200"/>
            <a:ext cx="300992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II. HỆ THẬP PHÂN</a:t>
            </a:r>
            <a:endParaRPr lang="en-US" sz="260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533400"/>
            <a:ext cx="266932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Hệ thập phân</a:t>
            </a:r>
            <a:endParaRPr lang="en-US" sz="2600" b="1" i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990600"/>
            <a:ext cx="83058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Dùng 10 chữ số như trên để ghi số tự nhiên là cách ghi số trong hệ thập phân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1981200"/>
            <a:ext cx="8153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Một đơn vị của mỗi hàng gấp 10 lần đơn vị của hàng thấp liền sau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2917448"/>
            <a:ext cx="82296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Mỗi chữ số ở những vị trí khác nhau sẽ có giá trị khác nhau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43000" y="3850957"/>
            <a:ext cx="696376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 : 222 = 200 + 20 + 2  = 2.100 + 2.10 + 2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" y="4724400"/>
            <a:ext cx="7696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Arial" pitchFamily="34" charset="0"/>
                <a:cs typeface="Arial" pitchFamily="34" charset="0"/>
              </a:rPr>
              <a:t>Ta thấy: Chữ số hàng trăm có trị giá bằng số đó nhân với 100; chữ số hàng chục có giá trị bằng chữ số đó nhân với 10 ….. 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92668"/>
            <a:ext cx="20409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* Ký hiệu : 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E:\F\Cap 2_Moi\Toan\Toan So học 6 them\chuong I\Bai 3. Ghi so tu nhien\Data\sothappha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1066800"/>
            <a:ext cx="3886199" cy="1307201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488119" y="2590800"/>
            <a:ext cx="45175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Số lớn nhất có ba chữ số? 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17276" y="3124200"/>
            <a:ext cx="1146468" cy="76944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999</a:t>
            </a:r>
            <a:endParaRPr lang="en-US" sz="44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4113312"/>
            <a:ext cx="62776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Số lớn nhất có ba chữ số khác nhau? 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19600" y="4734580"/>
            <a:ext cx="1146468" cy="76944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987</a:t>
            </a:r>
            <a:endParaRPr lang="en-US" sz="44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15824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3. Chú ý</a:t>
            </a:r>
            <a:endParaRPr lang="en-US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E:\F\Cap 2_Moi\Toan\Toan So học 6 them\chuong I\Bai 3. Ghi so tu nhien\Data\image_paste_1309051508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38100"/>
            <a:ext cx="3200400" cy="3390900"/>
          </a:xfrm>
          <a:prstGeom prst="rect">
            <a:avLst/>
          </a:prstGeom>
          <a:noFill/>
        </p:spPr>
      </p:pic>
      <p:pic>
        <p:nvPicPr>
          <p:cNvPr id="3075" name="Picture 3" descr="E:\F\Cap 2_Moi\Toan\Toan So học 6 them\chuong I\Bai 3. Ghi so tu nhien\Data\image_paste_13090515073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393" y="3522133"/>
            <a:ext cx="3032607" cy="3335867"/>
          </a:xfrm>
          <a:prstGeom prst="rect">
            <a:avLst/>
          </a:prstGeom>
          <a:noFill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16560" y="1771650"/>
            <a:ext cx="3788840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457200" y="838200"/>
            <a:ext cx="5242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Hãy quan sát các hình ảnh sau: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33800" y="2133600"/>
            <a:ext cx="284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48750" y="435358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</a:t>
            </a:r>
            <a:endParaRPr lang="en-US" sz="24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43750" y="259080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</a:t>
            </a:r>
            <a:endParaRPr lang="en-US" sz="24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600517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</a:rPr>
              <a:t>Các số La Mã được ghi bởi ba chữ số :</a:t>
            </a:r>
            <a:endParaRPr lang="en-US" sz="2600">
              <a:solidFill>
                <a:srgbClr val="0000CC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990600"/>
          <a:ext cx="82296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0600"/>
                <a:gridCol w="1143000"/>
                <a:gridCol w="1143000"/>
                <a:gridCol w="1143000"/>
              </a:tblGrid>
              <a:tr h="11049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11049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81000" y="3429000"/>
            <a:ext cx="84582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smtClean="0">
                <a:solidFill>
                  <a:srgbClr val="FF0000"/>
                </a:solidFill>
              </a:rPr>
              <a:t>* Chú ý khi viết số La Mã :</a:t>
            </a:r>
          </a:p>
          <a:p>
            <a:r>
              <a:rPr lang="vi-VN" sz="2600" smtClean="0">
                <a:solidFill>
                  <a:srgbClr val="FF0000"/>
                </a:solidFill>
              </a:rPr>
              <a:t>- Chữ I đứng bên trái thì giảm 1 đơn vị, đứng bên phải thì tăng 1 đơn vị</a:t>
            </a:r>
          </a:p>
          <a:p>
            <a:r>
              <a:rPr lang="vi-VN" sz="2600" smtClean="0">
                <a:solidFill>
                  <a:srgbClr val="FF0000"/>
                </a:solidFill>
              </a:rPr>
              <a:t>- Chữ I và X không được viết quá ba lần</a:t>
            </a:r>
            <a:endParaRPr lang="en-US" sz="260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33600" y="1295400"/>
            <a:ext cx="13644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Chữ số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2170093"/>
            <a:ext cx="441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Giá trị tương ứng trong hệ thập phân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5000" y="1371600"/>
            <a:ext cx="284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I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0" y="1371600"/>
            <a:ext cx="423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24800" y="1371600"/>
            <a:ext cx="423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X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38800" y="236220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81800" y="236220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48600" y="236220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52400"/>
            <a:ext cx="8534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800" b="1" smtClean="0">
                <a:solidFill>
                  <a:srgbClr val="C00000"/>
                </a:solidFill>
              </a:rPr>
              <a:t>Bảng giá các chữ số La Mã và giá trị thập phân tương ứng</a:t>
            </a:r>
            <a:endParaRPr lang="en-US" sz="2800" b="1">
              <a:solidFill>
                <a:srgbClr val="C00000"/>
              </a:solidFill>
            </a:endParaRPr>
          </a:p>
        </p:txBody>
      </p:sp>
      <p:pic>
        <p:nvPicPr>
          <p:cNvPr id="4098" name="Picture 2" descr="E:\F\Cap 2_Moi\Toan\Toan So học 6 them\chuong I\Bai 3. Ghi so tu nhien\Data\Picture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3657600"/>
            <a:ext cx="8912225" cy="1981200"/>
          </a:xfrm>
          <a:prstGeom prst="rect">
            <a:avLst/>
          </a:prstGeom>
          <a:noFill/>
        </p:spPr>
      </p:pic>
      <p:pic>
        <p:nvPicPr>
          <p:cNvPr id="4099" name="Picture 3" descr="E:\F\Cap 2_Moi\Toan\Toan So học 6 them\chuong I\Bai 3. Ghi so tu nhien\Data\Picture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524000"/>
            <a:ext cx="8455025" cy="18049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32&quot;&gt;&lt;property id=&quot;20148&quot; value=&quot;5&quot;/&gt;&lt;property id=&quot;20300&quot; value=&quot;Slide 2&quot;/&gt;&lt;property id=&quot;20307&quot; value=&quot;257&quot;/&gt;&lt;/object&gt;&lt;object type=&quot;3&quot; unique_id=&quot;10033&quot;&gt;&lt;property id=&quot;20148&quot; value=&quot;5&quot;/&gt;&lt;property id=&quot;20300&quot; value=&quot;Slide 3&quot;/&gt;&lt;property id=&quot;20307&quot; value=&quot;258&quot;/&gt;&lt;/object&gt;&lt;object type=&quot;3&quot; unique_id=&quot;10034&quot;&gt;&lt;property id=&quot;20148&quot; value=&quot;5&quot;/&gt;&lt;property id=&quot;20300&quot; value=&quot;Slide 4&quot;/&gt;&lt;property id=&quot;20307&quot; value=&quot;259&quot;/&gt;&lt;/object&gt;&lt;object type=&quot;3&quot; unique_id=&quot;10053&quot;&gt;&lt;property id=&quot;20148&quot; value=&quot;5&quot;/&gt;&lt;property id=&quot;20300&quot; value=&quot;Slide 5&quot;/&gt;&lt;property id=&quot;20307&quot; value=&quot;260&quot;/&gt;&lt;/object&gt;&lt;object type=&quot;3&quot; unique_id=&quot;10075&quot;&gt;&lt;property id=&quot;20148&quot; value=&quot;5&quot;/&gt;&lt;property id=&quot;20300&quot; value=&quot;Slide 6&quot;/&gt;&lt;property id=&quot;20307&quot; value=&quot;261&quot;/&gt;&lt;/object&gt;&lt;object type=&quot;3&quot; unique_id=&quot;10100&quot;&gt;&lt;property id=&quot;20148&quot; value=&quot;5&quot;/&gt;&lt;property id=&quot;20300&quot; value=&quot;Slide 7&quot;/&gt;&lt;property id=&quot;20307&quot; value=&quot;262&quot;/&gt;&lt;/object&gt;&lt;object type=&quot;3&quot; unique_id=&quot;10128&quot;&gt;&lt;property id=&quot;20148&quot; value=&quot;5&quot;/&gt;&lt;property id=&quot;20300&quot; value=&quot;Slide 8&quot;/&gt;&lt;property id=&quot;20307&quot; value=&quot;263&quot;/&gt;&lt;/object&gt;&lt;object type=&quot;3&quot; unique_id=&quot;10159&quot;&gt;&lt;property id=&quot;20148&quot; value=&quot;5&quot;/&gt;&lt;property id=&quot;20300&quot; value=&quot;Slide 9&quot;/&gt;&lt;property id=&quot;20307&quot; value=&quot;264&quot;/&gt;&lt;/object&gt;&lt;object type=&quot;3&quot; unique_id=&quot;10204&quot;&gt;&lt;property id=&quot;20148&quot; value=&quot;5&quot;/&gt;&lt;property id=&quot;20300&quot; value=&quot;Slide 10&quot;/&gt;&lt;property id=&quot;20307&quot; value=&quot;265&quot;/&gt;&lt;/object&gt;&lt;object type=&quot;3&quot; unique_id=&quot;10205&quot;&gt;&lt;property id=&quot;20148&quot; value=&quot;5&quot;/&gt;&lt;property id=&quot;20300&quot; value=&quot;Slide 11&quot;/&gt;&lt;property id=&quot;20307&quot; value=&quot;266&quot;/&gt;&lt;/object&gt;&lt;object type=&quot;3&quot; unique_id=&quot;10271&quot;&gt;&lt;property id=&quot;20148&quot; value=&quot;5&quot;/&gt;&lt;property id=&quot;20300&quot; value=&quot;Slide 12&quot;/&gt;&lt;property id=&quot;20307&quot; value=&quot;267&quot;/&gt;&lt;/object&gt;&lt;object type=&quot;3&quot; unique_id=&quot;10272&quot;&gt;&lt;property id=&quot;20148&quot; value=&quot;5&quot;/&gt;&lt;property id=&quot;20300&quot; value=&quot;Slide 13&quot;/&gt;&lt;property id=&quot;20307&quot; value=&quot;268&quot;/&gt;&lt;/object&gt;&lt;object type=&quot;3&quot; unique_id=&quot;10273&quot;&gt;&lt;property id=&quot;20148&quot; value=&quot;5&quot;/&gt;&lt;property id=&quot;20300&quot; value=&quot;Slide 14&quot;/&gt;&lt;property id=&quot;20307&quot; value=&quot;269&quot;/&gt;&lt;/object&gt;&lt;/object&gt;&lt;/object&gt;&lt;/database&gt;"/>
  <p:tag name="SECTOMILLISECCONVERTED" val="1"/>
  <p:tag name="ISPRING_RESOURCE_PATHS_HASH_PRESENTER" val="4f96c85f4ef44fe39aac885eb095a3c6c9fd2f"/>
  <p:tag name="GENSWF_OUTPUT_FILE_NAME" val="22"/>
  <p:tag name="GENSWF_MOVIE_ONCLICK_URL" val="http://"/>
  <p:tag name="GENSWF_MOVIE_PRESENTATION_END_URL" val="http://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591</Words>
  <Application>Microsoft Office PowerPoint</Application>
  <PresentationFormat>On-screen Show (4:3)</PresentationFormat>
  <Paragraphs>92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3. Ghi so tu nhien</dc:title>
  <dc:creator>Mr Diep</dc:creator>
  <cp:lastModifiedBy>Admin</cp:lastModifiedBy>
  <cp:revision>25</cp:revision>
  <dcterms:created xsi:type="dcterms:W3CDTF">2017-05-08T01:13:54Z</dcterms:created>
  <dcterms:modified xsi:type="dcterms:W3CDTF">2019-08-30T02:55:50Z</dcterms:modified>
</cp:coreProperties>
</file>