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63" r:id="rId3"/>
    <p:sldId id="265" r:id="rId4"/>
    <p:sldId id="266" r:id="rId5"/>
    <p:sldId id="267" r:id="rId6"/>
    <p:sldId id="268" r:id="rId7"/>
    <p:sldId id="269" r:id="rId8"/>
    <p:sldId id="270" r:id="rId9"/>
    <p:sldId id="271" r:id="rId10"/>
    <p:sldId id="272" r:id="rId11"/>
    <p:sldId id="274" r:id="rId12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488" y="-1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92D711-DDC3-4ED0-A2DD-8EE57F6F1AD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9272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8B9EAF-7783-4F8C-B823-A8F602C30D1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3241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203C33-2DA5-47EF-B31F-1B9E4694A39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37808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D5E1EC6C-9188-4384-920F-3E14B89EB55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08768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BAC58F-B70F-465B-A07D-4139FE4B0D1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061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A66A55-1B50-45E2-86D0-BA3FD855AE4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8938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B34CD5-3471-4DAD-B1DA-3921D88977C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2263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4442F6-FD8A-4D06-A2BA-C7C5ADBCC95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6554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1B9936-67FC-4B28-A28C-205DA5FBCCB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4999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072260-4F93-4A92-9519-7D46802E783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414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A34DC1-F248-495F-A45A-C1FB608046C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70511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9EA5C7-AE80-4578-AFA4-A963AF01DF6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1458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17C26F5-D67E-47A2-BB80-39F6FB52FB15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6805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Time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Time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Time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Time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Time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Time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Time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Time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image" Target="../media/image4.jp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40" name="Group 20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5136" name="Picture 16" descr="flowerba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3" y="3715"/>
              <a:ext cx="4977" cy="60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137" name="Picture 17" descr="flowerba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495" y="1934"/>
              <a:ext cx="4200" cy="33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138" name="Picture 18" descr="flowerba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-1934" y="2054"/>
              <a:ext cx="4200" cy="33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139" name="Picture 19" descr="flowerba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5" y="0"/>
              <a:ext cx="4977" cy="41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5131" name="WordArt 11"/>
          <p:cNvSpPr>
            <a:spLocks noChangeArrowheads="1" noChangeShapeType="1"/>
          </p:cNvSpPr>
          <p:nvPr/>
        </p:nvSpPr>
        <p:spPr bwMode="auto">
          <a:xfrm>
            <a:off x="592137" y="2438400"/>
            <a:ext cx="8094663" cy="14176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kern="10" smtClean="0">
                <a:ln w="19050">
                  <a:solidFill>
                    <a:srgbClr val="FB200F"/>
                  </a:solidFill>
                  <a:round/>
                  <a:headEnd/>
                  <a:tailEnd/>
                </a:ln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Bài 10. TÍNH CHẤT CHIA HẾT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kern="10">
                <a:ln w="19050">
                  <a:solidFill>
                    <a:srgbClr val="FB200F"/>
                  </a:solidFill>
                  <a:round/>
                  <a:headEnd/>
                  <a:tailEnd/>
                </a:ln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kern="10" smtClean="0">
                <a:ln w="19050">
                  <a:solidFill>
                    <a:srgbClr val="FB200F"/>
                  </a:solidFill>
                  <a:round/>
                  <a:headEnd/>
                  <a:tailEnd/>
                </a:ln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         CỦA MỘT TỔNG</a:t>
            </a:r>
            <a:endParaRPr lang="en-US" sz="1600" b="1" kern="10">
              <a:ln w="19050">
                <a:solidFill>
                  <a:srgbClr val="FB200F"/>
                </a:solidFill>
                <a:round/>
                <a:headEnd/>
                <a:tailEnd/>
              </a:ln>
              <a:solidFill>
                <a:srgbClr val="FF66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5631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29098" cy="6858000"/>
          </a:xfrm>
          <a:prstGeom prst="rect">
            <a:avLst/>
          </a:prstGeom>
        </p:spPr>
      </p:pic>
      <p:sp>
        <p:nvSpPr>
          <p:cNvPr id="50180" name="Text Box 4"/>
          <p:cNvSpPr txBox="1">
            <a:spLocks noChangeArrowheads="1"/>
          </p:cNvSpPr>
          <p:nvPr/>
        </p:nvSpPr>
        <p:spPr bwMode="auto">
          <a:xfrm>
            <a:off x="2514600" y="101025"/>
            <a:ext cx="384175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pt-BR" sz="3200" b="1">
                <a:solidFill>
                  <a:srgbClr val="FF0000"/>
                </a:solidFill>
              </a:rPr>
              <a:t>Hướng dẫn về nhà</a:t>
            </a:r>
            <a:r>
              <a:rPr lang="en-US" sz="320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50181" name="Text Box 5"/>
          <p:cNvSpPr txBox="1">
            <a:spLocks noChangeArrowheads="1"/>
          </p:cNvSpPr>
          <p:nvPr/>
        </p:nvSpPr>
        <p:spPr bwMode="auto">
          <a:xfrm>
            <a:off x="32657" y="685800"/>
            <a:ext cx="8407400" cy="3779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1pPr>
            <a:lvl2pPr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1" eaLnBrk="1" hangingPunct="1"/>
            <a:r>
              <a:rPr lang="en-US" sz="3200" b="1" smtClean="0">
                <a:solidFill>
                  <a:srgbClr val="FF0000"/>
                </a:solidFill>
              </a:rPr>
              <a:t>1</a:t>
            </a:r>
            <a:r>
              <a:rPr lang="en-US" sz="3200" b="1">
                <a:solidFill>
                  <a:srgbClr val="FF0000"/>
                </a:solidFill>
              </a:rPr>
              <a:t>. </a:t>
            </a:r>
            <a:r>
              <a:rPr lang="pt-BR" b="1">
                <a:solidFill>
                  <a:srgbClr val="FF0000"/>
                </a:solidFill>
              </a:rPr>
              <a:t>H</a:t>
            </a:r>
            <a:r>
              <a:rPr lang="vi-VN" b="1">
                <a:solidFill>
                  <a:srgbClr val="FF0000"/>
                </a:solidFill>
              </a:rPr>
              <a:t>ướng dẫn học bài cũ</a:t>
            </a:r>
            <a:endParaRPr lang="pt-BR" b="1">
              <a:solidFill>
                <a:srgbClr val="FF0000"/>
              </a:solidFill>
            </a:endParaRPr>
          </a:p>
          <a:p>
            <a:pPr lvl="1" eaLnBrk="1" hangingPunct="1"/>
            <a:r>
              <a:rPr lang="pt-BR">
                <a:solidFill>
                  <a:srgbClr val="0000CC"/>
                </a:solidFill>
              </a:rPr>
              <a:t>- Phát biểu tính chất chia hết của 1 tổng? Nếu trong tổng có 1 số hạng không chia hết cho 1 số  thì tổng có chia hết không  </a:t>
            </a:r>
            <a:endParaRPr lang="sv-SE">
              <a:solidFill>
                <a:srgbClr val="0000CC"/>
              </a:solidFill>
            </a:endParaRPr>
          </a:p>
          <a:p>
            <a:pPr lvl="1" eaLnBrk="1" hangingPunct="1">
              <a:buFontTx/>
              <a:buChar char="-"/>
            </a:pPr>
            <a:r>
              <a:rPr lang="sv-SE" smtClean="0">
                <a:solidFill>
                  <a:srgbClr val="0000CC"/>
                </a:solidFill>
              </a:rPr>
              <a:t> Làm </a:t>
            </a:r>
            <a:r>
              <a:rPr lang="sv-SE">
                <a:solidFill>
                  <a:srgbClr val="0000CC"/>
                </a:solidFill>
              </a:rPr>
              <a:t>bài tập: 83, 84, 85 (SGK - 35, 36); 114 </a:t>
            </a:r>
            <a:r>
              <a:rPr lang="en-US">
                <a:solidFill>
                  <a:srgbClr val="0000CC"/>
                </a:solidFill>
                <a:sym typeface="Symbol" pitchFamily="18" charset="2"/>
              </a:rPr>
              <a:t></a:t>
            </a:r>
            <a:r>
              <a:rPr lang="sv-SE">
                <a:solidFill>
                  <a:srgbClr val="0000CC"/>
                </a:solidFill>
              </a:rPr>
              <a:t> 117 (SBT - 17).</a:t>
            </a:r>
          </a:p>
          <a:p>
            <a:pPr lvl="1" eaLnBrk="1" hangingPunct="1">
              <a:buFontTx/>
              <a:buChar char="-"/>
            </a:pPr>
            <a:r>
              <a:rPr lang="en-US" smtClean="0">
                <a:solidFill>
                  <a:srgbClr val="0000CC"/>
                </a:solidFill>
              </a:rPr>
              <a:t> Chuẩn </a:t>
            </a:r>
            <a:r>
              <a:rPr lang="en-US">
                <a:solidFill>
                  <a:srgbClr val="0000CC"/>
                </a:solidFill>
              </a:rPr>
              <a:t>bị tiết sau: “Luyện tập về tính chất chia hết của một tổng”</a:t>
            </a:r>
          </a:p>
        </p:txBody>
      </p:sp>
      <p:sp>
        <p:nvSpPr>
          <p:cNvPr id="50182" name="Text Box 6"/>
          <p:cNvSpPr txBox="1">
            <a:spLocks noChangeArrowheads="1"/>
          </p:cNvSpPr>
          <p:nvPr/>
        </p:nvSpPr>
        <p:spPr bwMode="auto">
          <a:xfrm>
            <a:off x="457200" y="4419600"/>
            <a:ext cx="8407400" cy="1951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3200" b="1" smtClean="0">
                <a:solidFill>
                  <a:srgbClr val="FF0000"/>
                </a:solidFill>
              </a:rPr>
              <a:t>2</a:t>
            </a:r>
            <a:r>
              <a:rPr lang="en-US" sz="3200" b="1">
                <a:solidFill>
                  <a:srgbClr val="FF0000"/>
                </a:solidFill>
              </a:rPr>
              <a:t>. </a:t>
            </a:r>
            <a:r>
              <a:rPr lang="sv-SE" b="1">
                <a:solidFill>
                  <a:srgbClr val="FF0000"/>
                </a:solidFill>
              </a:rPr>
              <a:t>H</a:t>
            </a:r>
            <a:r>
              <a:rPr lang="vi-VN" b="1">
                <a:solidFill>
                  <a:srgbClr val="FF0000"/>
                </a:solidFill>
              </a:rPr>
              <a:t>ướng dẫn học bài </a:t>
            </a:r>
            <a:r>
              <a:rPr lang="sv-SE" b="1">
                <a:solidFill>
                  <a:srgbClr val="FF0000"/>
                </a:solidFill>
              </a:rPr>
              <a:t>mới</a:t>
            </a:r>
          </a:p>
          <a:p>
            <a:pPr eaLnBrk="1" hangingPunct="1"/>
            <a:r>
              <a:rPr lang="sv-SE" smtClean="0">
                <a:solidFill>
                  <a:srgbClr val="0000CC"/>
                </a:solidFill>
              </a:rPr>
              <a:t>- </a:t>
            </a:r>
            <a:r>
              <a:rPr lang="sv-SE">
                <a:solidFill>
                  <a:srgbClr val="0000CC"/>
                </a:solidFill>
              </a:rPr>
              <a:t>Lấy các ví dụ về số có tận cùng là 0. Xét xem số đó có chia hết cho 2, cho 5 không? Vì sao?</a:t>
            </a:r>
          </a:p>
          <a:p>
            <a:pPr eaLnBrk="1" hangingPunct="1"/>
            <a:r>
              <a:rPr lang="sv-SE">
                <a:solidFill>
                  <a:srgbClr val="0000CC"/>
                </a:solidFill>
              </a:rPr>
              <a:t>- Nh</a:t>
            </a:r>
            <a:r>
              <a:rPr lang="vi-VN">
                <a:solidFill>
                  <a:srgbClr val="0000CC"/>
                </a:solidFill>
              </a:rPr>
              <a:t>ững sô như thế nào th</a:t>
            </a:r>
            <a:r>
              <a:rPr lang="sv-SE">
                <a:solidFill>
                  <a:srgbClr val="0000CC"/>
                </a:solidFill>
              </a:rPr>
              <a:t>Ì</a:t>
            </a:r>
            <a:r>
              <a:rPr lang="vi-VN">
                <a:solidFill>
                  <a:srgbClr val="0000CC"/>
                </a:solidFill>
              </a:rPr>
              <a:t> chia hết cho </a:t>
            </a:r>
            <a:r>
              <a:rPr lang="vi-VN" smtClean="0">
                <a:solidFill>
                  <a:srgbClr val="0000CC"/>
                </a:solidFill>
              </a:rPr>
              <a:t>2, </a:t>
            </a:r>
            <a:r>
              <a:rPr lang="vi-VN">
                <a:solidFill>
                  <a:srgbClr val="0000CC"/>
                </a:solidFill>
              </a:rPr>
              <a:t>cho 5 </a:t>
            </a:r>
            <a:endParaRPr lang="en-US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6314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01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70" decel="100000"/>
                                        <p:tgtEl>
                                          <p:spTgt spid="5018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770" decel="100000"/>
                                        <p:tgtEl>
                                          <p:spTgt spid="5018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2" dur="770" fill="hold"/>
                                        <p:tgtEl>
                                          <p:spTgt spid="50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4" dur="770" fill="hold"/>
                                        <p:tgtEl>
                                          <p:spTgt spid="50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01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01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0" grpId="0"/>
      <p:bldP spid="50181" grpId="0"/>
      <p:bldP spid="5018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915244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822702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ChangeArrowheads="1"/>
          </p:cNvSpPr>
          <p:nvPr/>
        </p:nvSpPr>
        <p:spPr bwMode="auto">
          <a:xfrm>
            <a:off x="871538" y="10429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123" name="Text Box 4"/>
          <p:cNvSpPr txBox="1">
            <a:spLocks noChangeArrowheads="1"/>
          </p:cNvSpPr>
          <p:nvPr/>
        </p:nvSpPr>
        <p:spPr bwMode="auto">
          <a:xfrm>
            <a:off x="6781800" y="3108326"/>
            <a:ext cx="152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38" name="Text Box 42"/>
          <p:cNvSpPr txBox="1">
            <a:spLocks noChangeArrowheads="1"/>
          </p:cNvSpPr>
          <p:nvPr/>
        </p:nvSpPr>
        <p:spPr bwMode="auto">
          <a:xfrm>
            <a:off x="17463" y="609600"/>
            <a:ext cx="5849937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</a:t>
            </a:r>
            <a:r>
              <a:rPr lang="en-US" sz="3200" b="1">
                <a:solidFill>
                  <a:srgbClr val="FF0000"/>
                </a:solidFill>
                <a:latin typeface="Times New Roman" pitchFamily="18" charset="0"/>
              </a:rPr>
              <a:t>ắc lại về quan hệ chia hết</a:t>
            </a:r>
          </a:p>
        </p:txBody>
      </p:sp>
      <p:sp>
        <p:nvSpPr>
          <p:cNvPr id="4139" name="Text Box 43"/>
          <p:cNvSpPr txBox="1">
            <a:spLocks noChangeArrowheads="1"/>
          </p:cNvSpPr>
          <p:nvPr/>
        </p:nvSpPr>
        <p:spPr bwMode="auto">
          <a:xfrm>
            <a:off x="-58737" y="1131887"/>
            <a:ext cx="8288337" cy="1077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lvl="1" eaLnBrk="1" fontAlgn="base" hangingPunct="1">
              <a:spcBef>
                <a:spcPct val="50000"/>
              </a:spcBef>
              <a:spcAft>
                <a:spcPct val="0"/>
              </a:spcAft>
              <a:buClr>
                <a:srgbClr val="333399"/>
              </a:buClr>
              <a:buSzPct val="150000"/>
              <a:buFont typeface="Wingdings 3" pitchFamily="18" charset="2"/>
              <a:buNone/>
            </a:pPr>
            <a:r>
              <a:rPr lang="en-US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Số tự nhiên a chia hết cho số tự nhiên b khác 0 nếu có số tự nhiên k sao cho  a = b.k</a:t>
            </a:r>
          </a:p>
        </p:txBody>
      </p:sp>
      <p:grpSp>
        <p:nvGrpSpPr>
          <p:cNvPr id="5126" name="Group 63"/>
          <p:cNvGrpSpPr>
            <a:grpSpLocks/>
          </p:cNvGrpSpPr>
          <p:nvPr/>
        </p:nvGrpSpPr>
        <p:grpSpPr bwMode="auto">
          <a:xfrm>
            <a:off x="1320800" y="3795714"/>
            <a:ext cx="46038" cy="700086"/>
            <a:chOff x="3390" y="1904"/>
            <a:chExt cx="29" cy="441"/>
          </a:xfrm>
        </p:grpSpPr>
        <p:sp>
          <p:nvSpPr>
            <p:cNvPr id="5139" name="Oval 64"/>
            <p:cNvSpPr>
              <a:spLocks noChangeArrowheads="1"/>
            </p:cNvSpPr>
            <p:nvPr/>
          </p:nvSpPr>
          <p:spPr bwMode="auto">
            <a:xfrm>
              <a:off x="3390" y="1904"/>
              <a:ext cx="29" cy="327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140" name="Oval 65"/>
            <p:cNvSpPr>
              <a:spLocks noChangeArrowheads="1"/>
            </p:cNvSpPr>
            <p:nvPr/>
          </p:nvSpPr>
          <p:spPr bwMode="auto">
            <a:xfrm>
              <a:off x="3390" y="1962"/>
              <a:ext cx="29" cy="327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141" name="Oval 66"/>
            <p:cNvSpPr>
              <a:spLocks noChangeArrowheads="1"/>
            </p:cNvSpPr>
            <p:nvPr/>
          </p:nvSpPr>
          <p:spPr bwMode="auto">
            <a:xfrm>
              <a:off x="3390" y="2018"/>
              <a:ext cx="29" cy="327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4193" name="Text Box 97"/>
          <p:cNvSpPr txBox="1">
            <a:spLocks noChangeArrowheads="1"/>
          </p:cNvSpPr>
          <p:nvPr/>
        </p:nvSpPr>
        <p:spPr bwMode="auto">
          <a:xfrm>
            <a:off x="576263" y="2151064"/>
            <a:ext cx="4757737" cy="1323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Kí hiệu: 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Font typeface="Wingdings 2" pitchFamily="18" charset="2"/>
              <a:buNone/>
            </a:pPr>
            <a:r>
              <a:rPr lang="en-US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chia hết cho b là</a:t>
            </a:r>
          </a:p>
        </p:txBody>
      </p:sp>
      <p:graphicFrame>
        <p:nvGraphicFramePr>
          <p:cNvPr id="4194" name="Object 9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5116077"/>
              </p:ext>
            </p:extLst>
          </p:nvPr>
        </p:nvGraphicFramePr>
        <p:xfrm>
          <a:off x="4114800" y="2895600"/>
          <a:ext cx="685800" cy="490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Equation" r:id="rId3" imgW="266469" imgH="190335" progId="Equation.DSMT4">
                  <p:embed/>
                </p:oleObj>
              </mc:Choice>
              <mc:Fallback>
                <p:oleObj name="Equation" r:id="rId3" imgW="266469" imgH="190335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2895600"/>
                        <a:ext cx="685800" cy="490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33" name="Text Box 137"/>
          <p:cNvSpPr txBox="1">
            <a:spLocks noChangeArrowheads="1"/>
          </p:cNvSpPr>
          <p:nvPr/>
        </p:nvSpPr>
        <p:spPr bwMode="auto">
          <a:xfrm>
            <a:off x="76200" y="3413126"/>
            <a:ext cx="51054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   </a:t>
            </a:r>
            <a:r>
              <a:rPr lang="en-US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a không chia hết cho b là</a:t>
            </a:r>
          </a:p>
        </p:txBody>
      </p:sp>
      <p:grpSp>
        <p:nvGrpSpPr>
          <p:cNvPr id="4234" name="Group 138"/>
          <p:cNvGrpSpPr>
            <a:grpSpLocks/>
          </p:cNvGrpSpPr>
          <p:nvPr/>
        </p:nvGrpSpPr>
        <p:grpSpPr bwMode="auto">
          <a:xfrm>
            <a:off x="5181600" y="3413126"/>
            <a:ext cx="762000" cy="534987"/>
            <a:chOff x="1632" y="2544"/>
            <a:chExt cx="404" cy="289"/>
          </a:xfrm>
        </p:grpSpPr>
        <p:grpSp>
          <p:nvGrpSpPr>
            <p:cNvPr id="5132" name="Group 139"/>
            <p:cNvGrpSpPr>
              <a:grpSpLocks/>
            </p:cNvGrpSpPr>
            <p:nvPr/>
          </p:nvGrpSpPr>
          <p:grpSpPr bwMode="auto">
            <a:xfrm>
              <a:off x="1776" y="2592"/>
              <a:ext cx="126" cy="193"/>
              <a:chOff x="2552" y="3157"/>
              <a:chExt cx="144" cy="173"/>
            </a:xfrm>
          </p:grpSpPr>
          <p:sp>
            <p:nvSpPr>
              <p:cNvPr id="5134" name="Line 140"/>
              <p:cNvSpPr>
                <a:spLocks noChangeShapeType="1"/>
              </p:cNvSpPr>
              <p:nvPr/>
            </p:nvSpPr>
            <p:spPr bwMode="auto">
              <a:xfrm flipH="1">
                <a:off x="2552" y="3173"/>
                <a:ext cx="144" cy="14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b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grpSp>
            <p:nvGrpSpPr>
              <p:cNvPr id="5135" name="Group 141"/>
              <p:cNvGrpSpPr>
                <a:grpSpLocks/>
              </p:cNvGrpSpPr>
              <p:nvPr/>
            </p:nvGrpSpPr>
            <p:grpSpPr bwMode="auto">
              <a:xfrm>
                <a:off x="2601" y="3157"/>
                <a:ext cx="29" cy="173"/>
                <a:chOff x="2736" y="3216"/>
                <a:chExt cx="29" cy="173"/>
              </a:xfrm>
            </p:grpSpPr>
            <p:sp>
              <p:nvSpPr>
                <p:cNvPr id="5136" name="Oval 142"/>
                <p:cNvSpPr>
                  <a:spLocks noChangeArrowheads="1"/>
                </p:cNvSpPr>
                <p:nvPr/>
              </p:nvSpPr>
              <p:spPr bwMode="auto">
                <a:xfrm>
                  <a:off x="2736" y="3216"/>
                  <a:ext cx="29" cy="29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b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5137" name="Oval 143"/>
                <p:cNvSpPr>
                  <a:spLocks noChangeArrowheads="1"/>
                </p:cNvSpPr>
                <p:nvPr/>
              </p:nvSpPr>
              <p:spPr bwMode="auto">
                <a:xfrm>
                  <a:off x="2736" y="3283"/>
                  <a:ext cx="29" cy="29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b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5138" name="Oval 144"/>
                <p:cNvSpPr>
                  <a:spLocks noChangeArrowheads="1"/>
                </p:cNvSpPr>
                <p:nvPr/>
              </p:nvSpPr>
              <p:spPr bwMode="auto">
                <a:xfrm>
                  <a:off x="2736" y="3360"/>
                  <a:ext cx="29" cy="29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b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</p:grpSp>
        <p:graphicFrame>
          <p:nvGraphicFramePr>
            <p:cNvPr id="5133" name="Object 145"/>
            <p:cNvGraphicFramePr>
              <a:graphicFrameLocks noChangeAspect="1"/>
            </p:cNvGraphicFramePr>
            <p:nvPr/>
          </p:nvGraphicFramePr>
          <p:xfrm>
            <a:off x="1632" y="2544"/>
            <a:ext cx="404" cy="28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7" name="Equation" r:id="rId5" imgW="266469" imgH="190335" progId="Equation.DSMT4">
                    <p:embed/>
                  </p:oleObj>
                </mc:Choice>
                <mc:Fallback>
                  <p:oleObj name="Equation" r:id="rId5" imgW="266469" imgH="190335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32" y="2544"/>
                          <a:ext cx="404" cy="28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5131" name="Text Box 34"/>
          <p:cNvSpPr txBox="1">
            <a:spLocks noChangeArrowheads="1"/>
          </p:cNvSpPr>
          <p:nvPr/>
        </p:nvSpPr>
        <p:spPr bwMode="auto">
          <a:xfrm>
            <a:off x="0" y="0"/>
            <a:ext cx="9144000" cy="553998"/>
          </a:xfrm>
          <a:prstGeom prst="rect">
            <a:avLst/>
          </a:prstGeom>
          <a:blipFill dpi="0" rotWithShape="1"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30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 13</a:t>
            </a:r>
            <a:r>
              <a:rPr lang="en-US" sz="30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0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TÍNH CHẤT CHIA HẾT CỦA MỘT TỔNG </a:t>
            </a:r>
            <a:endParaRPr lang="en-US" sz="30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3112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4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4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4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38" grpId="0"/>
      <p:bldP spid="4139" grpId="0"/>
      <p:bldP spid="4193" grpId="0"/>
      <p:bldP spid="423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795338" y="419389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6705600" y="3034001"/>
            <a:ext cx="152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45" name="Line 5"/>
          <p:cNvSpPr>
            <a:spLocks noChangeShapeType="1"/>
          </p:cNvSpPr>
          <p:nvPr/>
        </p:nvSpPr>
        <p:spPr bwMode="auto">
          <a:xfrm>
            <a:off x="4679950" y="367001"/>
            <a:ext cx="44450" cy="48768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10257" name="Group 17"/>
          <p:cNvGrpSpPr>
            <a:grpSpLocks/>
          </p:cNvGrpSpPr>
          <p:nvPr/>
        </p:nvGrpSpPr>
        <p:grpSpPr bwMode="auto">
          <a:xfrm>
            <a:off x="1244600" y="3721389"/>
            <a:ext cx="46038" cy="227012"/>
            <a:chOff x="3390" y="1904"/>
            <a:chExt cx="29" cy="143"/>
          </a:xfrm>
        </p:grpSpPr>
        <p:sp>
          <p:nvSpPr>
            <p:cNvPr id="10258" name="Oval 18"/>
            <p:cNvSpPr>
              <a:spLocks noChangeArrowheads="1"/>
            </p:cNvSpPr>
            <p:nvPr/>
          </p:nvSpPr>
          <p:spPr bwMode="auto">
            <a:xfrm>
              <a:off x="3390" y="1904"/>
              <a:ext cx="29" cy="29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0259" name="Oval 19"/>
            <p:cNvSpPr>
              <a:spLocks noChangeArrowheads="1"/>
            </p:cNvSpPr>
            <p:nvPr/>
          </p:nvSpPr>
          <p:spPr bwMode="auto">
            <a:xfrm>
              <a:off x="3390" y="1962"/>
              <a:ext cx="29" cy="29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0260" name="Oval 20"/>
            <p:cNvSpPr>
              <a:spLocks noChangeArrowheads="1"/>
            </p:cNvSpPr>
            <p:nvPr/>
          </p:nvSpPr>
          <p:spPr bwMode="auto">
            <a:xfrm>
              <a:off x="3390" y="2018"/>
              <a:ext cx="29" cy="29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10272" name="Rectangle 32"/>
          <p:cNvSpPr>
            <a:spLocks noChangeArrowheads="1"/>
          </p:cNvSpPr>
          <p:nvPr/>
        </p:nvSpPr>
        <p:spPr bwMode="auto">
          <a:xfrm>
            <a:off x="4800600" y="385144"/>
            <a:ext cx="4343400" cy="40934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300" b="1">
                <a:solidFill>
                  <a:srgbClr val="FF0000"/>
                </a:solidFill>
                <a:latin typeface="Times New Roman" pitchFamily="18" charset="0"/>
              </a:rPr>
              <a:t>Thảo luận: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300" b="1">
                <a:solidFill>
                  <a:srgbClr val="FF0000"/>
                </a:solidFill>
                <a:latin typeface="Times New Roman" pitchFamily="18" charset="0"/>
              </a:rPr>
              <a:t>Mỗi nhóm hai học sinh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300" b="1" smtClean="0">
                <a:solidFill>
                  <a:srgbClr val="FF0000"/>
                </a:solidFill>
                <a:latin typeface="Times New Roman" pitchFamily="18" charset="0"/>
              </a:rPr>
              <a:t>(mỗi </a:t>
            </a:r>
            <a:r>
              <a:rPr lang="en-US" sz="2300" b="1">
                <a:solidFill>
                  <a:srgbClr val="FF0000"/>
                </a:solidFill>
                <a:latin typeface="Times New Roman" pitchFamily="18" charset="0"/>
              </a:rPr>
              <a:t>bạn làm một ý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300" b="1">
                <a:solidFill>
                  <a:srgbClr val="FF0000"/>
                </a:solidFill>
                <a:latin typeface="Times New Roman" pitchFamily="18" charset="0"/>
              </a:rPr>
              <a:t>rồi đổi bài kiểm tra nhau)</a:t>
            </a:r>
            <a:endParaRPr lang="en-US" sz="2300" b="1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lphaLcParenR"/>
            </a:pPr>
            <a:r>
              <a:rPr lang="en-US" sz="2400" b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Viết </a:t>
            </a:r>
            <a:r>
              <a:rPr lang="en-US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hai số chia hết cho 6. Tổng của chúng có chia hết cho 6 không?</a:t>
            </a:r>
          </a:p>
          <a:p>
            <a:pPr marL="342900" indent="-34290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lphaLcParenR"/>
            </a:pPr>
            <a:r>
              <a:rPr lang="en-US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Viết hai số chia hết cho 7. Tổng của chúng có chia hết cho 7 không?</a:t>
            </a:r>
          </a:p>
        </p:txBody>
      </p:sp>
      <p:sp>
        <p:nvSpPr>
          <p:cNvPr id="10274" name="AutoShape 34"/>
          <p:cNvSpPr>
            <a:spLocks noChangeArrowheads="1"/>
          </p:cNvSpPr>
          <p:nvPr/>
        </p:nvSpPr>
        <p:spPr bwMode="auto">
          <a:xfrm>
            <a:off x="4648200" y="1179312"/>
            <a:ext cx="4411662" cy="1981200"/>
          </a:xfrm>
          <a:prstGeom prst="cloudCallout">
            <a:avLst>
              <a:gd name="adj1" fmla="val 40139"/>
              <a:gd name="adj2" fmla="val 74278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2800" b="1">
                <a:solidFill>
                  <a:srgbClr val="0000FF"/>
                </a:solidFill>
                <a:latin typeface=".VnTime" pitchFamily="34" charset="0"/>
              </a:rPr>
              <a:t>Tõ ?1  em rót ra nhËn xÐt g</a:t>
            </a:r>
            <a:r>
              <a:rPr lang="pt-BR" sz="2800" b="1">
                <a:solidFill>
                  <a:srgbClr val="0000FF"/>
                </a:solidFill>
                <a:latin typeface="Times New Roman" pitchFamily="18" charset="0"/>
              </a:rPr>
              <a:t>ì</a:t>
            </a:r>
            <a:r>
              <a:rPr lang="pt-BR" sz="2800" b="1">
                <a:solidFill>
                  <a:srgbClr val="0000FF"/>
                </a:solidFill>
                <a:latin typeface=".VnTime" pitchFamily="34" charset="0"/>
              </a:rPr>
              <a:t>?</a:t>
            </a:r>
            <a:endParaRPr lang="en-US" sz="2800" b="1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10280" name="Text Box 40"/>
          <p:cNvSpPr txBox="1">
            <a:spLocks noChangeArrowheads="1"/>
          </p:cNvSpPr>
          <p:nvPr/>
        </p:nvSpPr>
        <p:spPr bwMode="auto">
          <a:xfrm>
            <a:off x="152400" y="76200"/>
            <a:ext cx="3962400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3000" b="1" smtClean="0">
                <a:solidFill>
                  <a:srgbClr val="FF0000"/>
                </a:solidFill>
                <a:latin typeface="Times New Roman" pitchFamily="18" charset="0"/>
              </a:rPr>
              <a:t>2. </a:t>
            </a:r>
            <a:r>
              <a:rPr lang="en-US" sz="3000" b="1">
                <a:solidFill>
                  <a:srgbClr val="FF0000"/>
                </a:solidFill>
                <a:latin typeface="Times New Roman" pitchFamily="18" charset="0"/>
              </a:rPr>
              <a:t>Tính chất 1</a:t>
            </a:r>
          </a:p>
        </p:txBody>
      </p:sp>
      <p:sp>
        <p:nvSpPr>
          <p:cNvPr id="10282" name="Text Box 42"/>
          <p:cNvSpPr txBox="1">
            <a:spLocks noChangeArrowheads="1"/>
          </p:cNvSpPr>
          <p:nvPr/>
        </p:nvSpPr>
        <p:spPr bwMode="auto">
          <a:xfrm>
            <a:off x="0" y="630198"/>
            <a:ext cx="5105400" cy="4770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500" b="1">
                <a:solidFill>
                  <a:srgbClr val="000000"/>
                </a:solidFill>
                <a:latin typeface="Times New Roman" pitchFamily="18" charset="0"/>
              </a:rPr>
              <a:t>Nếu </a:t>
            </a:r>
            <a:r>
              <a:rPr lang="en-US" sz="2500" b="1">
                <a:solidFill>
                  <a:srgbClr val="000000"/>
                </a:solidFill>
              </a:rPr>
              <a:t>a </a:t>
            </a:r>
            <a:r>
              <a:rPr lang="en-US" sz="2500" b="1">
                <a:solidFill>
                  <a:srgbClr val="000000"/>
                </a:solidFill>
                <a:sym typeface="MT Extra" pitchFamily="18" charset="2"/>
              </a:rPr>
              <a:t> </a:t>
            </a:r>
            <a:r>
              <a:rPr lang="en-US" sz="2500" b="1">
                <a:solidFill>
                  <a:srgbClr val="000000"/>
                </a:solidFill>
              </a:rPr>
              <a:t>m </a:t>
            </a:r>
            <a:r>
              <a:rPr lang="en-US" sz="2500" b="1">
                <a:solidFill>
                  <a:srgbClr val="000000"/>
                </a:solidFill>
                <a:latin typeface="Times New Roman" pitchFamily="18" charset="0"/>
              </a:rPr>
              <a:t>và </a:t>
            </a:r>
            <a:r>
              <a:rPr lang="en-US" sz="2500" b="1">
                <a:solidFill>
                  <a:srgbClr val="000000"/>
                </a:solidFill>
              </a:rPr>
              <a:t>b </a:t>
            </a:r>
            <a:r>
              <a:rPr lang="en-US" sz="2500" b="1">
                <a:solidFill>
                  <a:srgbClr val="000000"/>
                </a:solidFill>
                <a:sym typeface="MT Extra" pitchFamily="18" charset="2"/>
              </a:rPr>
              <a:t> </a:t>
            </a:r>
            <a:r>
              <a:rPr lang="en-US" sz="2500" b="1">
                <a:solidFill>
                  <a:srgbClr val="000000"/>
                </a:solidFill>
              </a:rPr>
              <a:t>m</a:t>
            </a:r>
          </a:p>
        </p:txBody>
      </p:sp>
      <p:sp>
        <p:nvSpPr>
          <p:cNvPr id="10299" name="Text Box 59"/>
          <p:cNvSpPr txBox="1">
            <a:spLocks noChangeArrowheads="1"/>
          </p:cNvSpPr>
          <p:nvPr/>
        </p:nvSpPr>
        <p:spPr bwMode="auto">
          <a:xfrm>
            <a:off x="367144" y="1300486"/>
            <a:ext cx="4052455" cy="1054135"/>
          </a:xfrm>
          <a:prstGeom prst="rect">
            <a:avLst/>
          </a:prstGeom>
          <a:solidFill>
            <a:srgbClr val="66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  <a:buFont typeface="Wingdings" pitchFamily="2" charset="2"/>
              <a:buNone/>
            </a:pPr>
            <a:r>
              <a:rPr lang="en-US" sz="25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5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MT Extra" pitchFamily="18" charset="2"/>
              </a:rPr>
              <a:t> </a:t>
            </a:r>
            <a:r>
              <a:rPr lang="en-US" sz="25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 </a:t>
            </a:r>
            <a:r>
              <a:rPr lang="en-US" sz="2500" b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và </a:t>
            </a:r>
            <a:r>
              <a:rPr lang="en-US" sz="25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en-US" sz="25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MT Extra" pitchFamily="18" charset="2"/>
              </a:rPr>
              <a:t> </a:t>
            </a:r>
            <a:r>
              <a:rPr lang="en-US" sz="25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 </a:t>
            </a:r>
            <a:r>
              <a:rPr lang="en-US" sz="25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</a:t>
            </a:r>
            <a:r>
              <a:rPr lang="en-US" sz="25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(a + b) </a:t>
            </a:r>
            <a:r>
              <a:rPr lang="en-US" sz="25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MT Extra" pitchFamily="18" charset="2"/>
              </a:rPr>
              <a:t> </a:t>
            </a:r>
            <a:r>
              <a:rPr lang="en-US" sz="25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</a:p>
          <a:p>
            <a:pPr algn="ctr" fontAlgn="base">
              <a:spcBef>
                <a:spcPct val="50000"/>
              </a:spcBef>
              <a:spcAft>
                <a:spcPct val="0"/>
              </a:spcAft>
              <a:buFont typeface="Wingdings" pitchFamily="2" charset="2"/>
              <a:buNone/>
            </a:pPr>
            <a:r>
              <a:rPr lang="en-US" sz="25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(với a, b, m</a:t>
            </a:r>
            <a:r>
              <a:rPr lang="en-US" sz="25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 N, m ≠ 0)</a:t>
            </a:r>
          </a:p>
        </p:txBody>
      </p:sp>
      <p:sp>
        <p:nvSpPr>
          <p:cNvPr id="10300" name="Text Box 60"/>
          <p:cNvSpPr txBox="1">
            <a:spLocks noChangeArrowheads="1"/>
          </p:cNvSpPr>
          <p:nvPr/>
        </p:nvSpPr>
        <p:spPr bwMode="auto">
          <a:xfrm>
            <a:off x="2667000" y="655926"/>
            <a:ext cx="2133600" cy="10541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5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thì </a:t>
            </a:r>
            <a:r>
              <a:rPr lang="en-US" sz="25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(a + b) </a:t>
            </a:r>
            <a:r>
              <a:rPr lang="en-US" sz="25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MT Extra" pitchFamily="18" charset="2"/>
              </a:rPr>
              <a:t> </a:t>
            </a:r>
            <a:r>
              <a:rPr lang="en-US" sz="25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 sz="25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02" name="Text Box 62"/>
          <p:cNvSpPr txBox="1">
            <a:spLocks noChangeArrowheads="1"/>
          </p:cNvSpPr>
          <p:nvPr/>
        </p:nvSpPr>
        <p:spPr bwMode="auto">
          <a:xfrm>
            <a:off x="152400" y="2576801"/>
            <a:ext cx="4343400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500" b="1" smtClean="0">
                <a:solidFill>
                  <a:srgbClr val="000000"/>
                </a:solidFill>
                <a:latin typeface="Times New Roman" pitchFamily="18" charset="0"/>
              </a:rPr>
              <a:t>- Kí </a:t>
            </a:r>
            <a:r>
              <a:rPr lang="en-US" sz="2500" b="1">
                <a:solidFill>
                  <a:srgbClr val="000000"/>
                </a:solidFill>
                <a:latin typeface="Times New Roman" pitchFamily="18" charset="0"/>
              </a:rPr>
              <a:t>hiệu “</a:t>
            </a:r>
            <a:r>
              <a:rPr lang="en-US" sz="2500" b="1">
                <a:solidFill>
                  <a:srgbClr val="FF0066"/>
                </a:solidFill>
                <a:latin typeface="Times New Roman" pitchFamily="18" charset="0"/>
                <a:sym typeface="Symbol" pitchFamily="18" charset="2"/>
              </a:rPr>
              <a:t></a:t>
            </a:r>
            <a:r>
              <a:rPr lang="en-US" sz="2500" b="1">
                <a:solidFill>
                  <a:srgbClr val="000000"/>
                </a:solidFill>
                <a:latin typeface="Times New Roman" pitchFamily="18" charset="0"/>
                <a:sym typeface="Symbol" pitchFamily="18" charset="2"/>
              </a:rPr>
              <a:t>” đọc là </a:t>
            </a:r>
            <a:r>
              <a:rPr lang="en-US" sz="2500" b="1">
                <a:solidFill>
                  <a:srgbClr val="FF0066"/>
                </a:solidFill>
                <a:latin typeface="Times New Roman" pitchFamily="18" charset="0"/>
                <a:sym typeface="Symbol" pitchFamily="18" charset="2"/>
              </a:rPr>
              <a:t>suy ra</a:t>
            </a:r>
            <a:r>
              <a:rPr lang="en-US" sz="2500" b="1">
                <a:solidFill>
                  <a:srgbClr val="000000"/>
                </a:solidFill>
                <a:latin typeface="Times New Roman" pitchFamily="18" charset="0"/>
                <a:sym typeface="Symbol" pitchFamily="18" charset="2"/>
              </a:rPr>
              <a:t> </a:t>
            </a:r>
            <a:r>
              <a:rPr lang="en-US" sz="2500" b="1" smtClean="0">
                <a:solidFill>
                  <a:srgbClr val="000000"/>
                </a:solidFill>
                <a:latin typeface="Times New Roman" pitchFamily="18" charset="0"/>
                <a:sym typeface="Symbol" pitchFamily="18" charset="2"/>
              </a:rPr>
              <a:t>( </a:t>
            </a:r>
            <a:r>
              <a:rPr lang="en-US" sz="2500" b="1">
                <a:solidFill>
                  <a:srgbClr val="000000"/>
                </a:solidFill>
                <a:latin typeface="Times New Roman" pitchFamily="18" charset="0"/>
                <a:sym typeface="Symbol" pitchFamily="18" charset="2"/>
              </a:rPr>
              <a:t>hoặc kéo theo )</a:t>
            </a:r>
          </a:p>
        </p:txBody>
      </p:sp>
      <p:sp>
        <p:nvSpPr>
          <p:cNvPr id="10322" name="Text Box 82"/>
          <p:cNvSpPr txBox="1">
            <a:spLocks noChangeArrowheads="1"/>
          </p:cNvSpPr>
          <p:nvPr/>
        </p:nvSpPr>
        <p:spPr bwMode="auto">
          <a:xfrm>
            <a:off x="457200" y="4329401"/>
            <a:ext cx="3581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27" name="Text Box 87"/>
          <p:cNvSpPr txBox="1">
            <a:spLocks noChangeArrowheads="1"/>
          </p:cNvSpPr>
          <p:nvPr/>
        </p:nvSpPr>
        <p:spPr bwMode="auto">
          <a:xfrm>
            <a:off x="152400" y="3338801"/>
            <a:ext cx="4495800" cy="10541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500" b="1" smtClean="0">
                <a:solidFill>
                  <a:srgbClr val="000000"/>
                </a:solidFill>
                <a:latin typeface="Times New Roman" pitchFamily="18" charset="0"/>
              </a:rPr>
              <a:t>- Ta </a:t>
            </a:r>
            <a:r>
              <a:rPr lang="en-US" sz="2500" b="1">
                <a:solidFill>
                  <a:srgbClr val="000000"/>
                </a:solidFill>
                <a:latin typeface="Times New Roman" pitchFamily="18" charset="0"/>
              </a:rPr>
              <a:t>có thể viết 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500" b="1">
                <a:solidFill>
                  <a:srgbClr val="000000"/>
                </a:solidFill>
                <a:latin typeface="Times New Roman" pitchFamily="18" charset="0"/>
              </a:rPr>
              <a:t>a + b </a:t>
            </a:r>
            <a:r>
              <a:rPr lang="en-US" sz="2500" b="1">
                <a:solidFill>
                  <a:srgbClr val="000000"/>
                </a:solidFill>
                <a:latin typeface="Times New Roman" pitchFamily="18" charset="0"/>
                <a:sym typeface="MT Extra" pitchFamily="18" charset="2"/>
              </a:rPr>
              <a:t> </a:t>
            </a:r>
            <a:r>
              <a:rPr lang="en-US" sz="2500" b="1">
                <a:solidFill>
                  <a:srgbClr val="000000"/>
                </a:solidFill>
                <a:latin typeface="Times New Roman" pitchFamily="18" charset="0"/>
              </a:rPr>
              <a:t>m hoặc (a + b) </a:t>
            </a:r>
            <a:r>
              <a:rPr lang="en-US" sz="2500" b="1">
                <a:solidFill>
                  <a:srgbClr val="000000"/>
                </a:solidFill>
                <a:latin typeface="Times New Roman" pitchFamily="18" charset="0"/>
                <a:sym typeface="MT Extra" pitchFamily="18" charset="2"/>
              </a:rPr>
              <a:t> </a:t>
            </a:r>
            <a:r>
              <a:rPr lang="en-US" sz="2500" b="1">
                <a:solidFill>
                  <a:srgbClr val="000000"/>
                </a:solidFill>
                <a:latin typeface="Times New Roman" pitchFamily="18" charset="0"/>
              </a:rPr>
              <a:t>m</a:t>
            </a:r>
          </a:p>
        </p:txBody>
      </p:sp>
      <p:sp>
        <p:nvSpPr>
          <p:cNvPr id="10332" name="Text Box 92"/>
          <p:cNvSpPr txBox="1">
            <a:spLocks noChangeArrowheads="1"/>
          </p:cNvSpPr>
          <p:nvPr/>
        </p:nvSpPr>
        <p:spPr bwMode="auto">
          <a:xfrm>
            <a:off x="159327" y="4329401"/>
            <a:ext cx="990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Ví dụ</a:t>
            </a:r>
          </a:p>
        </p:txBody>
      </p:sp>
      <p:sp>
        <p:nvSpPr>
          <p:cNvPr id="10333" name="AutoShape 93"/>
          <p:cNvSpPr>
            <a:spLocks noChangeArrowheads="1"/>
          </p:cNvSpPr>
          <p:nvPr/>
        </p:nvSpPr>
        <p:spPr bwMode="auto">
          <a:xfrm>
            <a:off x="4610100" y="1762175"/>
            <a:ext cx="4457700" cy="2826782"/>
          </a:xfrm>
          <a:prstGeom prst="cloudCallout">
            <a:avLst>
              <a:gd name="adj1" fmla="val -45171"/>
              <a:gd name="adj2" fmla="val 67991"/>
            </a:avLst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5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Không tính tổng, xét xem   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5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14 + 49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5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có chia hết cho 7 không?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5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Vì sao?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9992398"/>
              </p:ext>
            </p:extLst>
          </p:nvPr>
        </p:nvGraphicFramePr>
        <p:xfrm>
          <a:off x="228600" y="4710401"/>
          <a:ext cx="4191000" cy="611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Equation" r:id="rId3" imgW="1739900" imgH="254000" progId="Equation.DSMT4">
                  <p:embed/>
                </p:oleObj>
              </mc:Choice>
              <mc:Fallback>
                <p:oleObj name="Equation" r:id="rId3" imgW="1739900" imgH="2540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4710401"/>
                        <a:ext cx="4191000" cy="611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72658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"/>
                                        <p:tgtEl>
                                          <p:spTgt spid="102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fill="hold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fill="hold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200" decel="5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200" decel="5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10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10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10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0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10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10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102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102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102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0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" dur="2000"/>
                                        <p:tgtEl>
                                          <p:spTgt spid="10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5" dur="80"/>
                                        <p:tgtEl>
                                          <p:spTgt spid="103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6" dur="80"/>
                                        <p:tgtEl>
                                          <p:spTgt spid="103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80"/>
                                        <p:tgtEl>
                                          <p:spTgt spid="103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103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103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103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10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5" dur="300"/>
                                        <p:tgtEl>
                                          <p:spTgt spid="103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10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2" presetClass="entr" presetSubtype="8" ac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2" grpId="0"/>
      <p:bldP spid="10272" grpId="1"/>
      <p:bldP spid="10274" grpId="0" animBg="1"/>
      <p:bldP spid="10274" grpId="1" animBg="1"/>
      <p:bldP spid="10280" grpId="0"/>
      <p:bldP spid="10282" grpId="0"/>
      <p:bldP spid="10299" grpId="0" animBg="1"/>
      <p:bldP spid="10300" grpId="0"/>
      <p:bldP spid="10302" grpId="0"/>
      <p:bldP spid="10327" grpId="0"/>
      <p:bldP spid="10332" grpId="0"/>
      <p:bldP spid="10333" grpId="0" animBg="1"/>
      <p:bldP spid="10333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26" name="Text Box 134"/>
          <p:cNvSpPr txBox="1">
            <a:spLocks noChangeArrowheads="1"/>
          </p:cNvSpPr>
          <p:nvPr/>
        </p:nvSpPr>
        <p:spPr bwMode="auto">
          <a:xfrm>
            <a:off x="4186238" y="2455863"/>
            <a:ext cx="517525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3200" b="1">
                <a:solidFill>
                  <a:srgbClr val="0000CC"/>
                </a:solidFill>
              </a:rPr>
              <a:t> 3</a:t>
            </a:r>
          </a:p>
        </p:txBody>
      </p:sp>
      <p:sp>
        <p:nvSpPr>
          <p:cNvPr id="8327" name="Text Box 135"/>
          <p:cNvSpPr txBox="1">
            <a:spLocks noChangeArrowheads="1"/>
          </p:cNvSpPr>
          <p:nvPr/>
        </p:nvSpPr>
        <p:spPr bwMode="auto">
          <a:xfrm>
            <a:off x="3467100" y="1809750"/>
            <a:ext cx="569913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3200" b="1">
                <a:solidFill>
                  <a:srgbClr val="0000CC"/>
                </a:solidFill>
              </a:rPr>
              <a:t> 3</a:t>
            </a:r>
          </a:p>
        </p:txBody>
      </p:sp>
      <p:sp>
        <p:nvSpPr>
          <p:cNvPr id="8301" name="Text Box 109"/>
          <p:cNvSpPr txBox="1">
            <a:spLocks noChangeArrowheads="1"/>
          </p:cNvSpPr>
          <p:nvPr/>
        </p:nvSpPr>
        <p:spPr bwMode="auto">
          <a:xfrm>
            <a:off x="6088063" y="4202113"/>
            <a:ext cx="1233487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3200" b="1">
                <a:solidFill>
                  <a:srgbClr val="0000CC"/>
                </a:solidFill>
              </a:rPr>
              <a:t>(a - b)   </a:t>
            </a:r>
          </a:p>
        </p:txBody>
      </p:sp>
      <p:sp>
        <p:nvSpPr>
          <p:cNvPr id="8311" name="Text Box 119"/>
          <p:cNvSpPr txBox="1">
            <a:spLocks noChangeArrowheads="1"/>
          </p:cNvSpPr>
          <p:nvPr/>
        </p:nvSpPr>
        <p:spPr bwMode="auto">
          <a:xfrm>
            <a:off x="3416300" y="4718050"/>
            <a:ext cx="110966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3200" b="1">
                <a:solidFill>
                  <a:srgbClr val="0000CC"/>
                </a:solidFill>
              </a:rPr>
              <a:t>b   m</a:t>
            </a:r>
          </a:p>
        </p:txBody>
      </p:sp>
      <p:sp>
        <p:nvSpPr>
          <p:cNvPr id="8260" name="Rectangle 68"/>
          <p:cNvSpPr>
            <a:spLocks noGrp="1" noChangeArrowheads="1"/>
          </p:cNvSpPr>
          <p:nvPr>
            <p:ph idx="1"/>
          </p:nvPr>
        </p:nvSpPr>
        <p:spPr>
          <a:xfrm>
            <a:off x="76200" y="76200"/>
            <a:ext cx="9067800" cy="1569660"/>
          </a:xfrm>
          <a:noFill/>
        </p:spPr>
        <p:txBody>
          <a:bodyPr wrap="square" lIns="91440" tIns="45720" rIns="91440" bIns="45720">
            <a:spAutoFit/>
          </a:bodyPr>
          <a:lstStyle/>
          <a:p>
            <a:pPr marL="0" indent="0" eaLnBrk="1" hangingPunct="1">
              <a:lnSpc>
                <a:spcPct val="100000"/>
              </a:lnSpc>
              <a:spcBef>
                <a:spcPct val="50000"/>
              </a:spcBef>
              <a:buClr>
                <a:schemeClr val="hlink"/>
              </a:buClr>
              <a:buSzPct val="150000"/>
              <a:buNone/>
            </a:pPr>
            <a:r>
              <a:rPr lang="en-US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Ví dụ:</a:t>
            </a:r>
            <a:r>
              <a:rPr lang="en-US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 3 số: 6; 15; 24. Hãy tính các tổng, hiệu sau và cho biết các tổng hiệu đó có chia hết cho 3 không ? </a:t>
            </a:r>
          </a:p>
        </p:txBody>
      </p:sp>
      <p:sp>
        <p:nvSpPr>
          <p:cNvPr id="8263" name="Text Box 71"/>
          <p:cNvSpPr txBox="1">
            <a:spLocks noChangeArrowheads="1"/>
          </p:cNvSpPr>
          <p:nvPr/>
        </p:nvSpPr>
        <p:spPr bwMode="auto">
          <a:xfrm>
            <a:off x="1071563" y="1765300"/>
            <a:ext cx="2395537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3200" b="1" smtClean="0">
                <a:solidFill>
                  <a:srgbClr val="0000CC"/>
                </a:solidFill>
              </a:rPr>
              <a:t>(1)</a:t>
            </a:r>
            <a:r>
              <a:rPr lang="en-US" sz="3200" b="1">
                <a:solidFill>
                  <a:srgbClr val="0000CC"/>
                </a:solidFill>
              </a:rPr>
              <a:t>	24 - 15</a:t>
            </a:r>
          </a:p>
        </p:txBody>
      </p:sp>
      <p:sp>
        <p:nvSpPr>
          <p:cNvPr id="8264" name="Text Box 72"/>
          <p:cNvSpPr txBox="1">
            <a:spLocks noChangeArrowheads="1"/>
          </p:cNvSpPr>
          <p:nvPr/>
        </p:nvSpPr>
        <p:spPr bwMode="auto">
          <a:xfrm>
            <a:off x="1071563" y="2409825"/>
            <a:ext cx="31940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3200" b="1" smtClean="0">
                <a:solidFill>
                  <a:srgbClr val="0000CC"/>
                </a:solidFill>
              </a:rPr>
              <a:t>(2)</a:t>
            </a:r>
            <a:r>
              <a:rPr lang="en-US" sz="3200" b="1">
                <a:solidFill>
                  <a:srgbClr val="0000CC"/>
                </a:solidFill>
              </a:rPr>
              <a:t>	6 + 15 + 24</a:t>
            </a:r>
          </a:p>
        </p:txBody>
      </p:sp>
      <p:grpSp>
        <p:nvGrpSpPr>
          <p:cNvPr id="3" name="Group 85"/>
          <p:cNvGrpSpPr>
            <a:grpSpLocks/>
          </p:cNvGrpSpPr>
          <p:nvPr/>
        </p:nvGrpSpPr>
        <p:grpSpPr bwMode="auto">
          <a:xfrm>
            <a:off x="7321550" y="4402138"/>
            <a:ext cx="46038" cy="227012"/>
            <a:chOff x="3390" y="1904"/>
            <a:chExt cx="29" cy="143"/>
          </a:xfrm>
        </p:grpSpPr>
        <p:sp>
          <p:nvSpPr>
            <p:cNvPr id="20540" name="Oval 86"/>
            <p:cNvSpPr>
              <a:spLocks noChangeArrowheads="1"/>
            </p:cNvSpPr>
            <p:nvPr/>
          </p:nvSpPr>
          <p:spPr bwMode="auto">
            <a:xfrm>
              <a:off x="3390" y="1904"/>
              <a:ext cx="29" cy="29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rgbClr val="99FFCC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3000" b="1">
                <a:solidFill>
                  <a:srgbClr val="0000CC"/>
                </a:solidFill>
              </a:endParaRPr>
            </a:p>
          </p:txBody>
        </p:sp>
        <p:sp>
          <p:nvSpPr>
            <p:cNvPr id="20541" name="Oval 87"/>
            <p:cNvSpPr>
              <a:spLocks noChangeArrowheads="1"/>
            </p:cNvSpPr>
            <p:nvPr/>
          </p:nvSpPr>
          <p:spPr bwMode="auto">
            <a:xfrm>
              <a:off x="3390" y="1962"/>
              <a:ext cx="29" cy="29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rgbClr val="99FFCC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3000" b="1">
                <a:solidFill>
                  <a:srgbClr val="0000CC"/>
                </a:solidFill>
              </a:endParaRPr>
            </a:p>
          </p:txBody>
        </p:sp>
        <p:sp>
          <p:nvSpPr>
            <p:cNvPr id="20542" name="Oval 88"/>
            <p:cNvSpPr>
              <a:spLocks noChangeArrowheads="1"/>
            </p:cNvSpPr>
            <p:nvPr/>
          </p:nvSpPr>
          <p:spPr bwMode="auto">
            <a:xfrm>
              <a:off x="3390" y="2018"/>
              <a:ext cx="29" cy="29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rgbClr val="99FFCC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3000" b="1">
                <a:solidFill>
                  <a:srgbClr val="0000CC"/>
                </a:solidFill>
              </a:endParaRPr>
            </a:p>
          </p:txBody>
        </p:sp>
      </p:grpSp>
      <p:grpSp>
        <p:nvGrpSpPr>
          <p:cNvPr id="4" name="Group 89"/>
          <p:cNvGrpSpPr>
            <a:grpSpLocks/>
          </p:cNvGrpSpPr>
          <p:nvPr/>
        </p:nvGrpSpPr>
        <p:grpSpPr bwMode="auto">
          <a:xfrm>
            <a:off x="3355975" y="1963738"/>
            <a:ext cx="46038" cy="227012"/>
            <a:chOff x="3390" y="1904"/>
            <a:chExt cx="29" cy="143"/>
          </a:xfrm>
        </p:grpSpPr>
        <p:sp>
          <p:nvSpPr>
            <p:cNvPr id="20537" name="Oval 90"/>
            <p:cNvSpPr>
              <a:spLocks noChangeArrowheads="1"/>
            </p:cNvSpPr>
            <p:nvPr/>
          </p:nvSpPr>
          <p:spPr bwMode="auto">
            <a:xfrm>
              <a:off x="3390" y="1904"/>
              <a:ext cx="29" cy="29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3000" b="1">
                <a:solidFill>
                  <a:srgbClr val="0000CC"/>
                </a:solidFill>
              </a:endParaRPr>
            </a:p>
          </p:txBody>
        </p:sp>
        <p:sp>
          <p:nvSpPr>
            <p:cNvPr id="20538" name="Oval 91"/>
            <p:cNvSpPr>
              <a:spLocks noChangeArrowheads="1"/>
            </p:cNvSpPr>
            <p:nvPr/>
          </p:nvSpPr>
          <p:spPr bwMode="auto">
            <a:xfrm>
              <a:off x="3390" y="1962"/>
              <a:ext cx="29" cy="29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3000" b="1">
                <a:solidFill>
                  <a:srgbClr val="0000CC"/>
                </a:solidFill>
              </a:endParaRPr>
            </a:p>
          </p:txBody>
        </p:sp>
        <p:sp>
          <p:nvSpPr>
            <p:cNvPr id="20539" name="Oval 92"/>
            <p:cNvSpPr>
              <a:spLocks noChangeArrowheads="1"/>
            </p:cNvSpPr>
            <p:nvPr/>
          </p:nvSpPr>
          <p:spPr bwMode="auto">
            <a:xfrm>
              <a:off x="3390" y="2018"/>
              <a:ext cx="29" cy="29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3000" b="1">
                <a:solidFill>
                  <a:srgbClr val="0000CC"/>
                </a:solidFill>
              </a:endParaRPr>
            </a:p>
          </p:txBody>
        </p:sp>
      </p:grpSp>
      <p:grpSp>
        <p:nvGrpSpPr>
          <p:cNvPr id="5" name="Group 93"/>
          <p:cNvGrpSpPr>
            <a:grpSpLocks/>
          </p:cNvGrpSpPr>
          <p:nvPr/>
        </p:nvGrpSpPr>
        <p:grpSpPr bwMode="auto">
          <a:xfrm>
            <a:off x="4103688" y="2592388"/>
            <a:ext cx="46037" cy="227012"/>
            <a:chOff x="3390" y="1904"/>
            <a:chExt cx="29" cy="143"/>
          </a:xfrm>
        </p:grpSpPr>
        <p:sp>
          <p:nvSpPr>
            <p:cNvPr id="20534" name="Oval 94"/>
            <p:cNvSpPr>
              <a:spLocks noChangeArrowheads="1"/>
            </p:cNvSpPr>
            <p:nvPr/>
          </p:nvSpPr>
          <p:spPr bwMode="auto">
            <a:xfrm>
              <a:off x="3390" y="1904"/>
              <a:ext cx="29" cy="29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3000" b="1">
                <a:solidFill>
                  <a:srgbClr val="0000CC"/>
                </a:solidFill>
              </a:endParaRPr>
            </a:p>
          </p:txBody>
        </p:sp>
        <p:sp>
          <p:nvSpPr>
            <p:cNvPr id="20535" name="Oval 95"/>
            <p:cNvSpPr>
              <a:spLocks noChangeArrowheads="1"/>
            </p:cNvSpPr>
            <p:nvPr/>
          </p:nvSpPr>
          <p:spPr bwMode="auto">
            <a:xfrm>
              <a:off x="3390" y="1962"/>
              <a:ext cx="29" cy="29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3000" b="1">
                <a:solidFill>
                  <a:srgbClr val="0000CC"/>
                </a:solidFill>
              </a:endParaRPr>
            </a:p>
          </p:txBody>
        </p:sp>
        <p:sp>
          <p:nvSpPr>
            <p:cNvPr id="20536" name="Oval 96"/>
            <p:cNvSpPr>
              <a:spLocks noChangeArrowheads="1"/>
            </p:cNvSpPr>
            <p:nvPr/>
          </p:nvSpPr>
          <p:spPr bwMode="auto">
            <a:xfrm>
              <a:off x="3390" y="2018"/>
              <a:ext cx="29" cy="29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3000" b="1">
                <a:solidFill>
                  <a:srgbClr val="0000CC"/>
                </a:solidFill>
              </a:endParaRPr>
            </a:p>
          </p:txBody>
        </p:sp>
      </p:grpSp>
      <p:sp>
        <p:nvSpPr>
          <p:cNvPr id="8289" name="Text Box 97"/>
          <p:cNvSpPr txBox="1">
            <a:spLocks noChangeArrowheads="1"/>
          </p:cNvSpPr>
          <p:nvPr/>
        </p:nvSpPr>
        <p:spPr bwMode="auto">
          <a:xfrm>
            <a:off x="1973263" y="3187700"/>
            <a:ext cx="4173537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3200" b="1">
                <a:solidFill>
                  <a:srgbClr val="0000CC"/>
                </a:solidFill>
              </a:rPr>
              <a:t>Với a, b, m </a:t>
            </a:r>
            <a:r>
              <a:rPr lang="en-US" sz="3200" b="1">
                <a:solidFill>
                  <a:srgbClr val="0000CC"/>
                </a:solidFill>
                <a:sym typeface="Symbol" pitchFamily="18" charset="2"/>
              </a:rPr>
              <a:t> N, m  0</a:t>
            </a:r>
            <a:endParaRPr lang="en-US" sz="3200" b="1">
              <a:solidFill>
                <a:srgbClr val="0000CC"/>
              </a:solidFill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8290" name="Text Box 98"/>
          <p:cNvSpPr txBox="1">
            <a:spLocks noChangeArrowheads="1"/>
          </p:cNvSpPr>
          <p:nvPr/>
        </p:nvSpPr>
        <p:spPr bwMode="auto">
          <a:xfrm>
            <a:off x="501650" y="3184525"/>
            <a:ext cx="173513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3200" b="1" u="sng" smtClean="0">
                <a:solidFill>
                  <a:srgbClr val="FF0000"/>
                </a:solidFill>
              </a:rPr>
              <a:t> </a:t>
            </a:r>
            <a:r>
              <a:rPr lang="en-US" sz="3200" b="1" u="sng">
                <a:solidFill>
                  <a:srgbClr val="FF0000"/>
                </a:solidFill>
              </a:rPr>
              <a:t>Chú ý:</a:t>
            </a:r>
          </a:p>
        </p:txBody>
      </p:sp>
      <p:sp>
        <p:nvSpPr>
          <p:cNvPr id="8291" name="Text Box 99"/>
          <p:cNvSpPr txBox="1">
            <a:spLocks noChangeArrowheads="1"/>
          </p:cNvSpPr>
          <p:nvPr/>
        </p:nvSpPr>
        <p:spPr bwMode="auto">
          <a:xfrm>
            <a:off x="3079750" y="4200525"/>
            <a:ext cx="266223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3200" b="1">
                <a:solidFill>
                  <a:srgbClr val="0000CC"/>
                </a:solidFill>
              </a:rPr>
              <a:t>a   m và b   m</a:t>
            </a:r>
            <a:endParaRPr lang="en-US" sz="3200" b="1">
              <a:solidFill>
                <a:srgbClr val="0000CC"/>
              </a:solidFill>
              <a:cs typeface="Times New Roman" pitchFamily="18" charset="0"/>
              <a:sym typeface="Symbol" pitchFamily="18" charset="2"/>
            </a:endParaRPr>
          </a:p>
        </p:txBody>
      </p:sp>
      <p:grpSp>
        <p:nvGrpSpPr>
          <p:cNvPr id="6" name="Group 100"/>
          <p:cNvGrpSpPr>
            <a:grpSpLocks/>
          </p:cNvGrpSpPr>
          <p:nvPr/>
        </p:nvGrpSpPr>
        <p:grpSpPr bwMode="auto">
          <a:xfrm>
            <a:off x="3471863" y="4425950"/>
            <a:ext cx="46037" cy="227013"/>
            <a:chOff x="3390" y="1904"/>
            <a:chExt cx="29" cy="143"/>
          </a:xfrm>
        </p:grpSpPr>
        <p:sp>
          <p:nvSpPr>
            <p:cNvPr id="20531" name="Oval 101"/>
            <p:cNvSpPr>
              <a:spLocks noChangeArrowheads="1"/>
            </p:cNvSpPr>
            <p:nvPr/>
          </p:nvSpPr>
          <p:spPr bwMode="auto">
            <a:xfrm>
              <a:off x="3390" y="1904"/>
              <a:ext cx="29" cy="29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rgbClr val="99FFCC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3000" b="1">
                <a:solidFill>
                  <a:srgbClr val="0000CC"/>
                </a:solidFill>
              </a:endParaRPr>
            </a:p>
          </p:txBody>
        </p:sp>
        <p:sp>
          <p:nvSpPr>
            <p:cNvPr id="20532" name="Oval 102"/>
            <p:cNvSpPr>
              <a:spLocks noChangeArrowheads="1"/>
            </p:cNvSpPr>
            <p:nvPr/>
          </p:nvSpPr>
          <p:spPr bwMode="auto">
            <a:xfrm>
              <a:off x="3390" y="1962"/>
              <a:ext cx="29" cy="29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rgbClr val="99FFCC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3000" b="1">
                <a:solidFill>
                  <a:srgbClr val="0000CC"/>
                </a:solidFill>
              </a:endParaRPr>
            </a:p>
          </p:txBody>
        </p:sp>
        <p:sp>
          <p:nvSpPr>
            <p:cNvPr id="20533" name="Oval 103"/>
            <p:cNvSpPr>
              <a:spLocks noChangeArrowheads="1"/>
            </p:cNvSpPr>
            <p:nvPr/>
          </p:nvSpPr>
          <p:spPr bwMode="auto">
            <a:xfrm>
              <a:off x="3390" y="2018"/>
              <a:ext cx="29" cy="29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rgbClr val="99FFCC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3000" b="1">
                <a:solidFill>
                  <a:srgbClr val="0000CC"/>
                </a:solidFill>
              </a:endParaRPr>
            </a:p>
          </p:txBody>
        </p:sp>
      </p:grpSp>
      <p:grpSp>
        <p:nvGrpSpPr>
          <p:cNvPr id="7" name="Group 104"/>
          <p:cNvGrpSpPr>
            <a:grpSpLocks/>
          </p:cNvGrpSpPr>
          <p:nvPr/>
        </p:nvGrpSpPr>
        <p:grpSpPr bwMode="auto">
          <a:xfrm>
            <a:off x="4876800" y="4425950"/>
            <a:ext cx="46038" cy="227013"/>
            <a:chOff x="3390" y="1904"/>
            <a:chExt cx="29" cy="143"/>
          </a:xfrm>
        </p:grpSpPr>
        <p:sp>
          <p:nvSpPr>
            <p:cNvPr id="20528" name="Oval 105"/>
            <p:cNvSpPr>
              <a:spLocks noChangeArrowheads="1"/>
            </p:cNvSpPr>
            <p:nvPr/>
          </p:nvSpPr>
          <p:spPr bwMode="auto">
            <a:xfrm>
              <a:off x="3390" y="1904"/>
              <a:ext cx="29" cy="29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rgbClr val="99FFCC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3000" b="1">
                <a:solidFill>
                  <a:srgbClr val="0000CC"/>
                </a:solidFill>
              </a:endParaRPr>
            </a:p>
          </p:txBody>
        </p:sp>
        <p:sp>
          <p:nvSpPr>
            <p:cNvPr id="20529" name="Oval 106"/>
            <p:cNvSpPr>
              <a:spLocks noChangeArrowheads="1"/>
            </p:cNvSpPr>
            <p:nvPr/>
          </p:nvSpPr>
          <p:spPr bwMode="auto">
            <a:xfrm>
              <a:off x="3390" y="1962"/>
              <a:ext cx="29" cy="29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rgbClr val="99FFCC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3000" b="1">
                <a:solidFill>
                  <a:srgbClr val="0000CC"/>
                </a:solidFill>
              </a:endParaRPr>
            </a:p>
          </p:txBody>
        </p:sp>
        <p:sp>
          <p:nvSpPr>
            <p:cNvPr id="20530" name="Oval 107"/>
            <p:cNvSpPr>
              <a:spLocks noChangeArrowheads="1"/>
            </p:cNvSpPr>
            <p:nvPr/>
          </p:nvSpPr>
          <p:spPr bwMode="auto">
            <a:xfrm>
              <a:off x="3390" y="2018"/>
              <a:ext cx="29" cy="29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rgbClr val="99FFCC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3000" b="1">
                <a:solidFill>
                  <a:srgbClr val="0000CC"/>
                </a:solidFill>
              </a:endParaRPr>
            </a:p>
          </p:txBody>
        </p:sp>
      </p:grpSp>
      <p:sp>
        <p:nvSpPr>
          <p:cNvPr id="8300" name="Text Box 108"/>
          <p:cNvSpPr txBox="1">
            <a:spLocks noChangeArrowheads="1"/>
          </p:cNvSpPr>
          <p:nvPr/>
        </p:nvSpPr>
        <p:spPr bwMode="auto">
          <a:xfrm>
            <a:off x="5516563" y="4200525"/>
            <a:ext cx="584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3200" b="1">
                <a:solidFill>
                  <a:srgbClr val="0000CC"/>
                </a:solidFill>
                <a:sym typeface="Symbol" pitchFamily="18" charset="2"/>
              </a:rPr>
              <a:t></a:t>
            </a:r>
          </a:p>
        </p:txBody>
      </p:sp>
      <p:sp>
        <p:nvSpPr>
          <p:cNvPr id="8302" name="Text Box 110"/>
          <p:cNvSpPr txBox="1">
            <a:spLocks noChangeArrowheads="1"/>
          </p:cNvSpPr>
          <p:nvPr/>
        </p:nvSpPr>
        <p:spPr bwMode="auto">
          <a:xfrm>
            <a:off x="2427288" y="4718050"/>
            <a:ext cx="1252537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3200" b="1">
                <a:solidFill>
                  <a:srgbClr val="0000CC"/>
                </a:solidFill>
              </a:rPr>
              <a:t>a   m,</a:t>
            </a:r>
            <a:endParaRPr lang="en-US" sz="3200" b="1">
              <a:solidFill>
                <a:srgbClr val="0000CC"/>
              </a:solidFill>
              <a:cs typeface="Times New Roman" pitchFamily="18" charset="0"/>
              <a:sym typeface="Symbol" pitchFamily="18" charset="2"/>
            </a:endParaRPr>
          </a:p>
        </p:txBody>
      </p:sp>
      <p:grpSp>
        <p:nvGrpSpPr>
          <p:cNvPr id="8" name="Group 111"/>
          <p:cNvGrpSpPr>
            <a:grpSpLocks/>
          </p:cNvGrpSpPr>
          <p:nvPr/>
        </p:nvGrpSpPr>
        <p:grpSpPr bwMode="auto">
          <a:xfrm>
            <a:off x="2824163" y="4911725"/>
            <a:ext cx="46037" cy="227013"/>
            <a:chOff x="3390" y="1904"/>
            <a:chExt cx="29" cy="143"/>
          </a:xfrm>
        </p:grpSpPr>
        <p:sp>
          <p:nvSpPr>
            <p:cNvPr id="20525" name="Oval 112"/>
            <p:cNvSpPr>
              <a:spLocks noChangeArrowheads="1"/>
            </p:cNvSpPr>
            <p:nvPr/>
          </p:nvSpPr>
          <p:spPr bwMode="auto">
            <a:xfrm>
              <a:off x="3390" y="1904"/>
              <a:ext cx="29" cy="29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rgbClr val="99FFCC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3000" b="1">
                <a:solidFill>
                  <a:srgbClr val="0000CC"/>
                </a:solidFill>
              </a:endParaRPr>
            </a:p>
          </p:txBody>
        </p:sp>
        <p:sp>
          <p:nvSpPr>
            <p:cNvPr id="20526" name="Oval 113"/>
            <p:cNvSpPr>
              <a:spLocks noChangeArrowheads="1"/>
            </p:cNvSpPr>
            <p:nvPr/>
          </p:nvSpPr>
          <p:spPr bwMode="auto">
            <a:xfrm>
              <a:off x="3390" y="1962"/>
              <a:ext cx="29" cy="29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rgbClr val="99FFCC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3000" b="1">
                <a:solidFill>
                  <a:srgbClr val="0000CC"/>
                </a:solidFill>
              </a:endParaRPr>
            </a:p>
          </p:txBody>
        </p:sp>
        <p:sp>
          <p:nvSpPr>
            <p:cNvPr id="20527" name="Oval 114"/>
            <p:cNvSpPr>
              <a:spLocks noChangeArrowheads="1"/>
            </p:cNvSpPr>
            <p:nvPr/>
          </p:nvSpPr>
          <p:spPr bwMode="auto">
            <a:xfrm>
              <a:off x="3390" y="2018"/>
              <a:ext cx="29" cy="29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rgbClr val="99FFCC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3000" b="1">
                <a:solidFill>
                  <a:srgbClr val="0000CC"/>
                </a:solidFill>
              </a:endParaRPr>
            </a:p>
          </p:txBody>
        </p:sp>
      </p:grpSp>
      <p:grpSp>
        <p:nvGrpSpPr>
          <p:cNvPr id="9" name="Group 115"/>
          <p:cNvGrpSpPr>
            <a:grpSpLocks/>
          </p:cNvGrpSpPr>
          <p:nvPr/>
        </p:nvGrpSpPr>
        <p:grpSpPr bwMode="auto">
          <a:xfrm>
            <a:off x="3833813" y="4911725"/>
            <a:ext cx="46037" cy="227013"/>
            <a:chOff x="3390" y="1904"/>
            <a:chExt cx="29" cy="143"/>
          </a:xfrm>
        </p:grpSpPr>
        <p:sp>
          <p:nvSpPr>
            <p:cNvPr id="20522" name="Oval 116"/>
            <p:cNvSpPr>
              <a:spLocks noChangeArrowheads="1"/>
            </p:cNvSpPr>
            <p:nvPr/>
          </p:nvSpPr>
          <p:spPr bwMode="auto">
            <a:xfrm>
              <a:off x="3390" y="1904"/>
              <a:ext cx="29" cy="29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rgbClr val="99FFCC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3000" b="1">
                <a:solidFill>
                  <a:srgbClr val="0000CC"/>
                </a:solidFill>
              </a:endParaRPr>
            </a:p>
          </p:txBody>
        </p:sp>
        <p:sp>
          <p:nvSpPr>
            <p:cNvPr id="20523" name="Oval 117"/>
            <p:cNvSpPr>
              <a:spLocks noChangeArrowheads="1"/>
            </p:cNvSpPr>
            <p:nvPr/>
          </p:nvSpPr>
          <p:spPr bwMode="auto">
            <a:xfrm>
              <a:off x="3390" y="1962"/>
              <a:ext cx="29" cy="29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rgbClr val="99FFCC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3000" b="1">
                <a:solidFill>
                  <a:srgbClr val="0000CC"/>
                </a:solidFill>
              </a:endParaRPr>
            </a:p>
          </p:txBody>
        </p:sp>
        <p:sp>
          <p:nvSpPr>
            <p:cNvPr id="20524" name="Oval 118"/>
            <p:cNvSpPr>
              <a:spLocks noChangeArrowheads="1"/>
            </p:cNvSpPr>
            <p:nvPr/>
          </p:nvSpPr>
          <p:spPr bwMode="auto">
            <a:xfrm>
              <a:off x="3390" y="2018"/>
              <a:ext cx="29" cy="29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rgbClr val="99FFCC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3000" b="1">
                <a:solidFill>
                  <a:srgbClr val="0000CC"/>
                </a:solidFill>
              </a:endParaRPr>
            </a:p>
          </p:txBody>
        </p:sp>
      </p:grpSp>
      <p:sp>
        <p:nvSpPr>
          <p:cNvPr id="8316" name="Text Box 124"/>
          <p:cNvSpPr txBox="1">
            <a:spLocks noChangeArrowheads="1"/>
          </p:cNvSpPr>
          <p:nvPr/>
        </p:nvSpPr>
        <p:spPr bwMode="auto">
          <a:xfrm>
            <a:off x="4337050" y="4718050"/>
            <a:ext cx="16446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3200" b="1">
                <a:solidFill>
                  <a:srgbClr val="0000CC"/>
                </a:solidFill>
              </a:rPr>
              <a:t>và c   m</a:t>
            </a:r>
          </a:p>
        </p:txBody>
      </p:sp>
      <p:grpSp>
        <p:nvGrpSpPr>
          <p:cNvPr id="10" name="Group 120"/>
          <p:cNvGrpSpPr>
            <a:grpSpLocks/>
          </p:cNvGrpSpPr>
          <p:nvPr/>
        </p:nvGrpSpPr>
        <p:grpSpPr bwMode="auto">
          <a:xfrm>
            <a:off x="5222875" y="4911725"/>
            <a:ext cx="46038" cy="227013"/>
            <a:chOff x="3390" y="1904"/>
            <a:chExt cx="29" cy="143"/>
          </a:xfrm>
        </p:grpSpPr>
        <p:sp>
          <p:nvSpPr>
            <p:cNvPr id="20519" name="Oval 121"/>
            <p:cNvSpPr>
              <a:spLocks noChangeArrowheads="1"/>
            </p:cNvSpPr>
            <p:nvPr/>
          </p:nvSpPr>
          <p:spPr bwMode="auto">
            <a:xfrm>
              <a:off x="3390" y="1904"/>
              <a:ext cx="29" cy="29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rgbClr val="99FFCC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3000" b="1">
                <a:solidFill>
                  <a:srgbClr val="0000CC"/>
                </a:solidFill>
              </a:endParaRPr>
            </a:p>
          </p:txBody>
        </p:sp>
        <p:sp>
          <p:nvSpPr>
            <p:cNvPr id="20520" name="Oval 122"/>
            <p:cNvSpPr>
              <a:spLocks noChangeArrowheads="1"/>
            </p:cNvSpPr>
            <p:nvPr/>
          </p:nvSpPr>
          <p:spPr bwMode="auto">
            <a:xfrm>
              <a:off x="3390" y="1962"/>
              <a:ext cx="29" cy="29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rgbClr val="99FFCC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3000" b="1">
                <a:solidFill>
                  <a:srgbClr val="0000CC"/>
                </a:solidFill>
              </a:endParaRPr>
            </a:p>
          </p:txBody>
        </p:sp>
        <p:sp>
          <p:nvSpPr>
            <p:cNvPr id="20521" name="Oval 123"/>
            <p:cNvSpPr>
              <a:spLocks noChangeArrowheads="1"/>
            </p:cNvSpPr>
            <p:nvPr/>
          </p:nvSpPr>
          <p:spPr bwMode="auto">
            <a:xfrm>
              <a:off x="3390" y="2018"/>
              <a:ext cx="29" cy="29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rgbClr val="99FFCC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3000" b="1">
                <a:solidFill>
                  <a:srgbClr val="0000CC"/>
                </a:solidFill>
              </a:endParaRPr>
            </a:p>
          </p:txBody>
        </p:sp>
      </p:grpSp>
      <p:sp>
        <p:nvSpPr>
          <p:cNvPr id="8317" name="Text Box 125"/>
          <p:cNvSpPr txBox="1">
            <a:spLocks noChangeArrowheads="1"/>
          </p:cNvSpPr>
          <p:nvPr/>
        </p:nvSpPr>
        <p:spPr bwMode="auto">
          <a:xfrm>
            <a:off x="5821363" y="4729163"/>
            <a:ext cx="5842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3200" b="1">
                <a:solidFill>
                  <a:srgbClr val="0000CC"/>
                </a:solidFill>
                <a:sym typeface="Symbol" pitchFamily="18" charset="2"/>
              </a:rPr>
              <a:t></a:t>
            </a:r>
          </a:p>
        </p:txBody>
      </p:sp>
      <p:sp>
        <p:nvSpPr>
          <p:cNvPr id="8318" name="Text Box 126"/>
          <p:cNvSpPr txBox="1">
            <a:spLocks noChangeArrowheads="1"/>
          </p:cNvSpPr>
          <p:nvPr/>
        </p:nvSpPr>
        <p:spPr bwMode="auto">
          <a:xfrm>
            <a:off x="6338888" y="4711700"/>
            <a:ext cx="260191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3200" b="1">
                <a:solidFill>
                  <a:srgbClr val="0000CC"/>
                </a:solidFill>
              </a:rPr>
              <a:t>(a + b + c)   m</a:t>
            </a:r>
          </a:p>
        </p:txBody>
      </p:sp>
      <p:grpSp>
        <p:nvGrpSpPr>
          <p:cNvPr id="11" name="Group 127"/>
          <p:cNvGrpSpPr>
            <a:grpSpLocks/>
          </p:cNvGrpSpPr>
          <p:nvPr/>
        </p:nvGrpSpPr>
        <p:grpSpPr bwMode="auto">
          <a:xfrm>
            <a:off x="8272463" y="4910138"/>
            <a:ext cx="46037" cy="227012"/>
            <a:chOff x="3390" y="1904"/>
            <a:chExt cx="29" cy="143"/>
          </a:xfrm>
        </p:grpSpPr>
        <p:sp>
          <p:nvSpPr>
            <p:cNvPr id="20516" name="Oval 128"/>
            <p:cNvSpPr>
              <a:spLocks noChangeArrowheads="1"/>
            </p:cNvSpPr>
            <p:nvPr/>
          </p:nvSpPr>
          <p:spPr bwMode="auto">
            <a:xfrm>
              <a:off x="3390" y="1904"/>
              <a:ext cx="29" cy="29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rgbClr val="99FFCC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3000" b="1">
                <a:solidFill>
                  <a:srgbClr val="0000CC"/>
                </a:solidFill>
              </a:endParaRPr>
            </a:p>
          </p:txBody>
        </p:sp>
        <p:sp>
          <p:nvSpPr>
            <p:cNvPr id="20517" name="Oval 129"/>
            <p:cNvSpPr>
              <a:spLocks noChangeArrowheads="1"/>
            </p:cNvSpPr>
            <p:nvPr/>
          </p:nvSpPr>
          <p:spPr bwMode="auto">
            <a:xfrm>
              <a:off x="3390" y="1962"/>
              <a:ext cx="29" cy="29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rgbClr val="99FFCC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3000" b="1">
                <a:solidFill>
                  <a:srgbClr val="0000CC"/>
                </a:solidFill>
              </a:endParaRPr>
            </a:p>
          </p:txBody>
        </p:sp>
        <p:sp>
          <p:nvSpPr>
            <p:cNvPr id="20518" name="Oval 130"/>
            <p:cNvSpPr>
              <a:spLocks noChangeArrowheads="1"/>
            </p:cNvSpPr>
            <p:nvPr/>
          </p:nvSpPr>
          <p:spPr bwMode="auto">
            <a:xfrm>
              <a:off x="3390" y="2018"/>
              <a:ext cx="29" cy="29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rgbClr val="99FFCC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3000" b="1">
                <a:solidFill>
                  <a:srgbClr val="0000CC"/>
                </a:solidFill>
              </a:endParaRPr>
            </a:p>
          </p:txBody>
        </p:sp>
      </p:grpSp>
      <p:sp>
        <p:nvSpPr>
          <p:cNvPr id="8329" name="Text Box 137"/>
          <p:cNvSpPr txBox="1">
            <a:spLocks noChangeArrowheads="1"/>
          </p:cNvSpPr>
          <p:nvPr/>
        </p:nvSpPr>
        <p:spPr bwMode="auto">
          <a:xfrm>
            <a:off x="1993900" y="3689350"/>
            <a:ext cx="1524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3200" b="1">
                <a:solidFill>
                  <a:srgbClr val="0000CC"/>
                </a:solidFill>
                <a:sym typeface="Symbol" pitchFamily="18" charset="2"/>
              </a:rPr>
              <a:t>a) a ≥ b</a:t>
            </a:r>
            <a:endParaRPr lang="en-US" sz="3200" b="1">
              <a:solidFill>
                <a:srgbClr val="0000CC"/>
              </a:solidFill>
            </a:endParaRPr>
          </a:p>
        </p:txBody>
      </p:sp>
      <p:sp>
        <p:nvSpPr>
          <p:cNvPr id="8330" name="Text Box 138"/>
          <p:cNvSpPr txBox="1">
            <a:spLocks noChangeArrowheads="1"/>
          </p:cNvSpPr>
          <p:nvPr/>
        </p:nvSpPr>
        <p:spPr bwMode="auto">
          <a:xfrm>
            <a:off x="1998663" y="4700588"/>
            <a:ext cx="59372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3200" b="1">
                <a:solidFill>
                  <a:srgbClr val="0000CC"/>
                </a:solidFill>
                <a:sym typeface="Symbol" pitchFamily="18" charset="2"/>
              </a:rPr>
              <a:t>b)</a:t>
            </a:r>
            <a:endParaRPr lang="en-US" sz="3200" b="1">
              <a:solidFill>
                <a:srgbClr val="0000CC"/>
              </a:solidFill>
            </a:endParaRPr>
          </a:p>
        </p:txBody>
      </p:sp>
      <p:sp>
        <p:nvSpPr>
          <p:cNvPr id="8332" name="Text Box 140"/>
          <p:cNvSpPr txBox="1">
            <a:spLocks noChangeArrowheads="1"/>
          </p:cNvSpPr>
          <p:nvPr/>
        </p:nvSpPr>
        <p:spPr bwMode="auto">
          <a:xfrm>
            <a:off x="7605713" y="4216400"/>
            <a:ext cx="66675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b="1">
                <a:solidFill>
                  <a:srgbClr val="0000CC"/>
                </a:solidFill>
              </a:rPr>
              <a:t>m</a:t>
            </a:r>
          </a:p>
        </p:txBody>
      </p:sp>
    </p:spTree>
    <p:extLst>
      <p:ext uri="{BB962C8B-B14F-4D97-AF65-F5344CB8AC3E}">
        <p14:creationId xmlns:p14="http://schemas.microsoft.com/office/powerpoint/2010/main" val="3199219827"/>
      </p:ext>
    </p:extLst>
  </p:cSld>
  <p:clrMapOvr>
    <a:masterClrMapping/>
  </p:clrMapOvr>
  <p:transition spd="slow" advClick="0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82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82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82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460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500"/>
                                        <p:tgtEl>
                                          <p:spTgt spid="82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500"/>
                                        <p:tgtEl>
                                          <p:spTgt spid="82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500"/>
                                        <p:tgtEl>
                                          <p:spTgt spid="82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450"/>
                            </p:stCondLst>
                            <p:childTnLst>
                              <p:par>
                                <p:cTn id="1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500"/>
                                        <p:tgtEl>
                                          <p:spTgt spid="82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500"/>
                                        <p:tgtEl>
                                          <p:spTgt spid="82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500"/>
                                        <p:tgtEl>
                                          <p:spTgt spid="82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3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3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3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3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26" grpId="0"/>
      <p:bldP spid="8327" grpId="0"/>
      <p:bldP spid="8301" grpId="0"/>
      <p:bldP spid="8311" grpId="0"/>
      <p:bldP spid="8260" grpId="0" build="p"/>
      <p:bldP spid="8263" grpId="0"/>
      <p:bldP spid="8264" grpId="0"/>
      <p:bldP spid="8289" grpId="0"/>
      <p:bldP spid="8290" grpId="0"/>
      <p:bldP spid="8291" grpId="0"/>
      <p:bldP spid="8300" grpId="0"/>
      <p:bldP spid="8302" grpId="0"/>
      <p:bldP spid="8316" grpId="0"/>
      <p:bldP spid="8317" grpId="0"/>
      <p:bldP spid="8318" grpId="0"/>
      <p:bldP spid="8329" grpId="0"/>
      <p:bldP spid="8330" grpId="0"/>
      <p:bldP spid="833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2400"/>
            <a:ext cx="8991600" cy="2316163"/>
          </a:xfrm>
        </p:spPr>
        <p:txBody>
          <a:bodyPr/>
          <a:lstStyle/>
          <a:p>
            <a:pPr marL="0" indent="0">
              <a:buNone/>
            </a:pPr>
            <a:r>
              <a:rPr lang="en-US" sz="35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Nếu tất cả các số hạng của tổng đều chia hết cho cùng một số thì tổng chia hết cho số đó.</a:t>
            </a:r>
          </a:p>
          <a:p>
            <a:pPr marL="0" indent="0">
              <a:buNone/>
            </a:pPr>
            <a:r>
              <a:rPr lang="en-US" sz="35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a  m, b m và c  m ( a + b + c )      m</a:t>
            </a:r>
            <a:endParaRPr lang="en-US" sz="35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 Box 108"/>
          <p:cNvSpPr txBox="1">
            <a:spLocks noChangeArrowheads="1"/>
          </p:cNvSpPr>
          <p:nvPr/>
        </p:nvSpPr>
        <p:spPr bwMode="auto">
          <a:xfrm>
            <a:off x="6202218" y="1320225"/>
            <a:ext cx="50338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3200" b="1">
                <a:solidFill>
                  <a:srgbClr val="FF0000"/>
                </a:solidFill>
                <a:sym typeface="Symbol" pitchFamily="18" charset="2"/>
              </a:rPr>
              <a:t></a:t>
            </a:r>
          </a:p>
        </p:txBody>
      </p:sp>
      <p:grpSp>
        <p:nvGrpSpPr>
          <p:cNvPr id="19" name="Group 111"/>
          <p:cNvGrpSpPr>
            <a:grpSpLocks/>
          </p:cNvGrpSpPr>
          <p:nvPr/>
        </p:nvGrpSpPr>
        <p:grpSpPr bwMode="auto">
          <a:xfrm>
            <a:off x="1020763" y="1578769"/>
            <a:ext cx="46037" cy="227013"/>
            <a:chOff x="3390" y="1904"/>
            <a:chExt cx="29" cy="143"/>
          </a:xfrm>
        </p:grpSpPr>
        <p:sp>
          <p:nvSpPr>
            <p:cNvPr id="20" name="Oval 112"/>
            <p:cNvSpPr>
              <a:spLocks noChangeArrowheads="1"/>
            </p:cNvSpPr>
            <p:nvPr/>
          </p:nvSpPr>
          <p:spPr bwMode="auto">
            <a:xfrm>
              <a:off x="3390" y="1904"/>
              <a:ext cx="29" cy="29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rgbClr val="99FFCC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3000" b="1"/>
            </a:p>
          </p:txBody>
        </p:sp>
        <p:sp>
          <p:nvSpPr>
            <p:cNvPr id="21" name="Oval 113"/>
            <p:cNvSpPr>
              <a:spLocks noChangeArrowheads="1"/>
            </p:cNvSpPr>
            <p:nvPr/>
          </p:nvSpPr>
          <p:spPr bwMode="auto">
            <a:xfrm>
              <a:off x="3390" y="1962"/>
              <a:ext cx="29" cy="29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rgbClr val="99FFCC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3000" b="1"/>
            </a:p>
          </p:txBody>
        </p:sp>
        <p:sp>
          <p:nvSpPr>
            <p:cNvPr id="22" name="Oval 114"/>
            <p:cNvSpPr>
              <a:spLocks noChangeArrowheads="1"/>
            </p:cNvSpPr>
            <p:nvPr/>
          </p:nvSpPr>
          <p:spPr bwMode="auto">
            <a:xfrm>
              <a:off x="3390" y="2018"/>
              <a:ext cx="29" cy="29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rgbClr val="99FFCC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3000" b="1"/>
            </a:p>
          </p:txBody>
        </p:sp>
      </p:grpSp>
      <p:grpSp>
        <p:nvGrpSpPr>
          <p:cNvPr id="23" name="Group 111"/>
          <p:cNvGrpSpPr>
            <a:grpSpLocks/>
          </p:cNvGrpSpPr>
          <p:nvPr/>
        </p:nvGrpSpPr>
        <p:grpSpPr bwMode="auto">
          <a:xfrm>
            <a:off x="2011363" y="1554163"/>
            <a:ext cx="46037" cy="227013"/>
            <a:chOff x="3390" y="1904"/>
            <a:chExt cx="29" cy="143"/>
          </a:xfrm>
        </p:grpSpPr>
        <p:sp>
          <p:nvSpPr>
            <p:cNvPr id="24" name="Oval 112"/>
            <p:cNvSpPr>
              <a:spLocks noChangeArrowheads="1"/>
            </p:cNvSpPr>
            <p:nvPr/>
          </p:nvSpPr>
          <p:spPr bwMode="auto">
            <a:xfrm>
              <a:off x="3390" y="1904"/>
              <a:ext cx="29" cy="29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rgbClr val="99FFCC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3000" b="1"/>
            </a:p>
          </p:txBody>
        </p:sp>
        <p:sp>
          <p:nvSpPr>
            <p:cNvPr id="25" name="Oval 113"/>
            <p:cNvSpPr>
              <a:spLocks noChangeArrowheads="1"/>
            </p:cNvSpPr>
            <p:nvPr/>
          </p:nvSpPr>
          <p:spPr bwMode="auto">
            <a:xfrm>
              <a:off x="3390" y="1962"/>
              <a:ext cx="29" cy="29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rgbClr val="99FFCC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3000" b="1"/>
            </a:p>
          </p:txBody>
        </p:sp>
        <p:sp>
          <p:nvSpPr>
            <p:cNvPr id="26" name="Oval 114"/>
            <p:cNvSpPr>
              <a:spLocks noChangeArrowheads="1"/>
            </p:cNvSpPr>
            <p:nvPr/>
          </p:nvSpPr>
          <p:spPr bwMode="auto">
            <a:xfrm>
              <a:off x="3390" y="2018"/>
              <a:ext cx="29" cy="29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rgbClr val="99FFCC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3000" b="1"/>
            </a:p>
          </p:txBody>
        </p:sp>
      </p:grpSp>
      <p:grpSp>
        <p:nvGrpSpPr>
          <p:cNvPr id="27" name="Group 111"/>
          <p:cNvGrpSpPr>
            <a:grpSpLocks/>
          </p:cNvGrpSpPr>
          <p:nvPr/>
        </p:nvGrpSpPr>
        <p:grpSpPr bwMode="auto">
          <a:xfrm>
            <a:off x="3382963" y="1601787"/>
            <a:ext cx="46037" cy="227013"/>
            <a:chOff x="3390" y="1904"/>
            <a:chExt cx="29" cy="143"/>
          </a:xfrm>
        </p:grpSpPr>
        <p:sp>
          <p:nvSpPr>
            <p:cNvPr id="28" name="Oval 112"/>
            <p:cNvSpPr>
              <a:spLocks noChangeArrowheads="1"/>
            </p:cNvSpPr>
            <p:nvPr/>
          </p:nvSpPr>
          <p:spPr bwMode="auto">
            <a:xfrm>
              <a:off x="3390" y="1904"/>
              <a:ext cx="29" cy="29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rgbClr val="99FFCC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3000" b="1"/>
            </a:p>
          </p:txBody>
        </p:sp>
        <p:sp>
          <p:nvSpPr>
            <p:cNvPr id="29" name="Oval 113"/>
            <p:cNvSpPr>
              <a:spLocks noChangeArrowheads="1"/>
            </p:cNvSpPr>
            <p:nvPr/>
          </p:nvSpPr>
          <p:spPr bwMode="auto">
            <a:xfrm>
              <a:off x="3390" y="1962"/>
              <a:ext cx="29" cy="29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rgbClr val="99FFCC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3000" b="1"/>
            </a:p>
          </p:txBody>
        </p:sp>
        <p:sp>
          <p:nvSpPr>
            <p:cNvPr id="30" name="Oval 114"/>
            <p:cNvSpPr>
              <a:spLocks noChangeArrowheads="1"/>
            </p:cNvSpPr>
            <p:nvPr/>
          </p:nvSpPr>
          <p:spPr bwMode="auto">
            <a:xfrm>
              <a:off x="3390" y="2018"/>
              <a:ext cx="29" cy="29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rgbClr val="99FFCC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3000" b="1"/>
            </a:p>
          </p:txBody>
        </p:sp>
      </p:grpSp>
    </p:spTree>
    <p:extLst>
      <p:ext uri="{BB962C8B-B14F-4D97-AF65-F5344CB8AC3E}">
        <p14:creationId xmlns:p14="http://schemas.microsoft.com/office/powerpoint/2010/main" val="2564430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51" name="Text Box 35"/>
          <p:cNvSpPr txBox="1">
            <a:spLocks noChangeArrowheads="1"/>
          </p:cNvSpPr>
          <p:nvPr/>
        </p:nvSpPr>
        <p:spPr bwMode="auto">
          <a:xfrm>
            <a:off x="0" y="0"/>
            <a:ext cx="90328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smtClean="0">
                <a:solidFill>
                  <a:srgbClr val="FF0000"/>
                </a:solidFill>
              </a:rPr>
              <a:t>2</a:t>
            </a:r>
            <a:endParaRPr lang="en-US" sz="3200" b="1">
              <a:solidFill>
                <a:srgbClr val="FF0000"/>
              </a:solidFill>
            </a:endParaRPr>
          </a:p>
        </p:txBody>
      </p:sp>
      <p:sp>
        <p:nvSpPr>
          <p:cNvPr id="9252" name="Text Box 36"/>
          <p:cNvSpPr txBox="1">
            <a:spLocks noChangeArrowheads="1"/>
          </p:cNvSpPr>
          <p:nvPr/>
        </p:nvSpPr>
        <p:spPr bwMode="auto">
          <a:xfrm>
            <a:off x="410143" y="304233"/>
            <a:ext cx="82804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>
                <a:schemeClr val="accent2"/>
              </a:buClr>
            </a:pPr>
            <a:r>
              <a:rPr lang="en-US" sz="3200" smtClean="0">
                <a:solidFill>
                  <a:srgbClr val="FF0000"/>
                </a:solidFill>
              </a:rPr>
              <a:t>a) Viết </a:t>
            </a:r>
            <a:r>
              <a:rPr lang="en-US" sz="3200">
                <a:solidFill>
                  <a:srgbClr val="FF0000"/>
                </a:solidFill>
              </a:rPr>
              <a:t>hai số trong đó có một số không chia hết cho 4, số còn lại chia hết cho 4. Xét xem tổng của chúng có chia hết cho 4 không?</a:t>
            </a:r>
          </a:p>
        </p:txBody>
      </p:sp>
      <p:sp>
        <p:nvSpPr>
          <p:cNvPr id="9253" name="Text Box 37"/>
          <p:cNvSpPr txBox="1">
            <a:spLocks noChangeArrowheads="1"/>
          </p:cNvSpPr>
          <p:nvPr/>
        </p:nvSpPr>
        <p:spPr bwMode="auto">
          <a:xfrm>
            <a:off x="457200" y="1842256"/>
            <a:ext cx="84963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>
                <a:schemeClr val="accent2"/>
              </a:buClr>
            </a:pPr>
            <a:r>
              <a:rPr lang="en-US" sz="3200" smtClean="0">
                <a:solidFill>
                  <a:srgbClr val="FF0000"/>
                </a:solidFill>
              </a:rPr>
              <a:t>b) Viết </a:t>
            </a:r>
            <a:r>
              <a:rPr lang="en-US" sz="3200">
                <a:solidFill>
                  <a:srgbClr val="FF0000"/>
                </a:solidFill>
              </a:rPr>
              <a:t>hai số trong đó có một số không chia hết cho 5, số còn lại chia hết cho 5. Xét xem tổng của chúng có chia hết cho 5 không?</a:t>
            </a:r>
          </a:p>
        </p:txBody>
      </p:sp>
      <p:sp>
        <p:nvSpPr>
          <p:cNvPr id="9254" name="Text Box 38"/>
          <p:cNvSpPr txBox="1">
            <a:spLocks noChangeArrowheads="1"/>
          </p:cNvSpPr>
          <p:nvPr/>
        </p:nvSpPr>
        <p:spPr bwMode="auto">
          <a:xfrm>
            <a:off x="323850" y="3352800"/>
            <a:ext cx="8050213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>
                <a:schemeClr val="accent2"/>
              </a:buClr>
            </a:pPr>
            <a:r>
              <a:rPr lang="en-US" sz="3200">
                <a:solidFill>
                  <a:srgbClr val="0000CC"/>
                </a:solidFill>
              </a:rPr>
              <a:t> </a:t>
            </a:r>
            <a:r>
              <a:rPr lang="en-US" sz="3200" smtClean="0">
                <a:solidFill>
                  <a:srgbClr val="0000CC"/>
                </a:solidFill>
              </a:rPr>
              <a:t>  </a:t>
            </a:r>
            <a:r>
              <a:rPr lang="en-US" smtClean="0">
                <a:solidFill>
                  <a:srgbClr val="0000CC"/>
                </a:solidFill>
              </a:rPr>
              <a:t>Dựa </a:t>
            </a:r>
            <a:r>
              <a:rPr lang="en-US">
                <a:solidFill>
                  <a:srgbClr val="0000CC"/>
                </a:solidFill>
              </a:rPr>
              <a:t>vào hai phần trên hãy đ</a:t>
            </a:r>
            <a:r>
              <a:rPr lang="en-US" sz="3200">
                <a:solidFill>
                  <a:srgbClr val="0000CC"/>
                </a:solidFill>
              </a:rPr>
              <a:t>iền k</a:t>
            </a:r>
            <a:r>
              <a:rPr lang="en-US">
                <a:solidFill>
                  <a:srgbClr val="0000CC"/>
                </a:solidFill>
              </a:rPr>
              <a:t>ý</a:t>
            </a:r>
            <a:r>
              <a:rPr lang="en-US" sz="3200">
                <a:solidFill>
                  <a:srgbClr val="0000CC"/>
                </a:solidFill>
              </a:rPr>
              <a:t> hiệu thích hợp (  ,    ) vào chỗ trống.</a:t>
            </a:r>
          </a:p>
        </p:txBody>
      </p:sp>
      <p:grpSp>
        <p:nvGrpSpPr>
          <p:cNvPr id="2" name="Group 45"/>
          <p:cNvGrpSpPr>
            <a:grpSpLocks/>
          </p:cNvGrpSpPr>
          <p:nvPr/>
        </p:nvGrpSpPr>
        <p:grpSpPr bwMode="auto">
          <a:xfrm>
            <a:off x="1649413" y="4043362"/>
            <a:ext cx="223837" cy="227013"/>
            <a:chOff x="3334" y="1904"/>
            <a:chExt cx="141" cy="143"/>
          </a:xfrm>
        </p:grpSpPr>
        <p:grpSp>
          <p:nvGrpSpPr>
            <p:cNvPr id="21521" name="Group 46"/>
            <p:cNvGrpSpPr>
              <a:grpSpLocks/>
            </p:cNvGrpSpPr>
            <p:nvPr/>
          </p:nvGrpSpPr>
          <p:grpSpPr bwMode="auto">
            <a:xfrm>
              <a:off x="3390" y="1904"/>
              <a:ext cx="29" cy="143"/>
              <a:chOff x="3390" y="1904"/>
              <a:chExt cx="29" cy="143"/>
            </a:xfrm>
          </p:grpSpPr>
          <p:sp>
            <p:nvSpPr>
              <p:cNvPr id="21523" name="Oval 47"/>
              <p:cNvSpPr>
                <a:spLocks noChangeArrowheads="1"/>
              </p:cNvSpPr>
              <p:nvPr/>
            </p:nvSpPr>
            <p:spPr bwMode="auto">
              <a:xfrm>
                <a:off x="3390" y="1904"/>
                <a:ext cx="29" cy="29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CC"/>
                  </a:solidFill>
                </a:endParaRPr>
              </a:p>
            </p:txBody>
          </p:sp>
          <p:sp>
            <p:nvSpPr>
              <p:cNvPr id="21524" name="Oval 48"/>
              <p:cNvSpPr>
                <a:spLocks noChangeArrowheads="1"/>
              </p:cNvSpPr>
              <p:nvPr/>
            </p:nvSpPr>
            <p:spPr bwMode="auto">
              <a:xfrm>
                <a:off x="3390" y="1962"/>
                <a:ext cx="29" cy="29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CC"/>
                  </a:solidFill>
                </a:endParaRPr>
              </a:p>
            </p:txBody>
          </p:sp>
          <p:sp>
            <p:nvSpPr>
              <p:cNvPr id="21525" name="Oval 49"/>
              <p:cNvSpPr>
                <a:spLocks noChangeArrowheads="1"/>
              </p:cNvSpPr>
              <p:nvPr/>
            </p:nvSpPr>
            <p:spPr bwMode="auto">
              <a:xfrm>
                <a:off x="3390" y="2018"/>
                <a:ext cx="29" cy="29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CC"/>
                  </a:solidFill>
                </a:endParaRPr>
              </a:p>
            </p:txBody>
          </p:sp>
        </p:grpSp>
        <p:sp>
          <p:nvSpPr>
            <p:cNvPr id="21522" name="Line 50"/>
            <p:cNvSpPr>
              <a:spLocks noChangeShapeType="1"/>
            </p:cNvSpPr>
            <p:nvPr/>
          </p:nvSpPr>
          <p:spPr bwMode="auto">
            <a:xfrm flipV="1">
              <a:off x="3334" y="1906"/>
              <a:ext cx="141" cy="14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CC"/>
                </a:solidFill>
              </a:endParaRPr>
            </a:p>
          </p:txBody>
        </p:sp>
      </p:grpSp>
      <p:grpSp>
        <p:nvGrpSpPr>
          <p:cNvPr id="4" name="Group 51"/>
          <p:cNvGrpSpPr>
            <a:grpSpLocks/>
          </p:cNvGrpSpPr>
          <p:nvPr/>
        </p:nvGrpSpPr>
        <p:grpSpPr bwMode="auto">
          <a:xfrm>
            <a:off x="1349375" y="4043362"/>
            <a:ext cx="46038" cy="227013"/>
            <a:chOff x="3390" y="1904"/>
            <a:chExt cx="29" cy="143"/>
          </a:xfrm>
        </p:grpSpPr>
        <p:sp>
          <p:nvSpPr>
            <p:cNvPr id="21518" name="Oval 52"/>
            <p:cNvSpPr>
              <a:spLocks noChangeArrowheads="1"/>
            </p:cNvSpPr>
            <p:nvPr/>
          </p:nvSpPr>
          <p:spPr bwMode="auto">
            <a:xfrm>
              <a:off x="3390" y="1904"/>
              <a:ext cx="29" cy="29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>
                <a:solidFill>
                  <a:srgbClr val="0000CC"/>
                </a:solidFill>
              </a:endParaRPr>
            </a:p>
          </p:txBody>
        </p:sp>
        <p:sp>
          <p:nvSpPr>
            <p:cNvPr id="21519" name="Oval 53"/>
            <p:cNvSpPr>
              <a:spLocks noChangeArrowheads="1"/>
            </p:cNvSpPr>
            <p:nvPr/>
          </p:nvSpPr>
          <p:spPr bwMode="auto">
            <a:xfrm>
              <a:off x="3390" y="1962"/>
              <a:ext cx="29" cy="29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>
                <a:solidFill>
                  <a:srgbClr val="0000CC"/>
                </a:solidFill>
              </a:endParaRPr>
            </a:p>
          </p:txBody>
        </p:sp>
        <p:sp>
          <p:nvSpPr>
            <p:cNvPr id="21520" name="Oval 54"/>
            <p:cNvSpPr>
              <a:spLocks noChangeArrowheads="1"/>
            </p:cNvSpPr>
            <p:nvPr/>
          </p:nvSpPr>
          <p:spPr bwMode="auto">
            <a:xfrm>
              <a:off x="3390" y="2018"/>
              <a:ext cx="29" cy="29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>
                <a:solidFill>
                  <a:srgbClr val="0000CC"/>
                </a:solidFill>
              </a:endParaRPr>
            </a:p>
          </p:txBody>
        </p:sp>
      </p:grpSp>
      <p:sp>
        <p:nvSpPr>
          <p:cNvPr id="9288" name="Text Box 72"/>
          <p:cNvSpPr txBox="1">
            <a:spLocks noChangeArrowheads="1"/>
          </p:cNvSpPr>
          <p:nvPr/>
        </p:nvSpPr>
        <p:spPr bwMode="auto">
          <a:xfrm>
            <a:off x="1830388" y="4419600"/>
            <a:ext cx="56451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00CC"/>
                </a:solidFill>
              </a:rPr>
              <a:t>a   m và b   m </a:t>
            </a:r>
            <a:r>
              <a:rPr lang="en-US" sz="3200">
                <a:solidFill>
                  <a:srgbClr val="0000CC"/>
                </a:solidFill>
                <a:sym typeface="Symbol" pitchFamily="18" charset="2"/>
              </a:rPr>
              <a:t> (a + b)    m</a:t>
            </a:r>
          </a:p>
        </p:txBody>
      </p:sp>
      <p:sp>
        <p:nvSpPr>
          <p:cNvPr id="9306" name="Text Box 90"/>
          <p:cNvSpPr txBox="1">
            <a:spLocks noChangeArrowheads="1"/>
          </p:cNvSpPr>
          <p:nvPr/>
        </p:nvSpPr>
        <p:spPr bwMode="auto">
          <a:xfrm>
            <a:off x="2081213" y="4532312"/>
            <a:ext cx="41592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>
                <a:solidFill>
                  <a:srgbClr val="0000CC"/>
                </a:solidFill>
                <a:sym typeface="MT Extra" pitchFamily="18" charset="2"/>
              </a:rPr>
              <a:t></a:t>
            </a:r>
            <a:r>
              <a:rPr lang="en-US">
                <a:solidFill>
                  <a:srgbClr val="0000CC"/>
                </a:solidFill>
              </a:rPr>
              <a:t> </a:t>
            </a:r>
          </a:p>
        </p:txBody>
      </p:sp>
      <p:sp>
        <p:nvSpPr>
          <p:cNvPr id="9307" name="Text Box 91"/>
          <p:cNvSpPr txBox="1">
            <a:spLocks noChangeArrowheads="1"/>
          </p:cNvSpPr>
          <p:nvPr/>
        </p:nvSpPr>
        <p:spPr bwMode="auto">
          <a:xfrm>
            <a:off x="3492500" y="4516437"/>
            <a:ext cx="31115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>
                <a:solidFill>
                  <a:srgbClr val="0000CC"/>
                </a:solidFill>
                <a:sym typeface="MT Extra" pitchFamily="18" charset="2"/>
              </a:rPr>
              <a:t></a:t>
            </a:r>
          </a:p>
        </p:txBody>
      </p:sp>
      <p:sp>
        <p:nvSpPr>
          <p:cNvPr id="9308" name="Line 92"/>
          <p:cNvSpPr>
            <a:spLocks noChangeShapeType="1"/>
          </p:cNvSpPr>
          <p:nvPr/>
        </p:nvSpPr>
        <p:spPr bwMode="auto">
          <a:xfrm flipH="1">
            <a:off x="3492500" y="4521200"/>
            <a:ext cx="311150" cy="4778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00CC"/>
              </a:solidFill>
            </a:endParaRPr>
          </a:p>
        </p:txBody>
      </p:sp>
      <p:sp>
        <p:nvSpPr>
          <p:cNvPr id="9309" name="Text Box 93"/>
          <p:cNvSpPr txBox="1">
            <a:spLocks noChangeArrowheads="1"/>
          </p:cNvSpPr>
          <p:nvPr/>
        </p:nvSpPr>
        <p:spPr bwMode="auto">
          <a:xfrm>
            <a:off x="5916613" y="4516437"/>
            <a:ext cx="31115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>
                <a:solidFill>
                  <a:srgbClr val="0000CC"/>
                </a:solidFill>
                <a:sym typeface="MT Extra" pitchFamily="18" charset="2"/>
              </a:rPr>
              <a:t></a:t>
            </a:r>
          </a:p>
        </p:txBody>
      </p:sp>
      <p:sp>
        <p:nvSpPr>
          <p:cNvPr id="9310" name="Line 94"/>
          <p:cNvSpPr>
            <a:spLocks noChangeShapeType="1"/>
          </p:cNvSpPr>
          <p:nvPr/>
        </p:nvSpPr>
        <p:spPr bwMode="auto">
          <a:xfrm flipH="1">
            <a:off x="5916613" y="4521200"/>
            <a:ext cx="311150" cy="4476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7183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2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92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500"/>
                                        <p:tgtEl>
                                          <p:spTgt spid="92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500"/>
                                        <p:tgtEl>
                                          <p:spTgt spid="92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500"/>
                                        <p:tgtEl>
                                          <p:spTgt spid="92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6400"/>
                            </p:stCondLst>
                            <p:childTnLst>
                              <p:par>
                                <p:cTn id="2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500"/>
                                        <p:tgtEl>
                                          <p:spTgt spid="92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500"/>
                                        <p:tgtEl>
                                          <p:spTgt spid="92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500"/>
                                        <p:tgtEl>
                                          <p:spTgt spid="92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1800"/>
                            </p:stCondLst>
                            <p:childTnLst>
                              <p:par>
                                <p:cTn id="2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500"/>
                                        <p:tgtEl>
                                          <p:spTgt spid="92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500"/>
                                        <p:tgtEl>
                                          <p:spTgt spid="92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500"/>
                                        <p:tgtEl>
                                          <p:spTgt spid="92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14900"/>
                            </p:stCondLst>
                            <p:childTnLst>
                              <p:par>
                                <p:cTn id="3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4900"/>
                            </p:stCondLst>
                            <p:childTnLst>
                              <p:par>
                                <p:cTn id="3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4900"/>
                            </p:stCondLst>
                            <p:childTnLst>
                              <p:par>
                                <p:cTn id="40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2" dur="2000"/>
                                        <p:tgtEl>
                                          <p:spTgt spid="9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51" grpId="0"/>
      <p:bldP spid="9252" grpId="0"/>
      <p:bldP spid="9253" grpId="0"/>
      <p:bldP spid="9254" grpId="0"/>
      <p:bldP spid="9288" grpId="0"/>
      <p:bldP spid="9306" grpId="0"/>
      <p:bldP spid="9307" grpId="0"/>
      <p:bldP spid="9308" grpId="0" animBg="1"/>
      <p:bldP spid="9309" grpId="0"/>
      <p:bldP spid="93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92" name="Oval 132"/>
          <p:cNvSpPr>
            <a:spLocks noChangeArrowheads="1"/>
          </p:cNvSpPr>
          <p:nvPr/>
        </p:nvSpPr>
        <p:spPr bwMode="auto">
          <a:xfrm>
            <a:off x="7839721" y="4962525"/>
            <a:ext cx="360660" cy="432792"/>
          </a:xfrm>
          <a:prstGeom prst="ellipse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sz="200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Webdings" pitchFamily="18" charset="2"/>
              </a:rPr>
              <a:t></a:t>
            </a:r>
          </a:p>
        </p:txBody>
      </p:sp>
      <p:sp>
        <p:nvSpPr>
          <p:cNvPr id="41091" name="Oval 131"/>
          <p:cNvSpPr>
            <a:spLocks noChangeArrowheads="1"/>
          </p:cNvSpPr>
          <p:nvPr/>
        </p:nvSpPr>
        <p:spPr bwMode="auto">
          <a:xfrm>
            <a:off x="7241233" y="4257675"/>
            <a:ext cx="360660" cy="432792"/>
          </a:xfrm>
          <a:prstGeom prst="ellipse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sz="200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Webdings" pitchFamily="18" charset="2"/>
              </a:rPr>
              <a:t></a:t>
            </a:r>
          </a:p>
        </p:txBody>
      </p:sp>
      <p:sp>
        <p:nvSpPr>
          <p:cNvPr id="41090" name="Oval 130"/>
          <p:cNvSpPr>
            <a:spLocks noChangeArrowheads="1"/>
          </p:cNvSpPr>
          <p:nvPr/>
        </p:nvSpPr>
        <p:spPr bwMode="auto">
          <a:xfrm>
            <a:off x="7241233" y="3611563"/>
            <a:ext cx="360660" cy="432792"/>
          </a:xfrm>
          <a:prstGeom prst="ellipse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sz="200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Webdings" pitchFamily="18" charset="2"/>
              </a:rPr>
              <a:t></a:t>
            </a:r>
          </a:p>
        </p:txBody>
      </p:sp>
      <p:sp>
        <p:nvSpPr>
          <p:cNvPr id="41089" name="Oval 129"/>
          <p:cNvSpPr>
            <a:spLocks noChangeArrowheads="1"/>
          </p:cNvSpPr>
          <p:nvPr/>
        </p:nvSpPr>
        <p:spPr bwMode="auto">
          <a:xfrm>
            <a:off x="3159771" y="5021263"/>
            <a:ext cx="360660" cy="432792"/>
          </a:xfrm>
          <a:prstGeom prst="ellipse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sz="200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Webdings" pitchFamily="18" charset="2"/>
              </a:rPr>
              <a:t></a:t>
            </a:r>
          </a:p>
        </p:txBody>
      </p:sp>
      <p:sp>
        <p:nvSpPr>
          <p:cNvPr id="41088" name="Oval 128"/>
          <p:cNvSpPr>
            <a:spLocks noChangeArrowheads="1"/>
          </p:cNvSpPr>
          <p:nvPr/>
        </p:nvSpPr>
        <p:spPr bwMode="auto">
          <a:xfrm>
            <a:off x="2307283" y="4314825"/>
            <a:ext cx="360660" cy="432792"/>
          </a:xfrm>
          <a:prstGeom prst="ellipse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sz="200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Webdings" pitchFamily="18" charset="2"/>
              </a:rPr>
              <a:t></a:t>
            </a:r>
          </a:p>
        </p:txBody>
      </p:sp>
      <p:sp>
        <p:nvSpPr>
          <p:cNvPr id="41085" name="Oval 125"/>
          <p:cNvSpPr>
            <a:spLocks noChangeArrowheads="1"/>
          </p:cNvSpPr>
          <p:nvPr/>
        </p:nvSpPr>
        <p:spPr bwMode="auto">
          <a:xfrm>
            <a:off x="2300933" y="3632200"/>
            <a:ext cx="360660" cy="432792"/>
          </a:xfrm>
          <a:prstGeom prst="ellipse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sz="200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Webdings" pitchFamily="18" charset="2"/>
              </a:rPr>
              <a:t></a:t>
            </a:r>
          </a:p>
        </p:txBody>
      </p:sp>
      <p:sp>
        <p:nvSpPr>
          <p:cNvPr id="41013" name="Text Box 53"/>
          <p:cNvSpPr txBox="1">
            <a:spLocks noChangeArrowheads="1"/>
          </p:cNvSpPr>
          <p:nvPr/>
        </p:nvSpPr>
        <p:spPr bwMode="auto">
          <a:xfrm>
            <a:off x="3505200" y="4916488"/>
            <a:ext cx="576263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3200">
                <a:solidFill>
                  <a:srgbClr val="006600"/>
                </a:solidFill>
                <a:cs typeface="Times New Roman" pitchFamily="18" charset="0"/>
              </a:rPr>
              <a:t>8</a:t>
            </a:r>
          </a:p>
        </p:txBody>
      </p:sp>
      <p:sp>
        <p:nvSpPr>
          <p:cNvPr id="40993" name="Text Box 33"/>
          <p:cNvSpPr txBox="1">
            <a:spLocks noChangeArrowheads="1"/>
          </p:cNvSpPr>
          <p:nvPr/>
        </p:nvSpPr>
        <p:spPr bwMode="auto">
          <a:xfrm>
            <a:off x="0" y="0"/>
            <a:ext cx="16891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3200" b="1" u="sng">
                <a:solidFill>
                  <a:srgbClr val="FF0000"/>
                </a:solidFill>
              </a:rPr>
              <a:t>! Chú ý:</a:t>
            </a:r>
          </a:p>
        </p:txBody>
      </p:sp>
      <p:sp>
        <p:nvSpPr>
          <p:cNvPr id="40994" name="Text Box 34"/>
          <p:cNvSpPr txBox="1">
            <a:spLocks noChangeArrowheads="1"/>
          </p:cNvSpPr>
          <p:nvPr/>
        </p:nvSpPr>
        <p:spPr bwMode="auto">
          <a:xfrm>
            <a:off x="530225" y="544513"/>
            <a:ext cx="159702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3200">
                <a:solidFill>
                  <a:srgbClr val="0000CC"/>
                </a:solidFill>
              </a:rPr>
              <a:t>a) a &gt; b       </a:t>
            </a:r>
          </a:p>
        </p:txBody>
      </p:sp>
      <p:sp>
        <p:nvSpPr>
          <p:cNvPr id="40997" name="Text Box 37"/>
          <p:cNvSpPr txBox="1">
            <a:spLocks noChangeArrowheads="1"/>
          </p:cNvSpPr>
          <p:nvPr/>
        </p:nvSpPr>
        <p:spPr bwMode="auto">
          <a:xfrm>
            <a:off x="3190875" y="1624013"/>
            <a:ext cx="262572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3200">
                <a:solidFill>
                  <a:srgbClr val="0000CC"/>
                </a:solidFill>
              </a:rPr>
              <a:t> </a:t>
            </a:r>
            <a:r>
              <a:rPr lang="en-US" sz="3200">
                <a:solidFill>
                  <a:srgbClr val="0000CC"/>
                </a:solidFill>
                <a:sym typeface="Symbol" pitchFamily="18" charset="2"/>
              </a:rPr>
              <a:t> </a:t>
            </a:r>
            <a:r>
              <a:rPr lang="en-US" sz="3200">
                <a:solidFill>
                  <a:srgbClr val="0000CC"/>
                </a:solidFill>
              </a:rPr>
              <a:t>(a - b)    m        </a:t>
            </a:r>
          </a:p>
        </p:txBody>
      </p:sp>
      <p:sp>
        <p:nvSpPr>
          <p:cNvPr id="40998" name="Text Box 38"/>
          <p:cNvSpPr txBox="1">
            <a:spLocks noChangeArrowheads="1"/>
          </p:cNvSpPr>
          <p:nvPr/>
        </p:nvSpPr>
        <p:spPr bwMode="auto">
          <a:xfrm>
            <a:off x="957263" y="1079500"/>
            <a:ext cx="24003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3200">
                <a:solidFill>
                  <a:srgbClr val="0000CC"/>
                </a:solidFill>
              </a:rPr>
              <a:t>a   m và b   m </a:t>
            </a:r>
          </a:p>
        </p:txBody>
      </p:sp>
      <p:sp>
        <p:nvSpPr>
          <p:cNvPr id="41000" name="Text Box 40"/>
          <p:cNvSpPr txBox="1">
            <a:spLocks noChangeArrowheads="1"/>
          </p:cNvSpPr>
          <p:nvPr/>
        </p:nvSpPr>
        <p:spPr bwMode="auto">
          <a:xfrm>
            <a:off x="350838" y="3538538"/>
            <a:ext cx="223202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3200">
                <a:solidFill>
                  <a:srgbClr val="006600"/>
                </a:solidFill>
                <a:cs typeface="Times New Roman" pitchFamily="18" charset="0"/>
              </a:rPr>
              <a:t>(1) 80 + 16</a:t>
            </a:r>
          </a:p>
        </p:txBody>
      </p:sp>
      <p:sp>
        <p:nvSpPr>
          <p:cNvPr id="40999" name="Text Box 39"/>
          <p:cNvSpPr txBox="1">
            <a:spLocks noChangeArrowheads="1"/>
          </p:cNvSpPr>
          <p:nvPr/>
        </p:nvSpPr>
        <p:spPr bwMode="auto">
          <a:xfrm>
            <a:off x="-23359" y="2392362"/>
            <a:ext cx="632959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3200" b="1" smtClean="0">
                <a:solidFill>
                  <a:srgbClr val="FF0000"/>
                </a:solidFill>
              </a:rPr>
              <a:t>3</a:t>
            </a:r>
            <a:r>
              <a:rPr lang="en-US" sz="3200" b="1">
                <a:solidFill>
                  <a:srgbClr val="FF0000"/>
                </a:solidFill>
              </a:rPr>
              <a:t>:</a:t>
            </a:r>
            <a:endParaRPr lang="en-US" sz="3200">
              <a:solidFill>
                <a:srgbClr val="FF0000"/>
              </a:solidFill>
            </a:endParaRPr>
          </a:p>
        </p:txBody>
      </p:sp>
      <p:sp>
        <p:nvSpPr>
          <p:cNvPr id="41001" name="Text Box 41"/>
          <p:cNvSpPr txBox="1">
            <a:spLocks noChangeArrowheads="1"/>
          </p:cNvSpPr>
          <p:nvPr/>
        </p:nvSpPr>
        <p:spPr bwMode="auto">
          <a:xfrm>
            <a:off x="354013" y="4222750"/>
            <a:ext cx="195421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3200">
                <a:solidFill>
                  <a:srgbClr val="006600"/>
                </a:solidFill>
                <a:cs typeface="Times New Roman" pitchFamily="18" charset="0"/>
              </a:rPr>
              <a:t>(2) 80 - 16</a:t>
            </a:r>
          </a:p>
        </p:txBody>
      </p:sp>
      <p:sp>
        <p:nvSpPr>
          <p:cNvPr id="41002" name="Text Box 42"/>
          <p:cNvSpPr txBox="1">
            <a:spLocks noChangeArrowheads="1"/>
          </p:cNvSpPr>
          <p:nvPr/>
        </p:nvSpPr>
        <p:spPr bwMode="auto">
          <a:xfrm>
            <a:off x="5211763" y="3533775"/>
            <a:ext cx="21526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3200">
                <a:solidFill>
                  <a:srgbClr val="006600"/>
                </a:solidFill>
                <a:cs typeface="Times New Roman" pitchFamily="18" charset="0"/>
              </a:rPr>
              <a:t>(4) 80 + 12</a:t>
            </a:r>
          </a:p>
        </p:txBody>
      </p:sp>
      <p:sp>
        <p:nvSpPr>
          <p:cNvPr id="41003" name="Text Box 43"/>
          <p:cNvSpPr txBox="1">
            <a:spLocks noChangeArrowheads="1"/>
          </p:cNvSpPr>
          <p:nvPr/>
        </p:nvSpPr>
        <p:spPr bwMode="auto">
          <a:xfrm>
            <a:off x="5222875" y="4187825"/>
            <a:ext cx="213042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3200">
                <a:solidFill>
                  <a:srgbClr val="006600"/>
                </a:solidFill>
                <a:cs typeface="Times New Roman" pitchFamily="18" charset="0"/>
              </a:rPr>
              <a:t>(5) 80 - 12</a:t>
            </a:r>
          </a:p>
        </p:txBody>
      </p:sp>
      <p:sp>
        <p:nvSpPr>
          <p:cNvPr id="41004" name="Text Box 44"/>
          <p:cNvSpPr txBox="1">
            <a:spLocks noChangeArrowheads="1"/>
          </p:cNvSpPr>
          <p:nvPr/>
        </p:nvSpPr>
        <p:spPr bwMode="auto">
          <a:xfrm>
            <a:off x="317500" y="4927600"/>
            <a:ext cx="2895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3200">
                <a:solidFill>
                  <a:srgbClr val="006600"/>
                </a:solidFill>
                <a:cs typeface="Times New Roman" pitchFamily="18" charset="0"/>
              </a:rPr>
              <a:t>(3) 32 + 40 + 24</a:t>
            </a:r>
          </a:p>
        </p:txBody>
      </p:sp>
      <p:sp>
        <p:nvSpPr>
          <p:cNvPr id="41005" name="Text Box 45"/>
          <p:cNvSpPr txBox="1">
            <a:spLocks noChangeArrowheads="1"/>
          </p:cNvSpPr>
          <p:nvPr/>
        </p:nvSpPr>
        <p:spPr bwMode="auto">
          <a:xfrm>
            <a:off x="2593975" y="3551238"/>
            <a:ext cx="576263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3200">
                <a:solidFill>
                  <a:srgbClr val="006600"/>
                </a:solidFill>
                <a:cs typeface="Times New Roman" pitchFamily="18" charset="0"/>
              </a:rPr>
              <a:t>8</a:t>
            </a:r>
          </a:p>
        </p:txBody>
      </p:sp>
      <p:sp>
        <p:nvSpPr>
          <p:cNvPr id="41006" name="Text Box 46"/>
          <p:cNvSpPr txBox="1">
            <a:spLocks noChangeArrowheads="1"/>
          </p:cNvSpPr>
          <p:nvPr/>
        </p:nvSpPr>
        <p:spPr bwMode="auto">
          <a:xfrm>
            <a:off x="2584450" y="4208463"/>
            <a:ext cx="576263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3200">
                <a:solidFill>
                  <a:srgbClr val="006600"/>
                </a:solidFill>
                <a:cs typeface="Times New Roman" pitchFamily="18" charset="0"/>
              </a:rPr>
              <a:t>8</a:t>
            </a:r>
          </a:p>
        </p:txBody>
      </p:sp>
      <p:sp>
        <p:nvSpPr>
          <p:cNvPr id="41007" name="Text Box 47"/>
          <p:cNvSpPr txBox="1">
            <a:spLocks noChangeArrowheads="1"/>
          </p:cNvSpPr>
          <p:nvPr/>
        </p:nvSpPr>
        <p:spPr bwMode="auto">
          <a:xfrm>
            <a:off x="7650163" y="3533775"/>
            <a:ext cx="57626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3200">
                <a:solidFill>
                  <a:srgbClr val="006600"/>
                </a:solidFill>
                <a:cs typeface="Times New Roman" pitchFamily="18" charset="0"/>
              </a:rPr>
              <a:t>8</a:t>
            </a:r>
          </a:p>
        </p:txBody>
      </p:sp>
      <p:sp>
        <p:nvSpPr>
          <p:cNvPr id="41008" name="Text Box 48"/>
          <p:cNvSpPr txBox="1">
            <a:spLocks noChangeArrowheads="1"/>
          </p:cNvSpPr>
          <p:nvPr/>
        </p:nvSpPr>
        <p:spPr bwMode="auto">
          <a:xfrm>
            <a:off x="7651750" y="4189413"/>
            <a:ext cx="576263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3200">
                <a:solidFill>
                  <a:srgbClr val="006600"/>
                </a:solidFill>
                <a:cs typeface="Times New Roman" pitchFamily="18" charset="0"/>
              </a:rPr>
              <a:t>8</a:t>
            </a:r>
          </a:p>
        </p:txBody>
      </p:sp>
      <p:sp>
        <p:nvSpPr>
          <p:cNvPr id="41009" name="Text Box 49"/>
          <p:cNvSpPr txBox="1">
            <a:spLocks noChangeArrowheads="1"/>
          </p:cNvSpPr>
          <p:nvPr/>
        </p:nvSpPr>
        <p:spPr bwMode="auto">
          <a:xfrm>
            <a:off x="5181600" y="4859338"/>
            <a:ext cx="20637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3200">
                <a:solidFill>
                  <a:srgbClr val="006600"/>
                </a:solidFill>
                <a:cs typeface="Times New Roman" pitchFamily="18" charset="0"/>
              </a:rPr>
              <a:t>(6) 32 + 40</a:t>
            </a:r>
          </a:p>
        </p:txBody>
      </p:sp>
      <p:sp>
        <p:nvSpPr>
          <p:cNvPr id="41011" name="Text Box 51"/>
          <p:cNvSpPr txBox="1">
            <a:spLocks noChangeArrowheads="1"/>
          </p:cNvSpPr>
          <p:nvPr/>
        </p:nvSpPr>
        <p:spPr bwMode="auto">
          <a:xfrm>
            <a:off x="7135813" y="4883150"/>
            <a:ext cx="884237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3200">
                <a:solidFill>
                  <a:srgbClr val="006600"/>
                </a:solidFill>
                <a:cs typeface="Times New Roman" pitchFamily="18" charset="0"/>
              </a:rPr>
              <a:t>+ 1</a:t>
            </a:r>
          </a:p>
        </p:txBody>
      </p:sp>
      <p:sp>
        <p:nvSpPr>
          <p:cNvPr id="41012" name="Text Box 52"/>
          <p:cNvSpPr txBox="1">
            <a:spLocks noChangeArrowheads="1"/>
          </p:cNvSpPr>
          <p:nvPr/>
        </p:nvSpPr>
        <p:spPr bwMode="auto">
          <a:xfrm>
            <a:off x="1577975" y="0"/>
            <a:ext cx="33845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3200">
                <a:solidFill>
                  <a:srgbClr val="0000CC"/>
                </a:solidFill>
              </a:rPr>
              <a:t>a, b, m </a:t>
            </a:r>
            <a:r>
              <a:rPr lang="en-US" sz="3200">
                <a:solidFill>
                  <a:srgbClr val="0000CC"/>
                </a:solidFill>
                <a:sym typeface="Symbol" pitchFamily="18" charset="2"/>
              </a:rPr>
              <a:t></a:t>
            </a:r>
            <a:r>
              <a:rPr lang="en-US" sz="3200">
                <a:solidFill>
                  <a:srgbClr val="0000CC"/>
                </a:solidFill>
              </a:rPr>
              <a:t>N, m ≠ 0 </a:t>
            </a:r>
          </a:p>
        </p:txBody>
      </p:sp>
      <p:sp>
        <p:nvSpPr>
          <p:cNvPr id="41014" name="Text Box 54"/>
          <p:cNvSpPr txBox="1">
            <a:spLocks noChangeArrowheads="1"/>
          </p:cNvSpPr>
          <p:nvPr/>
        </p:nvSpPr>
        <p:spPr bwMode="auto">
          <a:xfrm>
            <a:off x="8194675" y="4887913"/>
            <a:ext cx="47307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3200">
                <a:solidFill>
                  <a:srgbClr val="006600"/>
                </a:solidFill>
                <a:cs typeface="Times New Roman" pitchFamily="18" charset="0"/>
              </a:rPr>
              <a:t>8</a:t>
            </a:r>
          </a:p>
        </p:txBody>
      </p:sp>
      <p:grpSp>
        <p:nvGrpSpPr>
          <p:cNvPr id="2" name="Group 65"/>
          <p:cNvGrpSpPr>
            <a:grpSpLocks/>
          </p:cNvGrpSpPr>
          <p:nvPr/>
        </p:nvGrpSpPr>
        <p:grpSpPr bwMode="auto">
          <a:xfrm>
            <a:off x="1290638" y="1262063"/>
            <a:ext cx="223837" cy="227012"/>
            <a:chOff x="3334" y="1904"/>
            <a:chExt cx="141" cy="143"/>
          </a:xfrm>
        </p:grpSpPr>
        <p:grpSp>
          <p:nvGrpSpPr>
            <p:cNvPr id="23642" name="Group 66"/>
            <p:cNvGrpSpPr>
              <a:grpSpLocks/>
            </p:cNvGrpSpPr>
            <p:nvPr/>
          </p:nvGrpSpPr>
          <p:grpSpPr bwMode="auto">
            <a:xfrm>
              <a:off x="3390" y="1904"/>
              <a:ext cx="29" cy="143"/>
              <a:chOff x="3390" y="1904"/>
              <a:chExt cx="29" cy="143"/>
            </a:xfrm>
          </p:grpSpPr>
          <p:sp>
            <p:nvSpPr>
              <p:cNvPr id="23644" name="Oval 67"/>
              <p:cNvSpPr>
                <a:spLocks noChangeArrowheads="1"/>
              </p:cNvSpPr>
              <p:nvPr/>
            </p:nvSpPr>
            <p:spPr bwMode="auto">
              <a:xfrm>
                <a:off x="3390" y="1904"/>
                <a:ext cx="29" cy="29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rgbClr val="FF0000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000">
                  <a:solidFill>
                    <a:srgbClr val="0000CC"/>
                  </a:solidFill>
                </a:endParaRPr>
              </a:p>
            </p:txBody>
          </p:sp>
          <p:sp>
            <p:nvSpPr>
              <p:cNvPr id="23645" name="Oval 68"/>
              <p:cNvSpPr>
                <a:spLocks noChangeArrowheads="1"/>
              </p:cNvSpPr>
              <p:nvPr/>
            </p:nvSpPr>
            <p:spPr bwMode="auto">
              <a:xfrm>
                <a:off x="3390" y="1962"/>
                <a:ext cx="29" cy="29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rgbClr val="FF0000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000">
                  <a:solidFill>
                    <a:srgbClr val="0000CC"/>
                  </a:solidFill>
                </a:endParaRPr>
              </a:p>
            </p:txBody>
          </p:sp>
          <p:sp>
            <p:nvSpPr>
              <p:cNvPr id="23646" name="Oval 69"/>
              <p:cNvSpPr>
                <a:spLocks noChangeArrowheads="1"/>
              </p:cNvSpPr>
              <p:nvPr/>
            </p:nvSpPr>
            <p:spPr bwMode="auto">
              <a:xfrm>
                <a:off x="3390" y="2018"/>
                <a:ext cx="29" cy="29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rgbClr val="FF0000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000">
                  <a:solidFill>
                    <a:srgbClr val="0000CC"/>
                  </a:solidFill>
                </a:endParaRPr>
              </a:p>
            </p:txBody>
          </p:sp>
        </p:grpSp>
        <p:sp>
          <p:nvSpPr>
            <p:cNvPr id="23643" name="Line 70"/>
            <p:cNvSpPr>
              <a:spLocks noChangeShapeType="1"/>
            </p:cNvSpPr>
            <p:nvPr/>
          </p:nvSpPr>
          <p:spPr bwMode="auto">
            <a:xfrm flipV="1">
              <a:off x="3334" y="1906"/>
              <a:ext cx="141" cy="141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3000">
                <a:solidFill>
                  <a:srgbClr val="0000CC"/>
                </a:solidFill>
              </a:endParaRPr>
            </a:p>
          </p:txBody>
        </p:sp>
      </p:grpSp>
      <p:grpSp>
        <p:nvGrpSpPr>
          <p:cNvPr id="4" name="Group 55"/>
          <p:cNvGrpSpPr>
            <a:grpSpLocks/>
          </p:cNvGrpSpPr>
          <p:nvPr/>
        </p:nvGrpSpPr>
        <p:grpSpPr bwMode="auto">
          <a:xfrm>
            <a:off x="7907338" y="5103813"/>
            <a:ext cx="223837" cy="227012"/>
            <a:chOff x="3334" y="1904"/>
            <a:chExt cx="141" cy="143"/>
          </a:xfrm>
        </p:grpSpPr>
        <p:grpSp>
          <p:nvGrpSpPr>
            <p:cNvPr id="23637" name="Group 56"/>
            <p:cNvGrpSpPr>
              <a:grpSpLocks/>
            </p:cNvGrpSpPr>
            <p:nvPr/>
          </p:nvGrpSpPr>
          <p:grpSpPr bwMode="auto">
            <a:xfrm>
              <a:off x="3390" y="1904"/>
              <a:ext cx="29" cy="143"/>
              <a:chOff x="3390" y="1904"/>
              <a:chExt cx="29" cy="143"/>
            </a:xfrm>
          </p:grpSpPr>
          <p:sp>
            <p:nvSpPr>
              <p:cNvPr id="23639" name="Oval 57"/>
              <p:cNvSpPr>
                <a:spLocks noChangeArrowheads="1"/>
              </p:cNvSpPr>
              <p:nvPr/>
            </p:nvSpPr>
            <p:spPr bwMode="auto">
              <a:xfrm>
                <a:off x="3390" y="1904"/>
                <a:ext cx="29" cy="29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00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3640" name="Oval 58"/>
              <p:cNvSpPr>
                <a:spLocks noChangeArrowheads="1"/>
              </p:cNvSpPr>
              <p:nvPr/>
            </p:nvSpPr>
            <p:spPr bwMode="auto">
              <a:xfrm>
                <a:off x="3390" y="1962"/>
                <a:ext cx="29" cy="29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00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3641" name="Oval 59"/>
              <p:cNvSpPr>
                <a:spLocks noChangeArrowheads="1"/>
              </p:cNvSpPr>
              <p:nvPr/>
            </p:nvSpPr>
            <p:spPr bwMode="auto">
              <a:xfrm>
                <a:off x="3390" y="2018"/>
                <a:ext cx="29" cy="29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00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23638" name="Line 60"/>
            <p:cNvSpPr>
              <a:spLocks noChangeShapeType="1"/>
            </p:cNvSpPr>
            <p:nvPr/>
          </p:nvSpPr>
          <p:spPr bwMode="auto">
            <a:xfrm flipV="1">
              <a:off x="3334" y="1906"/>
              <a:ext cx="141" cy="14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300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6" name="Group 71"/>
          <p:cNvGrpSpPr>
            <a:grpSpLocks/>
          </p:cNvGrpSpPr>
          <p:nvPr/>
        </p:nvGrpSpPr>
        <p:grpSpPr bwMode="auto">
          <a:xfrm>
            <a:off x="2760663" y="1254125"/>
            <a:ext cx="46037" cy="227013"/>
            <a:chOff x="3390" y="1904"/>
            <a:chExt cx="29" cy="143"/>
          </a:xfrm>
        </p:grpSpPr>
        <p:sp>
          <p:nvSpPr>
            <p:cNvPr id="23634" name="Oval 72"/>
            <p:cNvSpPr>
              <a:spLocks noChangeArrowheads="1"/>
            </p:cNvSpPr>
            <p:nvPr/>
          </p:nvSpPr>
          <p:spPr bwMode="auto">
            <a:xfrm>
              <a:off x="3390" y="1904"/>
              <a:ext cx="29" cy="29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3000">
                <a:solidFill>
                  <a:srgbClr val="0000CC"/>
                </a:solidFill>
              </a:endParaRPr>
            </a:p>
          </p:txBody>
        </p:sp>
        <p:sp>
          <p:nvSpPr>
            <p:cNvPr id="23635" name="Oval 73"/>
            <p:cNvSpPr>
              <a:spLocks noChangeArrowheads="1"/>
            </p:cNvSpPr>
            <p:nvPr/>
          </p:nvSpPr>
          <p:spPr bwMode="auto">
            <a:xfrm>
              <a:off x="3390" y="1962"/>
              <a:ext cx="29" cy="29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3000">
                <a:solidFill>
                  <a:srgbClr val="0000CC"/>
                </a:solidFill>
              </a:endParaRPr>
            </a:p>
          </p:txBody>
        </p:sp>
        <p:sp>
          <p:nvSpPr>
            <p:cNvPr id="23636" name="Oval 74"/>
            <p:cNvSpPr>
              <a:spLocks noChangeArrowheads="1"/>
            </p:cNvSpPr>
            <p:nvPr/>
          </p:nvSpPr>
          <p:spPr bwMode="auto">
            <a:xfrm>
              <a:off x="3390" y="2018"/>
              <a:ext cx="29" cy="29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3000">
                <a:solidFill>
                  <a:srgbClr val="0000CC"/>
                </a:solidFill>
              </a:endParaRPr>
            </a:p>
          </p:txBody>
        </p:sp>
      </p:grpSp>
      <p:grpSp>
        <p:nvGrpSpPr>
          <p:cNvPr id="7" name="Group 123"/>
          <p:cNvGrpSpPr>
            <a:grpSpLocks/>
          </p:cNvGrpSpPr>
          <p:nvPr/>
        </p:nvGrpSpPr>
        <p:grpSpPr bwMode="auto">
          <a:xfrm>
            <a:off x="3200400" y="1055688"/>
            <a:ext cx="2616200" cy="579437"/>
            <a:chOff x="2016" y="665"/>
            <a:chExt cx="1648" cy="365"/>
          </a:xfrm>
        </p:grpSpPr>
        <p:sp>
          <p:nvSpPr>
            <p:cNvPr id="23627" name="Text Box 35"/>
            <p:cNvSpPr txBox="1">
              <a:spLocks noChangeArrowheads="1"/>
            </p:cNvSpPr>
            <p:nvPr/>
          </p:nvSpPr>
          <p:spPr bwMode="auto">
            <a:xfrm>
              <a:off x="2016" y="665"/>
              <a:ext cx="1648" cy="365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30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30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3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3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3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sz="3200">
                  <a:solidFill>
                    <a:srgbClr val="0000CC"/>
                  </a:solidFill>
                </a:rPr>
                <a:t> </a:t>
              </a:r>
              <a:r>
                <a:rPr lang="en-US" sz="3200">
                  <a:solidFill>
                    <a:srgbClr val="0000CC"/>
                  </a:solidFill>
                  <a:sym typeface="Symbol" pitchFamily="18" charset="2"/>
                </a:rPr>
                <a:t> </a:t>
              </a:r>
              <a:r>
                <a:rPr lang="en-US" sz="3200">
                  <a:solidFill>
                    <a:srgbClr val="0000CC"/>
                  </a:solidFill>
                </a:rPr>
                <a:t>(a - b)    m</a:t>
              </a:r>
            </a:p>
          </p:txBody>
        </p:sp>
        <p:grpSp>
          <p:nvGrpSpPr>
            <p:cNvPr id="23628" name="Group 75"/>
            <p:cNvGrpSpPr>
              <a:grpSpLocks/>
            </p:cNvGrpSpPr>
            <p:nvPr/>
          </p:nvGrpSpPr>
          <p:grpSpPr bwMode="auto">
            <a:xfrm>
              <a:off x="3122" y="805"/>
              <a:ext cx="141" cy="143"/>
              <a:chOff x="3334" y="1904"/>
              <a:chExt cx="141" cy="143"/>
            </a:xfrm>
          </p:grpSpPr>
          <p:grpSp>
            <p:nvGrpSpPr>
              <p:cNvPr id="23629" name="Group 76"/>
              <p:cNvGrpSpPr>
                <a:grpSpLocks/>
              </p:cNvGrpSpPr>
              <p:nvPr/>
            </p:nvGrpSpPr>
            <p:grpSpPr bwMode="auto">
              <a:xfrm>
                <a:off x="3390" y="1904"/>
                <a:ext cx="29" cy="143"/>
                <a:chOff x="3390" y="1904"/>
                <a:chExt cx="29" cy="143"/>
              </a:xfrm>
            </p:grpSpPr>
            <p:sp>
              <p:nvSpPr>
                <p:cNvPr id="23631" name="Oval 77"/>
                <p:cNvSpPr>
                  <a:spLocks noChangeArrowheads="1"/>
                </p:cNvSpPr>
                <p:nvPr/>
              </p:nvSpPr>
              <p:spPr bwMode="auto">
                <a:xfrm>
                  <a:off x="3390" y="1904"/>
                  <a:ext cx="29" cy="29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solidFill>
                    <a:srgbClr val="99FFCC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3000">
                    <a:solidFill>
                      <a:srgbClr val="0000CC"/>
                    </a:solidFill>
                  </a:endParaRPr>
                </a:p>
              </p:txBody>
            </p:sp>
            <p:sp>
              <p:nvSpPr>
                <p:cNvPr id="23632" name="Oval 78"/>
                <p:cNvSpPr>
                  <a:spLocks noChangeArrowheads="1"/>
                </p:cNvSpPr>
                <p:nvPr/>
              </p:nvSpPr>
              <p:spPr bwMode="auto">
                <a:xfrm>
                  <a:off x="3390" y="1962"/>
                  <a:ext cx="29" cy="29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3000">
                    <a:solidFill>
                      <a:srgbClr val="0000CC"/>
                    </a:solidFill>
                  </a:endParaRPr>
                </a:p>
              </p:txBody>
            </p:sp>
            <p:sp>
              <p:nvSpPr>
                <p:cNvPr id="23633" name="Oval 79"/>
                <p:cNvSpPr>
                  <a:spLocks noChangeArrowheads="1"/>
                </p:cNvSpPr>
                <p:nvPr/>
              </p:nvSpPr>
              <p:spPr bwMode="auto">
                <a:xfrm>
                  <a:off x="3390" y="2018"/>
                  <a:ext cx="29" cy="29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solidFill>
                    <a:srgbClr val="99FFCC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3000">
                    <a:solidFill>
                      <a:srgbClr val="0000CC"/>
                    </a:solidFill>
                  </a:endParaRPr>
                </a:p>
              </p:txBody>
            </p:sp>
          </p:grpSp>
          <p:sp>
            <p:nvSpPr>
              <p:cNvPr id="23630" name="Line 80"/>
              <p:cNvSpPr>
                <a:spLocks noChangeShapeType="1"/>
              </p:cNvSpPr>
              <p:nvPr/>
            </p:nvSpPr>
            <p:spPr bwMode="auto">
              <a:xfrm flipV="1">
                <a:off x="3334" y="1906"/>
                <a:ext cx="141" cy="14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000">
                  <a:solidFill>
                    <a:srgbClr val="0000CC"/>
                  </a:solidFill>
                </a:endParaRPr>
              </a:p>
            </p:txBody>
          </p:sp>
        </p:grpSp>
      </p:grpSp>
      <p:grpSp>
        <p:nvGrpSpPr>
          <p:cNvPr id="10" name="Group 124"/>
          <p:cNvGrpSpPr>
            <a:grpSpLocks/>
          </p:cNvGrpSpPr>
          <p:nvPr/>
        </p:nvGrpSpPr>
        <p:grpSpPr bwMode="auto">
          <a:xfrm>
            <a:off x="957263" y="1624013"/>
            <a:ext cx="2460625" cy="579437"/>
            <a:chOff x="603" y="1023"/>
            <a:chExt cx="1550" cy="365"/>
          </a:xfrm>
        </p:grpSpPr>
        <p:sp>
          <p:nvSpPr>
            <p:cNvPr id="23616" name="Text Box 36"/>
            <p:cNvSpPr txBox="1">
              <a:spLocks noChangeArrowheads="1"/>
            </p:cNvSpPr>
            <p:nvPr/>
          </p:nvSpPr>
          <p:spPr bwMode="auto">
            <a:xfrm>
              <a:off x="603" y="1023"/>
              <a:ext cx="155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0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30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3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3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3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sz="3200">
                  <a:solidFill>
                    <a:srgbClr val="0000CC"/>
                  </a:solidFill>
                </a:rPr>
                <a:t>a   m và b   m</a:t>
              </a:r>
            </a:p>
          </p:txBody>
        </p:sp>
        <p:grpSp>
          <p:nvGrpSpPr>
            <p:cNvPr id="23617" name="Group 81"/>
            <p:cNvGrpSpPr>
              <a:grpSpLocks/>
            </p:cNvGrpSpPr>
            <p:nvPr/>
          </p:nvGrpSpPr>
          <p:grpSpPr bwMode="auto">
            <a:xfrm>
              <a:off x="853" y="1149"/>
              <a:ext cx="29" cy="143"/>
              <a:chOff x="3390" y="1904"/>
              <a:chExt cx="29" cy="143"/>
            </a:xfrm>
          </p:grpSpPr>
          <p:sp>
            <p:nvSpPr>
              <p:cNvPr id="23624" name="Oval 82"/>
              <p:cNvSpPr>
                <a:spLocks noChangeArrowheads="1"/>
              </p:cNvSpPr>
              <p:nvPr/>
            </p:nvSpPr>
            <p:spPr bwMode="auto">
              <a:xfrm>
                <a:off x="3390" y="1904"/>
                <a:ext cx="29" cy="29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000">
                  <a:solidFill>
                    <a:srgbClr val="0000CC"/>
                  </a:solidFill>
                </a:endParaRPr>
              </a:p>
            </p:txBody>
          </p:sp>
          <p:sp>
            <p:nvSpPr>
              <p:cNvPr id="23625" name="Oval 83"/>
              <p:cNvSpPr>
                <a:spLocks noChangeArrowheads="1"/>
              </p:cNvSpPr>
              <p:nvPr/>
            </p:nvSpPr>
            <p:spPr bwMode="auto">
              <a:xfrm>
                <a:off x="3390" y="1962"/>
                <a:ext cx="29" cy="29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000">
                  <a:solidFill>
                    <a:srgbClr val="0000CC"/>
                  </a:solidFill>
                </a:endParaRPr>
              </a:p>
            </p:txBody>
          </p:sp>
          <p:sp>
            <p:nvSpPr>
              <p:cNvPr id="23626" name="Oval 84"/>
              <p:cNvSpPr>
                <a:spLocks noChangeArrowheads="1"/>
              </p:cNvSpPr>
              <p:nvPr/>
            </p:nvSpPr>
            <p:spPr bwMode="auto">
              <a:xfrm>
                <a:off x="3390" y="2018"/>
                <a:ext cx="29" cy="29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rgbClr val="99FFCC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000">
                  <a:solidFill>
                    <a:srgbClr val="0000CC"/>
                  </a:solidFill>
                </a:endParaRPr>
              </a:p>
            </p:txBody>
          </p:sp>
        </p:grpSp>
        <p:grpSp>
          <p:nvGrpSpPr>
            <p:cNvPr id="23618" name="Group 85"/>
            <p:cNvGrpSpPr>
              <a:grpSpLocks/>
            </p:cNvGrpSpPr>
            <p:nvPr/>
          </p:nvGrpSpPr>
          <p:grpSpPr bwMode="auto">
            <a:xfrm>
              <a:off x="1681" y="1152"/>
              <a:ext cx="141" cy="143"/>
              <a:chOff x="3334" y="1904"/>
              <a:chExt cx="141" cy="143"/>
            </a:xfrm>
          </p:grpSpPr>
          <p:grpSp>
            <p:nvGrpSpPr>
              <p:cNvPr id="23619" name="Group 86"/>
              <p:cNvGrpSpPr>
                <a:grpSpLocks/>
              </p:cNvGrpSpPr>
              <p:nvPr/>
            </p:nvGrpSpPr>
            <p:grpSpPr bwMode="auto">
              <a:xfrm>
                <a:off x="3390" y="1904"/>
                <a:ext cx="29" cy="143"/>
                <a:chOff x="3390" y="1904"/>
                <a:chExt cx="29" cy="143"/>
              </a:xfrm>
            </p:grpSpPr>
            <p:sp>
              <p:nvSpPr>
                <p:cNvPr id="23621" name="Oval 87"/>
                <p:cNvSpPr>
                  <a:spLocks noChangeArrowheads="1"/>
                </p:cNvSpPr>
                <p:nvPr/>
              </p:nvSpPr>
              <p:spPr bwMode="auto">
                <a:xfrm>
                  <a:off x="3390" y="1904"/>
                  <a:ext cx="29" cy="29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3000">
                    <a:solidFill>
                      <a:srgbClr val="0000CC"/>
                    </a:solidFill>
                  </a:endParaRPr>
                </a:p>
              </p:txBody>
            </p:sp>
            <p:sp>
              <p:nvSpPr>
                <p:cNvPr id="23622" name="Oval 88"/>
                <p:cNvSpPr>
                  <a:spLocks noChangeArrowheads="1"/>
                </p:cNvSpPr>
                <p:nvPr/>
              </p:nvSpPr>
              <p:spPr bwMode="auto">
                <a:xfrm>
                  <a:off x="3390" y="1962"/>
                  <a:ext cx="29" cy="29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3000">
                    <a:solidFill>
                      <a:srgbClr val="0000CC"/>
                    </a:solidFill>
                  </a:endParaRPr>
                </a:p>
              </p:txBody>
            </p:sp>
            <p:sp>
              <p:nvSpPr>
                <p:cNvPr id="23623" name="Oval 89"/>
                <p:cNvSpPr>
                  <a:spLocks noChangeArrowheads="1"/>
                </p:cNvSpPr>
                <p:nvPr/>
              </p:nvSpPr>
              <p:spPr bwMode="auto">
                <a:xfrm>
                  <a:off x="3390" y="2018"/>
                  <a:ext cx="29" cy="29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3000">
                    <a:solidFill>
                      <a:srgbClr val="0000CC"/>
                    </a:solidFill>
                  </a:endParaRPr>
                </a:p>
              </p:txBody>
            </p:sp>
          </p:grpSp>
          <p:sp>
            <p:nvSpPr>
              <p:cNvPr id="23620" name="Line 90"/>
              <p:cNvSpPr>
                <a:spLocks noChangeShapeType="1"/>
              </p:cNvSpPr>
              <p:nvPr/>
            </p:nvSpPr>
            <p:spPr bwMode="auto">
              <a:xfrm flipV="1">
                <a:off x="3334" y="1906"/>
                <a:ext cx="141" cy="14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000">
                  <a:solidFill>
                    <a:srgbClr val="0000CC"/>
                  </a:solidFill>
                </a:endParaRPr>
              </a:p>
            </p:txBody>
          </p:sp>
        </p:grpSp>
      </p:grpSp>
      <p:grpSp>
        <p:nvGrpSpPr>
          <p:cNvPr id="14" name="Group 91"/>
          <p:cNvGrpSpPr>
            <a:grpSpLocks/>
          </p:cNvGrpSpPr>
          <p:nvPr/>
        </p:nvGrpSpPr>
        <p:grpSpPr bwMode="auto">
          <a:xfrm>
            <a:off x="4956175" y="1831975"/>
            <a:ext cx="223838" cy="227013"/>
            <a:chOff x="3334" y="1904"/>
            <a:chExt cx="141" cy="143"/>
          </a:xfrm>
        </p:grpSpPr>
        <p:grpSp>
          <p:nvGrpSpPr>
            <p:cNvPr id="23611" name="Group 92"/>
            <p:cNvGrpSpPr>
              <a:grpSpLocks/>
            </p:cNvGrpSpPr>
            <p:nvPr/>
          </p:nvGrpSpPr>
          <p:grpSpPr bwMode="auto">
            <a:xfrm>
              <a:off x="3390" y="1904"/>
              <a:ext cx="29" cy="143"/>
              <a:chOff x="3390" y="1904"/>
              <a:chExt cx="29" cy="143"/>
            </a:xfrm>
          </p:grpSpPr>
          <p:sp>
            <p:nvSpPr>
              <p:cNvPr id="23613" name="Oval 93"/>
              <p:cNvSpPr>
                <a:spLocks noChangeArrowheads="1"/>
              </p:cNvSpPr>
              <p:nvPr/>
            </p:nvSpPr>
            <p:spPr bwMode="auto">
              <a:xfrm>
                <a:off x="3390" y="1904"/>
                <a:ext cx="29" cy="29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rgbClr val="FF0000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000">
                  <a:solidFill>
                    <a:srgbClr val="0000CC"/>
                  </a:solidFill>
                </a:endParaRPr>
              </a:p>
            </p:txBody>
          </p:sp>
          <p:sp>
            <p:nvSpPr>
              <p:cNvPr id="23614" name="Oval 94"/>
              <p:cNvSpPr>
                <a:spLocks noChangeArrowheads="1"/>
              </p:cNvSpPr>
              <p:nvPr/>
            </p:nvSpPr>
            <p:spPr bwMode="auto">
              <a:xfrm>
                <a:off x="3390" y="1962"/>
                <a:ext cx="29" cy="29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rgbClr val="FF0000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000">
                  <a:solidFill>
                    <a:srgbClr val="0000CC"/>
                  </a:solidFill>
                </a:endParaRPr>
              </a:p>
            </p:txBody>
          </p:sp>
          <p:sp>
            <p:nvSpPr>
              <p:cNvPr id="23615" name="Oval 95"/>
              <p:cNvSpPr>
                <a:spLocks noChangeArrowheads="1"/>
              </p:cNvSpPr>
              <p:nvPr/>
            </p:nvSpPr>
            <p:spPr bwMode="auto">
              <a:xfrm>
                <a:off x="3390" y="2018"/>
                <a:ext cx="29" cy="29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rgbClr val="FF0000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000">
                  <a:solidFill>
                    <a:srgbClr val="0000CC"/>
                  </a:solidFill>
                </a:endParaRPr>
              </a:p>
            </p:txBody>
          </p:sp>
        </p:grpSp>
        <p:sp>
          <p:nvSpPr>
            <p:cNvPr id="23612" name="Line 96"/>
            <p:cNvSpPr>
              <a:spLocks noChangeShapeType="1"/>
            </p:cNvSpPr>
            <p:nvPr/>
          </p:nvSpPr>
          <p:spPr bwMode="auto">
            <a:xfrm flipV="1">
              <a:off x="3334" y="1906"/>
              <a:ext cx="141" cy="141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3000">
                <a:solidFill>
                  <a:srgbClr val="0000CC"/>
                </a:solidFill>
              </a:endParaRPr>
            </a:p>
          </p:txBody>
        </p:sp>
      </p:grpSp>
      <p:sp>
        <p:nvSpPr>
          <p:cNvPr id="41057" name="Text Box 97"/>
          <p:cNvSpPr txBox="1">
            <a:spLocks noChangeArrowheads="1"/>
          </p:cNvSpPr>
          <p:nvPr/>
        </p:nvSpPr>
        <p:spPr bwMode="auto">
          <a:xfrm>
            <a:off x="457200" y="2422525"/>
            <a:ext cx="86868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>
                <a:solidFill>
                  <a:srgbClr val="FF0000"/>
                </a:solidFill>
              </a:rPr>
              <a:t>Không tính tổng, hiệu, xét xem các tổng, </a:t>
            </a:r>
            <a:r>
              <a:rPr lang="en-US" smtClean="0">
                <a:solidFill>
                  <a:srgbClr val="FF0000"/>
                </a:solidFill>
              </a:rPr>
              <a:t>các </a:t>
            </a:r>
            <a:r>
              <a:rPr lang="en-US">
                <a:solidFill>
                  <a:srgbClr val="FF0000"/>
                </a:solidFill>
              </a:rPr>
              <a:t>hiệu sau có chia hết cho 8 không</a:t>
            </a:r>
            <a:r>
              <a:rPr lang="en-US" smtClean="0">
                <a:solidFill>
                  <a:srgbClr val="FF0000"/>
                </a:solidFill>
              </a:rPr>
              <a:t>?</a:t>
            </a:r>
            <a:endParaRPr lang="en-US">
              <a:solidFill>
                <a:srgbClr val="FF0000"/>
              </a:solidFill>
            </a:endParaRPr>
          </a:p>
        </p:txBody>
      </p:sp>
      <p:grpSp>
        <p:nvGrpSpPr>
          <p:cNvPr id="16" name="Group 99"/>
          <p:cNvGrpSpPr>
            <a:grpSpLocks/>
          </p:cNvGrpSpPr>
          <p:nvPr/>
        </p:nvGrpSpPr>
        <p:grpSpPr bwMode="auto">
          <a:xfrm>
            <a:off x="2454275" y="3735388"/>
            <a:ext cx="46038" cy="227012"/>
            <a:chOff x="3390" y="1904"/>
            <a:chExt cx="29" cy="143"/>
          </a:xfrm>
        </p:grpSpPr>
        <p:sp>
          <p:nvSpPr>
            <p:cNvPr id="23608" name="Oval 100"/>
            <p:cNvSpPr>
              <a:spLocks noChangeArrowheads="1"/>
            </p:cNvSpPr>
            <p:nvPr/>
          </p:nvSpPr>
          <p:spPr bwMode="auto">
            <a:xfrm>
              <a:off x="3390" y="1904"/>
              <a:ext cx="29" cy="29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300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3609" name="Oval 101"/>
            <p:cNvSpPr>
              <a:spLocks noChangeArrowheads="1"/>
            </p:cNvSpPr>
            <p:nvPr/>
          </p:nvSpPr>
          <p:spPr bwMode="auto">
            <a:xfrm>
              <a:off x="3390" y="1962"/>
              <a:ext cx="29" cy="29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300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3610" name="Oval 102"/>
            <p:cNvSpPr>
              <a:spLocks noChangeArrowheads="1"/>
            </p:cNvSpPr>
            <p:nvPr/>
          </p:nvSpPr>
          <p:spPr bwMode="auto">
            <a:xfrm>
              <a:off x="3390" y="2018"/>
              <a:ext cx="29" cy="29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300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7" name="Group 103"/>
          <p:cNvGrpSpPr>
            <a:grpSpLocks/>
          </p:cNvGrpSpPr>
          <p:nvPr/>
        </p:nvGrpSpPr>
        <p:grpSpPr bwMode="auto">
          <a:xfrm>
            <a:off x="2444750" y="4419600"/>
            <a:ext cx="46038" cy="227013"/>
            <a:chOff x="3390" y="1904"/>
            <a:chExt cx="29" cy="143"/>
          </a:xfrm>
        </p:grpSpPr>
        <p:sp>
          <p:nvSpPr>
            <p:cNvPr id="23605" name="Oval 104"/>
            <p:cNvSpPr>
              <a:spLocks noChangeArrowheads="1"/>
            </p:cNvSpPr>
            <p:nvPr/>
          </p:nvSpPr>
          <p:spPr bwMode="auto">
            <a:xfrm>
              <a:off x="3390" y="1904"/>
              <a:ext cx="29" cy="29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300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3606" name="Oval 105"/>
            <p:cNvSpPr>
              <a:spLocks noChangeArrowheads="1"/>
            </p:cNvSpPr>
            <p:nvPr/>
          </p:nvSpPr>
          <p:spPr bwMode="auto">
            <a:xfrm>
              <a:off x="3390" y="1962"/>
              <a:ext cx="29" cy="29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300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3607" name="Oval 106"/>
            <p:cNvSpPr>
              <a:spLocks noChangeArrowheads="1"/>
            </p:cNvSpPr>
            <p:nvPr/>
          </p:nvSpPr>
          <p:spPr bwMode="auto">
            <a:xfrm>
              <a:off x="3390" y="2018"/>
              <a:ext cx="29" cy="29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300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8" name="Group 107"/>
          <p:cNvGrpSpPr>
            <a:grpSpLocks/>
          </p:cNvGrpSpPr>
          <p:nvPr/>
        </p:nvGrpSpPr>
        <p:grpSpPr bwMode="auto">
          <a:xfrm>
            <a:off x="3311525" y="5126038"/>
            <a:ext cx="46038" cy="227012"/>
            <a:chOff x="3390" y="1904"/>
            <a:chExt cx="29" cy="143"/>
          </a:xfrm>
        </p:grpSpPr>
        <p:sp>
          <p:nvSpPr>
            <p:cNvPr id="23602" name="Oval 108"/>
            <p:cNvSpPr>
              <a:spLocks noChangeArrowheads="1"/>
            </p:cNvSpPr>
            <p:nvPr/>
          </p:nvSpPr>
          <p:spPr bwMode="auto">
            <a:xfrm>
              <a:off x="3390" y="1904"/>
              <a:ext cx="29" cy="29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300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3603" name="Oval 109"/>
            <p:cNvSpPr>
              <a:spLocks noChangeArrowheads="1"/>
            </p:cNvSpPr>
            <p:nvPr/>
          </p:nvSpPr>
          <p:spPr bwMode="auto">
            <a:xfrm>
              <a:off x="3390" y="1962"/>
              <a:ext cx="29" cy="29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300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3604" name="Oval 110"/>
            <p:cNvSpPr>
              <a:spLocks noChangeArrowheads="1"/>
            </p:cNvSpPr>
            <p:nvPr/>
          </p:nvSpPr>
          <p:spPr bwMode="auto">
            <a:xfrm>
              <a:off x="3390" y="2018"/>
              <a:ext cx="29" cy="29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300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9" name="Group 111"/>
          <p:cNvGrpSpPr>
            <a:grpSpLocks/>
          </p:cNvGrpSpPr>
          <p:nvPr/>
        </p:nvGrpSpPr>
        <p:grpSpPr bwMode="auto">
          <a:xfrm>
            <a:off x="7305675" y="3709988"/>
            <a:ext cx="223838" cy="227012"/>
            <a:chOff x="3334" y="1904"/>
            <a:chExt cx="141" cy="143"/>
          </a:xfrm>
        </p:grpSpPr>
        <p:grpSp>
          <p:nvGrpSpPr>
            <p:cNvPr id="23597" name="Group 112"/>
            <p:cNvGrpSpPr>
              <a:grpSpLocks/>
            </p:cNvGrpSpPr>
            <p:nvPr/>
          </p:nvGrpSpPr>
          <p:grpSpPr bwMode="auto">
            <a:xfrm>
              <a:off x="3390" y="1904"/>
              <a:ext cx="29" cy="143"/>
              <a:chOff x="3390" y="1904"/>
              <a:chExt cx="29" cy="143"/>
            </a:xfrm>
          </p:grpSpPr>
          <p:sp>
            <p:nvSpPr>
              <p:cNvPr id="23599" name="Oval 113"/>
              <p:cNvSpPr>
                <a:spLocks noChangeArrowheads="1"/>
              </p:cNvSpPr>
              <p:nvPr/>
            </p:nvSpPr>
            <p:spPr bwMode="auto">
              <a:xfrm>
                <a:off x="3390" y="1904"/>
                <a:ext cx="29" cy="29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00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3600" name="Oval 114"/>
              <p:cNvSpPr>
                <a:spLocks noChangeArrowheads="1"/>
              </p:cNvSpPr>
              <p:nvPr/>
            </p:nvSpPr>
            <p:spPr bwMode="auto">
              <a:xfrm>
                <a:off x="3390" y="1962"/>
                <a:ext cx="29" cy="29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00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3601" name="Oval 115"/>
              <p:cNvSpPr>
                <a:spLocks noChangeArrowheads="1"/>
              </p:cNvSpPr>
              <p:nvPr/>
            </p:nvSpPr>
            <p:spPr bwMode="auto">
              <a:xfrm>
                <a:off x="3390" y="2018"/>
                <a:ext cx="29" cy="29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00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23598" name="Line 116"/>
            <p:cNvSpPr>
              <a:spLocks noChangeShapeType="1"/>
            </p:cNvSpPr>
            <p:nvPr/>
          </p:nvSpPr>
          <p:spPr bwMode="auto">
            <a:xfrm flipV="1">
              <a:off x="3334" y="1906"/>
              <a:ext cx="141" cy="14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300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1" name="Group 117"/>
          <p:cNvGrpSpPr>
            <a:grpSpLocks/>
          </p:cNvGrpSpPr>
          <p:nvPr/>
        </p:nvGrpSpPr>
        <p:grpSpPr bwMode="auto">
          <a:xfrm>
            <a:off x="7302500" y="4364038"/>
            <a:ext cx="223838" cy="227012"/>
            <a:chOff x="3334" y="1904"/>
            <a:chExt cx="141" cy="143"/>
          </a:xfrm>
        </p:grpSpPr>
        <p:grpSp>
          <p:nvGrpSpPr>
            <p:cNvPr id="23592" name="Group 118"/>
            <p:cNvGrpSpPr>
              <a:grpSpLocks/>
            </p:cNvGrpSpPr>
            <p:nvPr/>
          </p:nvGrpSpPr>
          <p:grpSpPr bwMode="auto">
            <a:xfrm>
              <a:off x="3390" y="1904"/>
              <a:ext cx="29" cy="143"/>
              <a:chOff x="3390" y="1904"/>
              <a:chExt cx="29" cy="143"/>
            </a:xfrm>
          </p:grpSpPr>
          <p:sp>
            <p:nvSpPr>
              <p:cNvPr id="23594" name="Oval 119"/>
              <p:cNvSpPr>
                <a:spLocks noChangeArrowheads="1"/>
              </p:cNvSpPr>
              <p:nvPr/>
            </p:nvSpPr>
            <p:spPr bwMode="auto">
              <a:xfrm>
                <a:off x="3390" y="1904"/>
                <a:ext cx="29" cy="29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00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3595" name="Oval 120"/>
              <p:cNvSpPr>
                <a:spLocks noChangeArrowheads="1"/>
              </p:cNvSpPr>
              <p:nvPr/>
            </p:nvSpPr>
            <p:spPr bwMode="auto">
              <a:xfrm>
                <a:off x="3390" y="1962"/>
                <a:ext cx="29" cy="29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00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3596" name="Oval 121"/>
              <p:cNvSpPr>
                <a:spLocks noChangeArrowheads="1"/>
              </p:cNvSpPr>
              <p:nvPr/>
            </p:nvSpPr>
            <p:spPr bwMode="auto">
              <a:xfrm>
                <a:off x="3390" y="2018"/>
                <a:ext cx="29" cy="29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00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23593" name="Line 122"/>
            <p:cNvSpPr>
              <a:spLocks noChangeShapeType="1"/>
            </p:cNvSpPr>
            <p:nvPr/>
          </p:nvSpPr>
          <p:spPr bwMode="auto">
            <a:xfrm flipV="1">
              <a:off x="3334" y="1906"/>
              <a:ext cx="141" cy="14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300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38465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9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9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56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"/>
                                        <p:tgtEl>
                                          <p:spTgt spid="409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400" fill="hold"/>
                                        <p:tgtEl>
                                          <p:spTgt spid="409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400" fill="hold"/>
                                        <p:tgtEl>
                                          <p:spTgt spid="409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09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09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09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09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09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09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0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7" dur="2000"/>
                                        <p:tgtEl>
                                          <p:spTgt spid="40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09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409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09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3" dur="500"/>
                                        <p:tgtEl>
                                          <p:spTgt spid="410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4" dur="500"/>
                                        <p:tgtEl>
                                          <p:spTgt spid="410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500"/>
                                        <p:tgtEl>
                                          <p:spTgt spid="410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4550"/>
                            </p:stCondLst>
                            <p:childTnLst>
                              <p:par>
                                <p:cTn id="87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0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410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0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5550"/>
                            </p:stCondLst>
                            <p:childTnLst>
                              <p:par>
                                <p:cTn id="98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0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410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0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6550"/>
                            </p:stCondLst>
                            <p:childTnLst>
                              <p:par>
                                <p:cTn id="10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410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410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7050"/>
                            </p:stCondLst>
                            <p:childTnLst>
                              <p:par>
                                <p:cTn id="114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410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410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41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 nodeType="afterGroup">
                            <p:stCondLst>
                              <p:cond delay="8050"/>
                            </p:stCondLst>
                            <p:childTnLst>
                              <p:par>
                                <p:cTn id="120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2" dur="500"/>
                                        <p:tgtEl>
                                          <p:spTgt spid="41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 nodeType="afterGroup">
                            <p:stCondLst>
                              <p:cond delay="8550"/>
                            </p:stCondLst>
                            <p:childTnLst>
                              <p:par>
                                <p:cTn id="12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410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410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 nodeType="afterGroup">
                            <p:stCondLst>
                              <p:cond delay="9050"/>
                            </p:stCondLst>
                            <p:childTnLst>
                              <p:par>
                                <p:cTn id="129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2000"/>
                                        <p:tgtEl>
                                          <p:spTgt spid="410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2000" fill="hold"/>
                                        <p:tgtEl>
                                          <p:spTgt spid="410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2000" fill="hold"/>
                                        <p:tgtEl>
                                          <p:spTgt spid="410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2000" fill="hold"/>
                                        <p:tgtEl>
                                          <p:spTgt spid="410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 nodeType="afterGroup">
                            <p:stCondLst>
                              <p:cond delay="11050"/>
                            </p:stCondLst>
                            <p:childTnLst>
                              <p:par>
                                <p:cTn id="136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410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410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 nodeType="afterGroup">
                            <p:stCondLst>
                              <p:cond delay="11550"/>
                            </p:stCondLst>
                            <p:childTnLst>
                              <p:par>
                                <p:cTn id="14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1000"/>
                                        <p:tgtEl>
                                          <p:spTgt spid="410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410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410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 nodeType="afterGroup">
                            <p:stCondLst>
                              <p:cond delay="12550"/>
                            </p:stCondLst>
                            <p:childTnLst>
                              <p:par>
                                <p:cTn id="147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410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410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4100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2" dur="1000"/>
                                        <p:tgtEl>
                                          <p:spTgt spid="41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 nodeType="afterGroup">
                            <p:stCondLst>
                              <p:cond delay="13900"/>
                            </p:stCondLst>
                            <p:childTnLst>
                              <p:par>
                                <p:cTn id="154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1000"/>
                                        <p:tgtEl>
                                          <p:spTgt spid="410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410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41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 nodeType="afterGroup">
                            <p:stCondLst>
                              <p:cond delay="14900"/>
                            </p:stCondLst>
                            <p:childTnLst>
                              <p:par>
                                <p:cTn id="160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410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410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410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410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 nodeType="afterGroup">
                            <p:stCondLst>
                              <p:cond delay="15900"/>
                            </p:stCondLst>
                            <p:childTnLst>
                              <p:par>
                                <p:cTn id="167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410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500" fill="hold"/>
                                        <p:tgtEl>
                                          <p:spTgt spid="410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500" fill="hold"/>
                                        <p:tgtEl>
                                          <p:spTgt spid="410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410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3" dur="500"/>
                                        <p:tgtEl>
                                          <p:spTgt spid="41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 nodeType="afterGroup">
                            <p:stCondLst>
                              <p:cond delay="16400"/>
                            </p:stCondLst>
                            <p:childTnLst>
                              <p:par>
                                <p:cTn id="175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7" dur="1000" fill="hold"/>
                                        <p:tgtEl>
                                          <p:spTgt spid="410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8" dur="1000" fill="hold"/>
                                        <p:tgtEl>
                                          <p:spTgt spid="410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 nodeType="afterGroup">
                            <p:stCondLst>
                              <p:cond delay="17400"/>
                            </p:stCondLst>
                            <p:childTnLst>
                              <p:par>
                                <p:cTn id="180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1000"/>
                                        <p:tgtEl>
                                          <p:spTgt spid="410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410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410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1000" fill="hold"/>
                                        <p:tgtEl>
                                          <p:spTgt spid="410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6" presetID="19" presetClass="entr" presetSubtype="10" repeatCount="indefinite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8" dur="5000" fill="hold"/>
                                        <p:tgtEl>
                                          <p:spTgt spid="410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5000" fill="hold"/>
                                        <p:tgtEl>
                                          <p:spTgt spid="410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0" presetID="19" presetClass="entr" presetSubtype="10" repeatCount="indefinite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2" dur="5000" fill="hold"/>
                                        <p:tgtEl>
                                          <p:spTgt spid="410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5000" fill="hold"/>
                                        <p:tgtEl>
                                          <p:spTgt spid="410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4" presetID="19" presetClass="entr" presetSubtype="10" repeatCount="indefinite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6" dur="5000" fill="hold"/>
                                        <p:tgtEl>
                                          <p:spTgt spid="410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5000" fill="hold"/>
                                        <p:tgtEl>
                                          <p:spTgt spid="410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 nodeType="clickPar">
                      <p:stCondLst>
                        <p:cond delay="indefinite"/>
                      </p:stCondLst>
                      <p:childTnLst>
                        <p:par>
                          <p:cTn id="1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0" presetID="3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1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10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2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108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200" decel="100000"/>
                                        <p:tgtEl>
                                          <p:spTgt spid="410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200" decel="100000"/>
                                        <p:tgtEl>
                                          <p:spTgt spid="410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10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10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09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1" dur="770" decel="100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2" dur="770" decel="100000"/>
                                        <p:tgtEl>
                                          <p:spTgt spid="1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14" dur="77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1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6" dur="77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 nodeType="clickPar">
                      <p:stCondLst>
                        <p:cond delay="indefinite"/>
                      </p:stCondLst>
                      <p:childTnLst>
                        <p:par>
                          <p:cTn id="2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0" presetID="53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1" dur="1000"/>
                                        <p:tgtEl>
                                          <p:spTgt spid="410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1000"/>
                                        <p:tgtEl>
                                          <p:spTgt spid="410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3" dur="1000"/>
                                        <p:tgtEl>
                                          <p:spTgt spid="410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6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9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 nodeType="clickPar">
                      <p:stCondLst>
                        <p:cond delay="indefinite"/>
                      </p:stCondLst>
                      <p:childTnLst>
                        <p:par>
                          <p:cTn id="2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4" presetID="58" presetClass="exit" presetSubtype="0" decel="10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235" dur="1000"/>
                                        <p:tgtEl>
                                          <p:spTgt spid="410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2.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1000"/>
                                        <p:tgtEl>
                                          <p:spTgt spid="410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*0.0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1000"/>
                                        <p:tgtEl>
                                          <p:spTgt spid="410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8" dur="1000"/>
                                        <p:tgtEl>
                                          <p:spTgt spid="410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h+1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9" dur="1000"/>
                                        <p:tgtEl>
                                          <p:spTgt spid="410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42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6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 nodeType="clickPar">
                      <p:stCondLst>
                        <p:cond delay="indefinite"/>
                      </p:stCondLst>
                      <p:childTnLst>
                        <p:par>
                          <p:cTn id="2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9" presetID="18" presetClass="exit" presetSubtype="1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250" dur="1000"/>
                                        <p:tgtEl>
                                          <p:spTgt spid="410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53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7" dur="9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9" fill="hold" nodeType="clickPar">
                      <p:stCondLst>
                        <p:cond delay="indefinite"/>
                      </p:stCondLst>
                      <p:childTnLst>
                        <p:par>
                          <p:cTn id="2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1" presetID="58" presetClass="exit" presetSubtype="0" decel="10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2" dur="500"/>
                                        <p:tgtEl>
                                          <p:spTgt spid="410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2.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3" dur="500"/>
                                        <p:tgtEl>
                                          <p:spTgt spid="410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*0.0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4" dur="500"/>
                                        <p:tgtEl>
                                          <p:spTgt spid="410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5" dur="500"/>
                                        <p:tgtEl>
                                          <p:spTgt spid="41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h+1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6" dur="500"/>
                                        <p:tgtEl>
                                          <p:spTgt spid="410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9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4" fill="hold" nodeType="clickPar">
                      <p:stCondLst>
                        <p:cond delay="indefinite"/>
                      </p:stCondLst>
                      <p:childTnLst>
                        <p:par>
                          <p:cTn id="2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6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8" dur="1000"/>
                                        <p:tgtEl>
                                          <p:spTgt spid="410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9" dur="1000" fill="hold"/>
                                        <p:tgtEl>
                                          <p:spTgt spid="410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0" dur="900" decel="100000" fill="hold"/>
                                        <p:tgtEl>
                                          <p:spTgt spid="410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10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2" fill="hold" nodeType="clickPar">
                      <p:stCondLst>
                        <p:cond delay="indefinite"/>
                      </p:stCondLst>
                      <p:childTnLst>
                        <p:par>
                          <p:cTn id="2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6" dur="1000"/>
                                        <p:tgtEl>
                                          <p:spTgt spid="410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7" dur="1000" fill="hold"/>
                                        <p:tgtEl>
                                          <p:spTgt spid="410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8" dur="1000" fill="hold"/>
                                        <p:tgtEl>
                                          <p:spTgt spid="410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9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2" dur="500"/>
                                        <p:tgtEl>
                                          <p:spTgt spid="41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9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6" dur="500" fill="hold"/>
                                        <p:tgtEl>
                                          <p:spTgt spid="410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7" dur="500" fill="hold"/>
                                        <p:tgtEl>
                                          <p:spTgt spid="410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8" fill="hold" nodeType="clickPar">
                      <p:stCondLst>
                        <p:cond delay="indefinite"/>
                      </p:stCondLst>
                      <p:childTnLst>
                        <p:par>
                          <p:cTn id="2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0" presetID="5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1" dur="770" accel="100000">
                                          <p:stCondLst>
                                            <p:cond delay="1230"/>
                                          </p:stCondLst>
                                        </p:cTn>
                                        <p:tgtEl>
                                          <p:spTgt spid="4109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2" dur="770" accel="100000">
                                          <p:stCondLst>
                                            <p:cond delay="1230"/>
                                          </p:stCondLst>
                                        </p:cTn>
                                        <p:tgtEl>
                                          <p:spTgt spid="41092"/>
                                        </p:tgtEl>
                                      </p:cBhvr>
                                      <p:from x="200000" y="450000"/>
                                      <p:to x="10000" y="10000"/>
                                    </p:animScale>
                                    <p:animScale>
                                      <p:cBhvr>
                                        <p:cTn id="303" dur="1230" decel="100000"/>
                                        <p:tgtEl>
                                          <p:spTgt spid="41092"/>
                                        </p:tgtEl>
                                      </p:cBhvr>
                                      <p:from x="100000" y="100000"/>
                                      <p:to x="200000" y="450000"/>
                                    </p:animScale>
                                    <p:anim from="(ppt_x)" to="(0.5)" calcmode="lin" valueType="num">
                                      <p:cBhvr>
                                        <p:cTn id="304" dur="1230" decel="100000"/>
                                        <p:tgtEl>
                                          <p:spTgt spid="410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0.5)" to="(0.5)" calcmode="lin" valueType="num">
                                      <p:cBhvr>
                                        <p:cTn id="305" dur="770">
                                          <p:stCondLst>
                                            <p:cond delay="1230"/>
                                          </p:stCondLst>
                                        </p:cTn>
                                        <p:tgtEl>
                                          <p:spTgt spid="410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ppt_y)" to="(ppt_y+0.4)" calcmode="lin" valueType="num">
                                      <p:cBhvr>
                                        <p:cTn id="306" dur="1230" decel="100000"/>
                                        <p:tgtEl>
                                          <p:spTgt spid="410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 from="(ppt_y)" to="(ppt_y)" calcmode="lin" valueType="num">
                                      <p:cBhvr>
                                        <p:cTn id="307" dur="770">
                                          <p:stCondLst>
                                            <p:cond delay="1230"/>
                                          </p:stCondLst>
                                        </p:cTn>
                                        <p:tgtEl>
                                          <p:spTgt spid="410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9" fill="hold" nodeType="clickPar">
                      <p:stCondLst>
                        <p:cond delay="indefinite"/>
                      </p:stCondLst>
                      <p:childTnLst>
                        <p:par>
                          <p:cTn id="3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1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13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14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92" grpId="0" animBg="1"/>
      <p:bldP spid="41092" grpId="1" animBg="1"/>
      <p:bldP spid="41091" grpId="0" animBg="1"/>
      <p:bldP spid="41091" grpId="1" animBg="1"/>
      <p:bldP spid="41090" grpId="0" animBg="1"/>
      <p:bldP spid="41090" grpId="1" animBg="1"/>
      <p:bldP spid="41090" grpId="2" animBg="1"/>
      <p:bldP spid="41089" grpId="0" animBg="1"/>
      <p:bldP spid="41089" grpId="1" animBg="1"/>
      <p:bldP spid="41088" grpId="0" animBg="1"/>
      <p:bldP spid="41088" grpId="1" animBg="1"/>
      <p:bldP spid="41085" grpId="0" animBg="1"/>
      <p:bldP spid="41085" grpId="1" animBg="1"/>
      <p:bldP spid="41085" grpId="2" animBg="1"/>
      <p:bldP spid="41013" grpId="0"/>
      <p:bldP spid="40993" grpId="0"/>
      <p:bldP spid="40994" grpId="0"/>
      <p:bldP spid="40997" grpId="0"/>
      <p:bldP spid="40998" grpId="0"/>
      <p:bldP spid="41000" grpId="0"/>
      <p:bldP spid="40999" grpId="0"/>
      <p:bldP spid="41001" grpId="0"/>
      <p:bldP spid="41002" grpId="0"/>
      <p:bldP spid="41003" grpId="0"/>
      <p:bldP spid="41004" grpId="0"/>
      <p:bldP spid="41005" grpId="0"/>
      <p:bldP spid="41006" grpId="0"/>
      <p:bldP spid="41007" grpId="0"/>
      <p:bldP spid="41008" grpId="0"/>
      <p:bldP spid="41009" grpId="0"/>
      <p:bldP spid="41011" grpId="0"/>
      <p:bldP spid="41014" grpId="0"/>
      <p:bldP spid="4105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99" name="Text Box 35"/>
          <p:cNvSpPr txBox="1">
            <a:spLocks noChangeArrowheads="1"/>
          </p:cNvSpPr>
          <p:nvPr/>
        </p:nvSpPr>
        <p:spPr bwMode="auto">
          <a:xfrm>
            <a:off x="2386013" y="1233534"/>
            <a:ext cx="808037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>
                <a:solidFill>
                  <a:srgbClr val="0000CC"/>
                </a:solidFill>
              </a:rPr>
              <a:t>15</a:t>
            </a:r>
          </a:p>
        </p:txBody>
      </p:sp>
      <p:sp>
        <p:nvSpPr>
          <p:cNvPr id="11300" name="Text Box 36"/>
          <p:cNvSpPr txBox="1">
            <a:spLocks noChangeArrowheads="1"/>
          </p:cNvSpPr>
          <p:nvPr/>
        </p:nvSpPr>
        <p:spPr bwMode="auto">
          <a:xfrm>
            <a:off x="4170363" y="2205084"/>
            <a:ext cx="18161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>
                <a:solidFill>
                  <a:srgbClr val="0000CC"/>
                </a:solidFill>
              </a:rPr>
              <a:t>11     3</a:t>
            </a:r>
          </a:p>
        </p:txBody>
      </p:sp>
      <p:sp>
        <p:nvSpPr>
          <p:cNvPr id="11301" name="Text Box 37"/>
          <p:cNvSpPr txBox="1">
            <a:spLocks noChangeArrowheads="1"/>
          </p:cNvSpPr>
          <p:nvPr/>
        </p:nvSpPr>
        <p:spPr bwMode="auto">
          <a:xfrm>
            <a:off x="4267200" y="3155997"/>
            <a:ext cx="1439863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>
                <a:solidFill>
                  <a:srgbClr val="0000CC"/>
                </a:solidFill>
              </a:rPr>
              <a:t> 4     3</a:t>
            </a:r>
          </a:p>
        </p:txBody>
      </p:sp>
      <p:sp>
        <p:nvSpPr>
          <p:cNvPr id="11302" name="Text Box 38"/>
          <p:cNvSpPr txBox="1">
            <a:spLocks noChangeArrowheads="1"/>
          </p:cNvSpPr>
          <p:nvPr/>
        </p:nvSpPr>
        <p:spPr bwMode="auto">
          <a:xfrm>
            <a:off x="5181600" y="1222422"/>
            <a:ext cx="56197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>
                <a:solidFill>
                  <a:srgbClr val="0000CC"/>
                </a:solidFill>
              </a:rPr>
              <a:t>3</a:t>
            </a:r>
          </a:p>
        </p:txBody>
      </p:sp>
      <p:sp>
        <p:nvSpPr>
          <p:cNvPr id="11303" name="Text Box 39"/>
          <p:cNvSpPr txBox="1">
            <a:spLocks noChangeArrowheads="1"/>
          </p:cNvSpPr>
          <p:nvPr/>
        </p:nvSpPr>
        <p:spPr bwMode="auto">
          <a:xfrm>
            <a:off x="3003550" y="1228772"/>
            <a:ext cx="1941513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>
                <a:solidFill>
                  <a:srgbClr val="0000CC"/>
                </a:solidFill>
              </a:rPr>
              <a:t>= 11 + 4</a:t>
            </a:r>
          </a:p>
        </p:txBody>
      </p:sp>
      <p:grpSp>
        <p:nvGrpSpPr>
          <p:cNvPr id="2" name="Group 40"/>
          <p:cNvGrpSpPr>
            <a:grpSpLocks/>
          </p:cNvGrpSpPr>
          <p:nvPr/>
        </p:nvGrpSpPr>
        <p:grpSpPr bwMode="auto">
          <a:xfrm>
            <a:off x="4943475" y="1428797"/>
            <a:ext cx="55563" cy="274637"/>
            <a:chOff x="3390" y="1904"/>
            <a:chExt cx="29" cy="143"/>
          </a:xfrm>
        </p:grpSpPr>
        <p:sp>
          <p:nvSpPr>
            <p:cNvPr id="25623" name="Oval 41"/>
            <p:cNvSpPr>
              <a:spLocks noChangeArrowheads="1"/>
            </p:cNvSpPr>
            <p:nvPr/>
          </p:nvSpPr>
          <p:spPr bwMode="auto">
            <a:xfrm>
              <a:off x="3390" y="1904"/>
              <a:ext cx="29" cy="29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>
                <a:solidFill>
                  <a:srgbClr val="0000CC"/>
                </a:solidFill>
              </a:endParaRPr>
            </a:p>
          </p:txBody>
        </p:sp>
        <p:sp>
          <p:nvSpPr>
            <p:cNvPr id="25624" name="Oval 42"/>
            <p:cNvSpPr>
              <a:spLocks noChangeArrowheads="1"/>
            </p:cNvSpPr>
            <p:nvPr/>
          </p:nvSpPr>
          <p:spPr bwMode="auto">
            <a:xfrm>
              <a:off x="3390" y="1962"/>
              <a:ext cx="29" cy="29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>
                <a:solidFill>
                  <a:srgbClr val="0000CC"/>
                </a:solidFill>
              </a:endParaRPr>
            </a:p>
          </p:txBody>
        </p:sp>
        <p:sp>
          <p:nvSpPr>
            <p:cNvPr id="25625" name="Oval 43"/>
            <p:cNvSpPr>
              <a:spLocks noChangeArrowheads="1"/>
            </p:cNvSpPr>
            <p:nvPr/>
          </p:nvSpPr>
          <p:spPr bwMode="auto">
            <a:xfrm>
              <a:off x="3390" y="2018"/>
              <a:ext cx="29" cy="29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>
                <a:solidFill>
                  <a:srgbClr val="0000CC"/>
                </a:solidFill>
              </a:endParaRPr>
            </a:p>
          </p:txBody>
        </p:sp>
      </p:grpSp>
      <p:grpSp>
        <p:nvGrpSpPr>
          <p:cNvPr id="3" name="Group 44"/>
          <p:cNvGrpSpPr>
            <a:grpSpLocks/>
          </p:cNvGrpSpPr>
          <p:nvPr/>
        </p:nvGrpSpPr>
        <p:grpSpPr bwMode="auto">
          <a:xfrm>
            <a:off x="4837113" y="3346497"/>
            <a:ext cx="268287" cy="274637"/>
            <a:chOff x="3334" y="1904"/>
            <a:chExt cx="141" cy="143"/>
          </a:xfrm>
        </p:grpSpPr>
        <p:grpSp>
          <p:nvGrpSpPr>
            <p:cNvPr id="25618" name="Group 45"/>
            <p:cNvGrpSpPr>
              <a:grpSpLocks/>
            </p:cNvGrpSpPr>
            <p:nvPr/>
          </p:nvGrpSpPr>
          <p:grpSpPr bwMode="auto">
            <a:xfrm>
              <a:off x="3390" y="1904"/>
              <a:ext cx="29" cy="143"/>
              <a:chOff x="3390" y="1904"/>
              <a:chExt cx="29" cy="143"/>
            </a:xfrm>
          </p:grpSpPr>
          <p:sp>
            <p:nvSpPr>
              <p:cNvPr id="25620" name="Oval 46"/>
              <p:cNvSpPr>
                <a:spLocks noChangeArrowheads="1"/>
              </p:cNvSpPr>
              <p:nvPr/>
            </p:nvSpPr>
            <p:spPr bwMode="auto">
              <a:xfrm>
                <a:off x="3390" y="1904"/>
                <a:ext cx="29" cy="29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CC"/>
                  </a:solidFill>
                </a:endParaRPr>
              </a:p>
            </p:txBody>
          </p:sp>
          <p:sp>
            <p:nvSpPr>
              <p:cNvPr id="25621" name="Oval 47"/>
              <p:cNvSpPr>
                <a:spLocks noChangeArrowheads="1"/>
              </p:cNvSpPr>
              <p:nvPr/>
            </p:nvSpPr>
            <p:spPr bwMode="auto">
              <a:xfrm>
                <a:off x="3390" y="1962"/>
                <a:ext cx="29" cy="29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CC"/>
                  </a:solidFill>
                </a:endParaRPr>
              </a:p>
            </p:txBody>
          </p:sp>
          <p:sp>
            <p:nvSpPr>
              <p:cNvPr id="25622" name="Oval 48"/>
              <p:cNvSpPr>
                <a:spLocks noChangeArrowheads="1"/>
              </p:cNvSpPr>
              <p:nvPr/>
            </p:nvSpPr>
            <p:spPr bwMode="auto">
              <a:xfrm>
                <a:off x="3390" y="2018"/>
                <a:ext cx="29" cy="29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CC"/>
                  </a:solidFill>
                </a:endParaRPr>
              </a:p>
            </p:txBody>
          </p:sp>
        </p:grpSp>
        <p:sp>
          <p:nvSpPr>
            <p:cNvPr id="25619" name="Line 49"/>
            <p:cNvSpPr>
              <a:spLocks noChangeShapeType="1"/>
            </p:cNvSpPr>
            <p:nvPr/>
          </p:nvSpPr>
          <p:spPr bwMode="auto">
            <a:xfrm flipV="1">
              <a:off x="3334" y="1906"/>
              <a:ext cx="141" cy="14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CC"/>
                </a:solidFill>
              </a:endParaRPr>
            </a:p>
          </p:txBody>
        </p:sp>
      </p:grpSp>
      <p:grpSp>
        <p:nvGrpSpPr>
          <p:cNvPr id="5" name="Group 50"/>
          <p:cNvGrpSpPr>
            <a:grpSpLocks/>
          </p:cNvGrpSpPr>
          <p:nvPr/>
        </p:nvGrpSpPr>
        <p:grpSpPr bwMode="auto">
          <a:xfrm>
            <a:off x="4846638" y="2414634"/>
            <a:ext cx="268287" cy="274638"/>
            <a:chOff x="3334" y="1904"/>
            <a:chExt cx="141" cy="143"/>
          </a:xfrm>
        </p:grpSpPr>
        <p:grpSp>
          <p:nvGrpSpPr>
            <p:cNvPr id="25613" name="Group 51"/>
            <p:cNvGrpSpPr>
              <a:grpSpLocks/>
            </p:cNvGrpSpPr>
            <p:nvPr/>
          </p:nvGrpSpPr>
          <p:grpSpPr bwMode="auto">
            <a:xfrm>
              <a:off x="3390" y="1904"/>
              <a:ext cx="29" cy="143"/>
              <a:chOff x="3390" y="1904"/>
              <a:chExt cx="29" cy="143"/>
            </a:xfrm>
          </p:grpSpPr>
          <p:sp>
            <p:nvSpPr>
              <p:cNvPr id="25615" name="Oval 52"/>
              <p:cNvSpPr>
                <a:spLocks noChangeArrowheads="1"/>
              </p:cNvSpPr>
              <p:nvPr/>
            </p:nvSpPr>
            <p:spPr bwMode="auto">
              <a:xfrm>
                <a:off x="3390" y="1904"/>
                <a:ext cx="29" cy="29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CC"/>
                  </a:solidFill>
                </a:endParaRPr>
              </a:p>
            </p:txBody>
          </p:sp>
          <p:sp>
            <p:nvSpPr>
              <p:cNvPr id="25616" name="Oval 53"/>
              <p:cNvSpPr>
                <a:spLocks noChangeArrowheads="1"/>
              </p:cNvSpPr>
              <p:nvPr/>
            </p:nvSpPr>
            <p:spPr bwMode="auto">
              <a:xfrm>
                <a:off x="3390" y="1962"/>
                <a:ext cx="29" cy="29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CC"/>
                  </a:solidFill>
                </a:endParaRPr>
              </a:p>
            </p:txBody>
          </p:sp>
          <p:sp>
            <p:nvSpPr>
              <p:cNvPr id="25617" name="Oval 54"/>
              <p:cNvSpPr>
                <a:spLocks noChangeArrowheads="1"/>
              </p:cNvSpPr>
              <p:nvPr/>
            </p:nvSpPr>
            <p:spPr bwMode="auto">
              <a:xfrm>
                <a:off x="3390" y="2018"/>
                <a:ext cx="29" cy="29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CC"/>
                  </a:solidFill>
                </a:endParaRPr>
              </a:p>
            </p:txBody>
          </p:sp>
        </p:grpSp>
        <p:sp>
          <p:nvSpPr>
            <p:cNvPr id="25614" name="Line 55"/>
            <p:cNvSpPr>
              <a:spLocks noChangeShapeType="1"/>
            </p:cNvSpPr>
            <p:nvPr/>
          </p:nvSpPr>
          <p:spPr bwMode="auto">
            <a:xfrm flipV="1">
              <a:off x="3334" y="1906"/>
              <a:ext cx="141" cy="14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CC"/>
                </a:solidFill>
              </a:endParaRPr>
            </a:p>
          </p:txBody>
        </p:sp>
      </p:grpSp>
      <p:sp>
        <p:nvSpPr>
          <p:cNvPr id="25610" name="Text Box 57"/>
          <p:cNvSpPr txBox="1">
            <a:spLocks noChangeArrowheads="1"/>
          </p:cNvSpPr>
          <p:nvPr/>
        </p:nvSpPr>
        <p:spPr bwMode="auto">
          <a:xfrm>
            <a:off x="0" y="0"/>
            <a:ext cx="91440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mtClean="0">
                <a:solidFill>
                  <a:srgbClr val="FF0000"/>
                </a:solidFill>
              </a:rPr>
              <a:t>4</a:t>
            </a:r>
            <a:r>
              <a:rPr lang="en-US">
                <a:solidFill>
                  <a:srgbClr val="FF0000"/>
                </a:solidFill>
              </a:rPr>
              <a:t>: Cho ví dụ hai số: a không chia hết cho 3, b không chia hết cho 3 nhưng a+b chia hết cho 3 </a:t>
            </a:r>
          </a:p>
        </p:txBody>
      </p:sp>
    </p:spTree>
    <p:extLst>
      <p:ext uri="{BB962C8B-B14F-4D97-AF65-F5344CB8AC3E}">
        <p14:creationId xmlns:p14="http://schemas.microsoft.com/office/powerpoint/2010/main" val="2764444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1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2000"/>
                                        <p:tgtEl>
                                          <p:spTgt spid="113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2000"/>
                                        <p:tgtEl>
                                          <p:spTgt spid="113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2000"/>
                                        <p:tgtEl>
                                          <p:spTgt spid="113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13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13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1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13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13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13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13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77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770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7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9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13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13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13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99" grpId="0"/>
      <p:bldP spid="11300" grpId="0"/>
      <p:bldP spid="11301" grpId="0"/>
      <p:bldP spid="11302" grpId="0"/>
      <p:bldP spid="1130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4" name="Text Box 6"/>
          <p:cNvSpPr txBox="1">
            <a:spLocks noChangeArrowheads="1"/>
          </p:cNvSpPr>
          <p:nvPr/>
        </p:nvSpPr>
        <p:spPr bwMode="auto">
          <a:xfrm>
            <a:off x="0" y="1730375"/>
            <a:ext cx="882015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smtClean="0">
                <a:solidFill>
                  <a:srgbClr val="0000CC"/>
                </a:solidFill>
              </a:rPr>
              <a:t>2. Nếu </a:t>
            </a:r>
            <a:r>
              <a:rPr lang="en-US" sz="3200">
                <a:solidFill>
                  <a:srgbClr val="0000CC"/>
                </a:solidFill>
              </a:rPr>
              <a:t>tổng của hai số chia hết cho 3 và một trong hai số đó chia hết cho 3 thì số còn lại chia hết cho 3</a:t>
            </a:r>
          </a:p>
        </p:txBody>
      </p:sp>
      <p:sp>
        <p:nvSpPr>
          <p:cNvPr id="48142" name="Text Box 14"/>
          <p:cNvSpPr txBox="1">
            <a:spLocks noChangeArrowheads="1"/>
          </p:cNvSpPr>
          <p:nvPr/>
        </p:nvSpPr>
        <p:spPr bwMode="auto">
          <a:xfrm>
            <a:off x="8548688" y="2235186"/>
            <a:ext cx="46355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Đ</a:t>
            </a:r>
          </a:p>
        </p:txBody>
      </p:sp>
      <p:sp>
        <p:nvSpPr>
          <p:cNvPr id="48136" name="Text Box 8"/>
          <p:cNvSpPr txBox="1">
            <a:spLocks noChangeArrowheads="1"/>
          </p:cNvSpPr>
          <p:nvPr/>
        </p:nvSpPr>
        <p:spPr bwMode="auto">
          <a:xfrm>
            <a:off x="0" y="4648200"/>
            <a:ext cx="882015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smtClean="0">
                <a:solidFill>
                  <a:srgbClr val="0000CC"/>
                </a:solidFill>
              </a:rPr>
              <a:t>4. Nếu </a:t>
            </a:r>
            <a:r>
              <a:rPr lang="en-US" sz="3200">
                <a:solidFill>
                  <a:srgbClr val="0000CC"/>
                </a:solidFill>
              </a:rPr>
              <a:t>tổng của hai số chia hết cho 5 thì hai số đó chia hết cho 5</a:t>
            </a:r>
          </a:p>
        </p:txBody>
      </p:sp>
      <p:sp>
        <p:nvSpPr>
          <p:cNvPr id="48146" name="Text Box 18"/>
          <p:cNvSpPr txBox="1">
            <a:spLocks noChangeArrowheads="1"/>
          </p:cNvSpPr>
          <p:nvPr/>
        </p:nvSpPr>
        <p:spPr bwMode="auto">
          <a:xfrm>
            <a:off x="2506663" y="5137150"/>
            <a:ext cx="46355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S</a:t>
            </a:r>
          </a:p>
        </p:txBody>
      </p:sp>
      <p:sp>
        <p:nvSpPr>
          <p:cNvPr id="48135" name="Text Box 7"/>
          <p:cNvSpPr txBox="1">
            <a:spLocks noChangeArrowheads="1"/>
          </p:cNvSpPr>
          <p:nvPr/>
        </p:nvSpPr>
        <p:spPr bwMode="auto">
          <a:xfrm>
            <a:off x="0" y="3432175"/>
            <a:ext cx="8893175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smtClean="0">
                <a:solidFill>
                  <a:srgbClr val="0000CC"/>
                </a:solidFill>
              </a:rPr>
              <a:t>3. Nếu </a:t>
            </a:r>
            <a:r>
              <a:rPr lang="en-US" sz="3200">
                <a:solidFill>
                  <a:srgbClr val="0000CC"/>
                </a:solidFill>
              </a:rPr>
              <a:t>hiệu của hai số chia hết cho 3 và một trong hai số đó chia hết cho 3 thì số còn lại chia hết cho 3</a:t>
            </a:r>
          </a:p>
        </p:txBody>
      </p:sp>
      <p:sp>
        <p:nvSpPr>
          <p:cNvPr id="48144" name="Text Box 16"/>
          <p:cNvSpPr txBox="1">
            <a:spLocks noChangeArrowheads="1"/>
          </p:cNvSpPr>
          <p:nvPr/>
        </p:nvSpPr>
        <p:spPr bwMode="auto">
          <a:xfrm>
            <a:off x="8574088" y="3921125"/>
            <a:ext cx="46355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Đ</a:t>
            </a:r>
          </a:p>
        </p:txBody>
      </p:sp>
      <p:sp>
        <p:nvSpPr>
          <p:cNvPr id="48141" name="Rectangle 13"/>
          <p:cNvSpPr>
            <a:spLocks noChangeArrowheads="1"/>
          </p:cNvSpPr>
          <p:nvPr/>
        </p:nvSpPr>
        <p:spPr bwMode="auto">
          <a:xfrm>
            <a:off x="8529638" y="2336786"/>
            <a:ext cx="508000" cy="371475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3" name="Text Box 5"/>
          <p:cNvSpPr txBox="1">
            <a:spLocks noChangeArrowheads="1"/>
          </p:cNvSpPr>
          <p:nvPr/>
        </p:nvSpPr>
        <p:spPr bwMode="auto">
          <a:xfrm>
            <a:off x="0" y="585787"/>
            <a:ext cx="882015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smtClean="0">
                <a:solidFill>
                  <a:srgbClr val="0000CC"/>
                </a:solidFill>
              </a:rPr>
              <a:t>1. Nếu </a:t>
            </a:r>
            <a:r>
              <a:rPr lang="en-US" sz="3200">
                <a:solidFill>
                  <a:srgbClr val="0000CC"/>
                </a:solidFill>
              </a:rPr>
              <a:t>mỗi số hạng của tổng chia hết cho 3 thì tổng chia hết cho 3</a:t>
            </a:r>
          </a:p>
        </p:txBody>
      </p:sp>
      <p:sp>
        <p:nvSpPr>
          <p:cNvPr id="48140" name="Text Box 12"/>
          <p:cNvSpPr txBox="1">
            <a:spLocks noChangeArrowheads="1"/>
          </p:cNvSpPr>
          <p:nvPr/>
        </p:nvSpPr>
        <p:spPr bwMode="auto">
          <a:xfrm>
            <a:off x="2481263" y="1065439"/>
            <a:ext cx="46355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Đ</a:t>
            </a:r>
          </a:p>
        </p:txBody>
      </p:sp>
      <p:sp>
        <p:nvSpPr>
          <p:cNvPr id="48132" name="Text Box 4"/>
          <p:cNvSpPr txBox="1">
            <a:spLocks noChangeArrowheads="1"/>
          </p:cNvSpPr>
          <p:nvPr/>
        </p:nvSpPr>
        <p:spPr bwMode="auto">
          <a:xfrm>
            <a:off x="0" y="104775"/>
            <a:ext cx="16129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Bài tập:</a:t>
            </a:r>
          </a:p>
        </p:txBody>
      </p:sp>
      <p:sp>
        <p:nvSpPr>
          <p:cNvPr id="48137" name="Text Box 9"/>
          <p:cNvSpPr txBox="1">
            <a:spLocks noChangeArrowheads="1"/>
          </p:cNvSpPr>
          <p:nvPr/>
        </p:nvSpPr>
        <p:spPr bwMode="auto">
          <a:xfrm>
            <a:off x="1524000" y="120650"/>
            <a:ext cx="7696200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Hãy trả lời đúng hoặc sai trong các câu sau:</a:t>
            </a:r>
          </a:p>
        </p:txBody>
      </p:sp>
      <p:sp>
        <p:nvSpPr>
          <p:cNvPr id="48139" name="Rectangle 11"/>
          <p:cNvSpPr>
            <a:spLocks noChangeArrowheads="1"/>
          </p:cNvSpPr>
          <p:nvPr/>
        </p:nvSpPr>
        <p:spPr bwMode="auto">
          <a:xfrm>
            <a:off x="2459038" y="1184274"/>
            <a:ext cx="508000" cy="371475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48143" name="Rectangle 15"/>
          <p:cNvSpPr>
            <a:spLocks noChangeArrowheads="1"/>
          </p:cNvSpPr>
          <p:nvPr/>
        </p:nvSpPr>
        <p:spPr bwMode="auto">
          <a:xfrm>
            <a:off x="8555038" y="4022725"/>
            <a:ext cx="508000" cy="371475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5" name="Rectangle 17"/>
          <p:cNvSpPr>
            <a:spLocks noChangeArrowheads="1"/>
          </p:cNvSpPr>
          <p:nvPr/>
        </p:nvSpPr>
        <p:spPr bwMode="auto">
          <a:xfrm>
            <a:off x="2459038" y="5238750"/>
            <a:ext cx="508000" cy="371475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943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81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81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8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8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500"/>
                                        <p:tgtEl>
                                          <p:spTgt spid="481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500"/>
                                        <p:tgtEl>
                                          <p:spTgt spid="481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500"/>
                                        <p:tgtEl>
                                          <p:spTgt spid="481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950"/>
                            </p:stCondLst>
                            <p:childTnLst>
                              <p:par>
                                <p:cTn id="29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48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48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"/>
                                        <p:tgtEl>
                                          <p:spTgt spid="481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400" fill="hold"/>
                                        <p:tgtEl>
                                          <p:spTgt spid="48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400" fill="hold"/>
                                        <p:tgtEl>
                                          <p:spTgt spid="48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8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8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6" dur="500"/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7" dur="500"/>
                                        <p:tgtEl>
                                          <p:spTgt spid="481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500"/>
                                        <p:tgtEl>
                                          <p:spTgt spid="481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4350"/>
                            </p:stCondLst>
                            <p:childTnLst>
                              <p:par>
                                <p:cTn id="50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48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1000" fill="hold"/>
                                        <p:tgtEl>
                                          <p:spTgt spid="48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8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48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4" dur="500"/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5" dur="500"/>
                                        <p:tgtEl>
                                          <p:spTgt spid="481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500"/>
                                        <p:tgtEl>
                                          <p:spTgt spid="481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4350"/>
                            </p:stCondLst>
                            <p:childTnLst>
                              <p:par>
                                <p:cTn id="68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1000" fill="hold"/>
                                        <p:tgtEl>
                                          <p:spTgt spid="48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48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481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81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8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8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4" dur="500"/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5" dur="500"/>
                                        <p:tgtEl>
                                          <p:spTgt spid="481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500"/>
                                        <p:tgtEl>
                                          <p:spTgt spid="481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2900"/>
                            </p:stCondLst>
                            <p:childTnLst>
                              <p:par>
                                <p:cTn id="88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1000" fill="hold"/>
                                        <p:tgtEl>
                                          <p:spTgt spid="48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1000" fill="hold"/>
                                        <p:tgtEl>
                                          <p:spTgt spid="48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481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48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48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48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4" grpId="0"/>
      <p:bldP spid="48142" grpId="0"/>
      <p:bldP spid="48136" grpId="0"/>
      <p:bldP spid="48146" grpId="0"/>
      <p:bldP spid="48135" grpId="0"/>
      <p:bldP spid="48144" grpId="0"/>
      <p:bldP spid="48141" grpId="0" animBg="1"/>
      <p:bldP spid="48133" grpId="0"/>
      <p:bldP spid="48140" grpId="0"/>
      <p:bldP spid="48132" grpId="0"/>
      <p:bldP spid="48137" grpId="0"/>
      <p:bldP spid="48139" grpId="0" animBg="1"/>
      <p:bldP spid="48143" grpId="0" animBg="1"/>
      <p:bldP spid="4814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OUTPUT_FILE_NAME" val="27"/>
  <p:tag name="GENSWF_MOVIE_ONCLICK_URL" val="http://"/>
  <p:tag name="GENSWF_MOVIE_PRESENTATION_END_URL" val="http://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.VnTime"/>
        <a:ea typeface=""/>
        <a:cs typeface=""/>
      </a:majorFont>
      <a:minorFont>
        <a:latin typeface=".VnTim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Tim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Time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</TotalTime>
  <Words>880</Words>
  <Application>Microsoft Office PowerPoint</Application>
  <PresentationFormat>On-screen Show (4:3)</PresentationFormat>
  <Paragraphs>109</Paragraphs>
  <Slides>11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Default Design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Bai 10 Tinh chat chia het cua mot tong</dc:title>
  <dc:creator>Thanh Tuyen</dc:creator>
  <cp:lastModifiedBy>Admin</cp:lastModifiedBy>
  <cp:revision>22</cp:revision>
  <dcterms:created xsi:type="dcterms:W3CDTF">2018-09-30T12:55:27Z</dcterms:created>
  <dcterms:modified xsi:type="dcterms:W3CDTF">2019-08-30T03:06:14Z</dcterms:modified>
</cp:coreProperties>
</file>